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0" r:id="rId5"/>
    <p:sldId id="261" r:id="rId6"/>
    <p:sldId id="262" r:id="rId7"/>
    <p:sldId id="263" r:id="rId8"/>
    <p:sldId id="264" r:id="rId9"/>
    <p:sldId id="265" r:id="rId10"/>
    <p:sldId id="266" r:id="rId11"/>
    <p:sldId id="267" r:id="rId12"/>
    <p:sldId id="275"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75B160-9F15-44CE-812E-7B76BD3C1985}" type="datetimeFigureOut">
              <a:rPr lang="tr-TR" smtClean="0"/>
              <a:t>22.08.2011</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A4282A-EDC2-489C-B22E-9F77861CCFB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A4C26DE8-29E6-49F8-9420-F99828E6482B}" type="slidenum">
              <a:rPr lang="tr-TR" smtClean="0"/>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a:p>
        </p:txBody>
      </p:sp>
      <p:sp>
        <p:nvSpPr>
          <p:cNvPr id="4" name="Slide Number Placeholder 3"/>
          <p:cNvSpPr>
            <a:spLocks noGrp="1"/>
          </p:cNvSpPr>
          <p:nvPr>
            <p:ph type="sldNum" sz="quarter" idx="10"/>
          </p:nvPr>
        </p:nvSpPr>
        <p:spPr/>
        <p:txBody>
          <a:bodyPr/>
          <a:lstStyle/>
          <a:p>
            <a:fld id="{C2C687A9-CEB8-44BB-9400-6353F18227E4}" type="slidenum">
              <a:rPr lang="tr-TR" smtClean="0"/>
              <a:pPr/>
              <a:t>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tr-TR" sz="2000" dirty="0" smtClean="0"/>
              <a:t>MIT OpenCourseWare </a:t>
            </a:r>
            <a:br>
              <a:rPr lang="tr-TR" sz="2000" dirty="0" smtClean="0"/>
            </a:br>
            <a:r>
              <a:rPr lang="tr-TR" sz="2000" dirty="0" smtClean="0"/>
              <a:t>http://ocw.mit.edu</a:t>
            </a:r>
            <a:r>
              <a:rPr lang="tr-TR" dirty="0" smtClean="0"/>
              <a:t/>
            </a:r>
            <a:br>
              <a:rPr lang="tr-TR" dirty="0" smtClean="0"/>
            </a:br>
            <a:r>
              <a:rPr lang="tr-TR" dirty="0" smtClean="0"/>
              <a:t/>
            </a:r>
            <a:br>
              <a:rPr lang="tr-TR" dirty="0" smtClean="0"/>
            </a:br>
            <a:r>
              <a:rPr lang="tr-TR" dirty="0" smtClean="0"/>
              <a:t>14.74- Kalkınma Politikasının Temelleri</a:t>
            </a:r>
            <a:br>
              <a:rPr lang="tr-TR" dirty="0" smtClean="0"/>
            </a:br>
            <a:r>
              <a:rPr lang="tr-TR" sz="3100" dirty="0" smtClean="0"/>
              <a:t>Bahar 2009</a:t>
            </a:r>
            <a:r>
              <a:rPr lang="tr-TR" dirty="0" smtClean="0"/>
              <a:t/>
            </a:r>
            <a:br>
              <a:rPr lang="tr-TR" dirty="0" smtClean="0"/>
            </a:br>
            <a:r>
              <a:rPr lang="tr-TR" dirty="0" smtClean="0"/>
              <a:t/>
            </a:r>
            <a:br>
              <a:rPr lang="tr-TR" dirty="0" smtClean="0"/>
            </a:br>
            <a:r>
              <a:rPr lang="tr-TR" sz="2000" dirty="0" smtClean="0"/>
              <a:t>Ders materyallerini alıntılamak için bilgi almak ya da Kullanım Koşulları’nı öğrenmek için lütfen aşağıdaki siteyi ziyaret ediniz:</a:t>
            </a:r>
            <a:r>
              <a:rPr lang="tr-TR" dirty="0" smtClean="0"/>
              <a:t/>
            </a:r>
            <a:br>
              <a:rPr lang="tr-TR" dirty="0" smtClean="0"/>
            </a:br>
            <a:r>
              <a:rPr lang="tr-TR" sz="2200" b="1" dirty="0" smtClean="0"/>
              <a:t>http://ocw.mit.edu/terms</a:t>
            </a:r>
            <a:r>
              <a:rPr lang="tr-TR" dirty="0" smtClean="0"/>
              <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Bir poster</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Resim</a:t>
            </a: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Bildirilen seçim şiddeti vakaları: önce </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Grafik</a:t>
            </a:r>
            <a:endParaRPr lang="tr-T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Bildirilen seçim şiddeti vakaları: önce ve sonra </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Grafik</a:t>
            </a:r>
            <a:endParaRPr 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Şiddet algısı</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Grafik</a:t>
            </a:r>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Seçimin bağımsız ve adil olduğu algısı</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Grafik</a:t>
            </a:r>
            <a:endParaRPr lang="tr-T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Uttar Pradesh’te seçim kampanyaları</a:t>
            </a:r>
            <a:endParaRPr lang="tr-TR" dirty="0"/>
          </a:p>
        </p:txBody>
      </p:sp>
      <p:sp>
        <p:nvSpPr>
          <p:cNvPr id="3" name="Content Placeholder 2"/>
          <p:cNvSpPr>
            <a:spLocks noGrp="1"/>
          </p:cNvSpPr>
          <p:nvPr>
            <p:ph idx="1"/>
          </p:nvPr>
        </p:nvSpPr>
        <p:spPr>
          <a:xfrm>
            <a:off x="457200" y="1371600"/>
            <a:ext cx="8229600" cy="5486400"/>
          </a:xfrm>
        </p:spPr>
        <p:txBody>
          <a:bodyPr>
            <a:normAutofit fontScale="92500" lnSpcReduction="20000"/>
          </a:bodyPr>
          <a:lstStyle/>
          <a:p>
            <a:r>
              <a:rPr lang="tr-TR" dirty="0" smtClean="0"/>
              <a:t>Abhijit Banerjee, Rohini Pande, Don Greene, Jennifer </a:t>
            </a:r>
            <a:r>
              <a:rPr lang="tr-TR" dirty="0" smtClean="0"/>
              <a:t>Greene</a:t>
            </a:r>
          </a:p>
          <a:p>
            <a:r>
              <a:rPr lang="tr-TR" dirty="0" smtClean="0"/>
              <a:t>Uttar Pradesh, kast siyasetinin hakim olduğu bir eyalet (başbakan aşağı kast partisi BSP’nin lideri), ayrıca suçlu siyaseti de var (çok sayıda hüküm giymiş siyasetçi var)</a:t>
            </a:r>
          </a:p>
          <a:p>
            <a:r>
              <a:rPr lang="tr-TR" dirty="0" smtClean="0"/>
              <a:t>Araba yarışları, kukla gösterileri çocuk toplantılarını içeren 2 kampanya. Daha önce bu tarz kampanyalar yürüten STK’lar tarafından organize edildi</a:t>
            </a:r>
          </a:p>
          <a:p>
            <a:pPr lvl="1"/>
            <a:r>
              <a:rPr lang="tr-TR" dirty="0" smtClean="0"/>
              <a:t>Kadınlara oy kullanmaları ve siyasetçileri kendilerine karşı sorumlu tutmak </a:t>
            </a:r>
            <a:r>
              <a:rPr lang="tr-TR" dirty="0" smtClean="0"/>
              <a:t>için güçlerini kullanmaları ısrarla tavsiye </a:t>
            </a:r>
            <a:r>
              <a:rPr lang="tr-TR" dirty="0" smtClean="0"/>
              <a:t>edildi</a:t>
            </a:r>
            <a:endParaRPr lang="tr-TR" dirty="0" smtClean="0"/>
          </a:p>
          <a:p>
            <a:pPr lvl="1"/>
            <a:r>
              <a:rPr lang="tr-TR" dirty="0" smtClean="0"/>
              <a:t>Kasta değil sorunlara göre oy vermeleri tavsiye edildi</a:t>
            </a:r>
            <a:endParaRPr lang="tr-TR"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Sonuçlar</a:t>
            </a:r>
            <a:endParaRPr lang="tr-TR" dirty="0"/>
          </a:p>
        </p:txBody>
      </p:sp>
      <p:sp>
        <p:nvSpPr>
          <p:cNvPr id="3" name="Content Placeholder 2"/>
          <p:cNvSpPr>
            <a:spLocks noGrp="1"/>
          </p:cNvSpPr>
          <p:nvPr>
            <p:ph idx="1"/>
          </p:nvPr>
        </p:nvSpPr>
        <p:spPr>
          <a:xfrm>
            <a:off x="457200" y="1371600"/>
            <a:ext cx="8229600" cy="5486400"/>
          </a:xfrm>
        </p:spPr>
        <p:txBody>
          <a:bodyPr>
            <a:normAutofit lnSpcReduction="10000"/>
          </a:bodyPr>
          <a:lstStyle/>
          <a:p>
            <a:r>
              <a:rPr lang="tr-TR" dirty="0" smtClean="0"/>
              <a:t>İki kampanyada kadın seçmenlerin katılımını artırdı</a:t>
            </a:r>
          </a:p>
          <a:p>
            <a:r>
              <a:rPr lang="tr-TR" dirty="0" smtClean="0"/>
              <a:t>Yüksek kast seçmenleri için kast karşıtı kampanya kast oylarını düşürdü: düşük kast partisi olan BSP’ye (bu parti diğer kastlarla temas kurmaya çalışıyor) oy vermeye daha yatkındılar</a:t>
            </a:r>
          </a:p>
          <a:p>
            <a:r>
              <a:rPr lang="tr-TR" dirty="0" smtClean="0"/>
              <a:t>Düşük kast seçmenlerinin katılımları düştü: Belki de kasta göre oy vermemeleri gerektiği konusunda ikna oldular ancak seçimlerini kimden yana yapacaklarını bilemediler </a:t>
            </a:r>
            <a:endParaRPr lang="tr-TR" dirty="0" smtClean="0"/>
          </a:p>
          <a:p>
            <a:endParaRPr lang="tr-T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Sonuçlar</a:t>
            </a:r>
            <a:endParaRPr lang="tr-TR" dirty="0"/>
          </a:p>
        </p:txBody>
      </p:sp>
      <p:sp>
        <p:nvSpPr>
          <p:cNvPr id="3" name="Content Placeholder 2"/>
          <p:cNvSpPr>
            <a:spLocks noGrp="1"/>
          </p:cNvSpPr>
          <p:nvPr>
            <p:ph idx="1"/>
          </p:nvPr>
        </p:nvSpPr>
        <p:spPr>
          <a:xfrm>
            <a:off x="457200" y="1371600"/>
            <a:ext cx="8229600" cy="5486400"/>
          </a:xfrm>
        </p:spPr>
        <p:txBody>
          <a:bodyPr>
            <a:normAutofit fontScale="92500"/>
          </a:bodyPr>
          <a:lstStyle/>
          <a:p>
            <a:r>
              <a:rPr lang="tr-TR" dirty="0" smtClean="0"/>
              <a:t>Yoksullar kötü yönetimin ve yolsuzluğun ilk kurbanları: yerel hizmetlerin düşük kalitesi, hakları olan sosyal yardımları alamamaları</a:t>
            </a:r>
          </a:p>
          <a:p>
            <a:r>
              <a:rPr lang="tr-TR" dirty="0" smtClean="0"/>
              <a:t>Sonuç olarak bu derste konuştuğumuz her şey programları uygulama becerisi olmadığında tartışılır hale geliyor: iyi yönetim şart</a:t>
            </a:r>
          </a:p>
          <a:p>
            <a:r>
              <a:rPr lang="tr-TR" dirty="0" smtClean="0"/>
              <a:t>Demokrasi paradoksu: demokratik kurumlar dahi yerel seviyede iyi yönetimin garantisi olamıyor</a:t>
            </a:r>
          </a:p>
          <a:p>
            <a:r>
              <a:rPr lang="tr-TR" dirty="0" smtClean="0"/>
              <a:t>Hükümetin piyasaları kullanarak kaynakların dağılımını iyileştirme çabaları da yolsuzluklarla sonuçlanıyor </a:t>
            </a:r>
            <a:endParaRPr lang="tr-TR"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Sonuç</a:t>
            </a:r>
            <a:endParaRPr lang="tr-TR" dirty="0"/>
          </a:p>
        </p:txBody>
      </p:sp>
      <p:sp>
        <p:nvSpPr>
          <p:cNvPr id="3" name="Content Placeholder 2"/>
          <p:cNvSpPr>
            <a:spLocks noGrp="1"/>
          </p:cNvSpPr>
          <p:nvPr>
            <p:ph idx="1"/>
          </p:nvPr>
        </p:nvSpPr>
        <p:spPr>
          <a:xfrm>
            <a:off x="457200" y="1371600"/>
            <a:ext cx="8229600" cy="5486400"/>
          </a:xfrm>
        </p:spPr>
        <p:txBody>
          <a:bodyPr>
            <a:normAutofit/>
          </a:bodyPr>
          <a:lstStyle/>
          <a:p>
            <a:r>
              <a:rPr lang="tr-TR" dirty="0" smtClean="0"/>
              <a:t>Mucizevi çözümler yok, ancak umut var:</a:t>
            </a:r>
          </a:p>
          <a:p>
            <a:pPr lvl="1"/>
            <a:r>
              <a:rPr lang="tr-TR" dirty="0" smtClean="0"/>
              <a:t>Yolsuzluklar teşvikler ve seçim disiplini ile kontrol altına alınabilir</a:t>
            </a:r>
          </a:p>
          <a:p>
            <a:pPr lvl="1"/>
            <a:r>
              <a:rPr lang="tr-TR" dirty="0" smtClean="0"/>
              <a:t>Demokrasinin kuralları siyasi sonuçları orta ve uzun vadede etkiliyor: kurumlar çoğunluğun tahakkümüne karşın (daha) dayanıklı hale getirilebilir</a:t>
            </a:r>
          </a:p>
          <a:p>
            <a:pPr lvl="1"/>
            <a:r>
              <a:rPr lang="tr-TR" smtClean="0"/>
              <a:t>Siyasi tercihler deneyim ve bilgiye oldukça duyarlı</a:t>
            </a:r>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Kurumlar (2): Darkafalı siyaset kader midir?</a:t>
            </a:r>
            <a:endParaRPr lang="tr-TR" dirty="0"/>
          </a:p>
        </p:txBody>
      </p:sp>
      <p:sp>
        <p:nvSpPr>
          <p:cNvPr id="3" name="Subtitle 2"/>
          <p:cNvSpPr>
            <a:spLocks noGrp="1"/>
          </p:cNvSpPr>
          <p:nvPr>
            <p:ph type="subTitle" idx="1"/>
          </p:nvPr>
        </p:nvSpPr>
        <p:spPr/>
        <p:txBody>
          <a:bodyPr/>
          <a:lstStyle/>
          <a:p>
            <a:r>
              <a:rPr lang="tr-TR" dirty="0" smtClean="0"/>
              <a:t>Esther Duflo</a:t>
            </a:r>
          </a:p>
          <a:p>
            <a:r>
              <a:rPr lang="tr-TR" dirty="0" smtClean="0"/>
              <a:t>14.74</a:t>
            </a:r>
          </a:p>
          <a:p>
            <a:r>
              <a:rPr lang="tr-TR" dirty="0" smtClean="0"/>
              <a:t>13 Mayıs</a:t>
            </a:r>
            <a:r>
              <a:rPr lang="tr-TR" dirty="0" smtClean="0"/>
              <a:t>, 2009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Etnik siyaset ve yozlaşma</a:t>
            </a:r>
            <a:endParaRPr lang="tr-TR" dirty="0"/>
          </a:p>
        </p:txBody>
      </p:sp>
      <p:sp>
        <p:nvSpPr>
          <p:cNvPr id="3" name="Content Placeholder 2"/>
          <p:cNvSpPr>
            <a:spLocks noGrp="1"/>
          </p:cNvSpPr>
          <p:nvPr>
            <p:ph idx="1"/>
          </p:nvPr>
        </p:nvSpPr>
        <p:spPr>
          <a:xfrm>
            <a:off x="457200" y="1371600"/>
            <a:ext cx="8229600" cy="5486400"/>
          </a:xfrm>
        </p:spPr>
        <p:txBody>
          <a:bodyPr>
            <a:normAutofit fontScale="85000" lnSpcReduction="20000"/>
          </a:bodyPr>
          <a:lstStyle/>
          <a:p>
            <a:r>
              <a:rPr lang="tr-TR" dirty="0" smtClean="0"/>
              <a:t>Politikacıların kimliği (cinsiyet, kast) sonuçlar için önemli: kadınlar kadınların, aşağı kastlardan insanlar aşağı kasttan insanların yararına işler yapıyorlar</a:t>
            </a:r>
          </a:p>
          <a:p>
            <a:r>
              <a:rPr lang="tr-TR" dirty="0" smtClean="0"/>
              <a:t>Belki de bu yüzden gelişmekte olan ülkelerdeki demokrasiler darkafalı siyasetten muzdarip: </a:t>
            </a:r>
            <a:r>
              <a:rPr lang="tr-TR" dirty="0" smtClean="0"/>
              <a:t>çok daha kötü </a:t>
            </a:r>
            <a:r>
              <a:rPr lang="tr-TR" dirty="0" smtClean="0"/>
              <a:t>politikacıları seçmek anlamına gelse dahi seçmenler aynı etnik kökenden kimseleri seçiyorlar (yozlaşmış, hatta suç işlemiş kimseler. Uttar Pradesh, Hindistan’daki siyasetçilerin adli kayıtlarına bakınız. Kenya’daki seçim anlaşmazlıkları)</a:t>
            </a:r>
          </a:p>
          <a:p>
            <a:r>
              <a:rPr lang="tr-TR" dirty="0" smtClean="0"/>
              <a:t>Benin’den şaşırtıcı bir örnek</a:t>
            </a:r>
          </a:p>
          <a:p>
            <a:r>
              <a:rPr lang="tr-TR" dirty="0" smtClean="0"/>
              <a:t>Bu durum en çok yoksulları ve ötekileştirilenleri etkiliyor çünkü anaakım siyaset tarafından temsil edilme olasılıkları oldukça düşük</a:t>
            </a:r>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Benin’de Etnik Siyaset</a:t>
            </a:r>
            <a:endParaRPr lang="tr-TR" dirty="0"/>
          </a:p>
        </p:txBody>
      </p:sp>
      <p:sp>
        <p:nvSpPr>
          <p:cNvPr id="3" name="Content Placeholder 2"/>
          <p:cNvSpPr>
            <a:spLocks noGrp="1"/>
          </p:cNvSpPr>
          <p:nvPr>
            <p:ph idx="1"/>
          </p:nvPr>
        </p:nvSpPr>
        <p:spPr>
          <a:xfrm>
            <a:off x="457200" y="1371600"/>
            <a:ext cx="8229600" cy="5486400"/>
          </a:xfrm>
        </p:spPr>
        <p:txBody>
          <a:bodyPr>
            <a:normAutofit fontScale="92500" lnSpcReduction="10000"/>
          </a:bodyPr>
          <a:lstStyle/>
          <a:p>
            <a:r>
              <a:rPr lang="tr-TR" dirty="0" smtClean="0"/>
              <a:t>Önceden Benin’de öğrenci aktivist olan şimdi New York Üniversitesinde Siyaset profesörü olan </a:t>
            </a:r>
            <a:r>
              <a:rPr lang="tr-TR" dirty="0" smtClean="0"/>
              <a:t>Leonard Wantchekon’un çalışması. Wantchekon’un Benin güncel siyasi elitiyle yakın ilişkileri var</a:t>
            </a:r>
          </a:p>
          <a:p>
            <a:r>
              <a:rPr lang="tr-TR" dirty="0" smtClean="0"/>
              <a:t>4 aday arasında yapılan demokratik başkanlık seçimi</a:t>
            </a:r>
          </a:p>
          <a:p>
            <a:r>
              <a:rPr lang="tr-TR" dirty="0" smtClean="0"/>
              <a:t>Deney rekabet içerisinde olmayan 8 bölgede yapıldı, her bölgeden 2 köy seçildi</a:t>
            </a:r>
          </a:p>
          <a:p>
            <a:r>
              <a:rPr lang="tr-TR" dirty="0" smtClean="0"/>
              <a:t>Bir köye kayırmacı bildiriler gönderilirken diğerine kamu politikasından yana bildiriler gönderildi</a:t>
            </a:r>
          </a:p>
          <a:p>
            <a:r>
              <a:rPr lang="tr-TR" dirty="0" smtClean="0"/>
              <a:t>Hangi mesaj en çok oyu aldı?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Kayırmacı Bildiri</a:t>
            </a:r>
            <a:endParaRPr lang="tr-TR" dirty="0"/>
          </a:p>
        </p:txBody>
      </p:sp>
      <p:sp>
        <p:nvSpPr>
          <p:cNvPr id="3" name="Content Placeholder 2"/>
          <p:cNvSpPr>
            <a:spLocks noGrp="1"/>
          </p:cNvSpPr>
          <p:nvPr>
            <p:ph idx="1"/>
          </p:nvPr>
        </p:nvSpPr>
        <p:spPr>
          <a:xfrm>
            <a:off x="457200" y="1371600"/>
            <a:ext cx="8229600" cy="5334000"/>
          </a:xfrm>
        </p:spPr>
        <p:txBody>
          <a:bodyPr>
            <a:normAutofit fontScale="92500" lnSpcReduction="10000"/>
          </a:bodyPr>
          <a:lstStyle/>
          <a:p>
            <a:pPr indent="12700">
              <a:buNone/>
            </a:pPr>
            <a:r>
              <a:rPr lang="tr-TR" dirty="0" smtClean="0"/>
              <a:t>Bizler Mart 2003 seçimlerinde başkanlık için yarışan aday Saka Lafia’nın temsilcileriyiz. Bildiğiniz üzere Saka Lafia tek, hatta 1960’dan bu yana ilk Bariba adaydır. Saka Lafia başkanlığa aday çünkü kuzey doğu bölgesi, Borgou-Alibori çok geri kalmış bir bölgedir: düşük okuryazarlık oranları, yetersiz kırsal altyapı ve sağlık hizmetleri vs. ... Adayımız seçildiği takdirde yeni okullar, hastaneler yaptırarak ve daha da önemlisi kamu hizmetlerinde Bariba halkını daha çok istihdam ederek Borgou-Alibori bölgesinin çıkarları için çalışacaktır.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Kamu politikası bildirisi</a:t>
            </a:r>
            <a:endParaRPr lang="tr-TR" dirty="0"/>
          </a:p>
        </p:txBody>
      </p:sp>
      <p:sp>
        <p:nvSpPr>
          <p:cNvPr id="3" name="Content Placeholder 2"/>
          <p:cNvSpPr>
            <a:spLocks noGrp="1"/>
          </p:cNvSpPr>
          <p:nvPr>
            <p:ph idx="1"/>
          </p:nvPr>
        </p:nvSpPr>
        <p:spPr>
          <a:xfrm>
            <a:off x="457200" y="1371600"/>
            <a:ext cx="8229600" cy="5486400"/>
          </a:xfrm>
        </p:spPr>
        <p:txBody>
          <a:bodyPr>
            <a:normAutofit/>
          </a:bodyPr>
          <a:lstStyle/>
          <a:p>
            <a:pPr indent="12700">
              <a:buNone/>
            </a:pPr>
            <a:r>
              <a:rPr lang="tr-TR" dirty="0" smtClean="0"/>
              <a:t>Bizler Saka Lafia’nın temsilcileriyiz, partimiz demokrasi ve milli dayanışmayı temsil etmektedir. Saka kuzeyin muhalefet adayıdır. Adayımız seçildiği takdirde yeni okullar, hastaneler ve aşı kampanyaları </a:t>
            </a:r>
            <a:r>
              <a:rPr lang="tr-TR" dirty="0" smtClean="0"/>
              <a:t>ile ülke çapında sağlık </a:t>
            </a:r>
            <a:r>
              <a:rPr lang="tr-TR" dirty="0" smtClean="0"/>
              <a:t>ve eğitim reformları gerçekleştirecektir. Diğer muhalefet liderleri ile işbirliği içerisinde yozlaşmaya karşı savaşacak ve Benin’in bütün etnik gruplarıyla bölgelerinin arasında barışın sağlanmasına katkıda bulunacaktır.</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dirty="0" smtClean="0"/>
              <a:t>Sonuçlar: aday için ortalama destek</a:t>
            </a:r>
            <a:endParaRPr lang="tr-TR" dirty="0"/>
          </a:p>
        </p:txBody>
      </p:sp>
      <p:sp>
        <p:nvSpPr>
          <p:cNvPr id="3" name="Content Placeholder 2"/>
          <p:cNvSpPr>
            <a:spLocks noGrp="1"/>
          </p:cNvSpPr>
          <p:nvPr>
            <p:ph idx="1"/>
          </p:nvPr>
        </p:nvSpPr>
        <p:spPr>
          <a:xfrm>
            <a:off x="457200" y="1371600"/>
            <a:ext cx="8229600" cy="5486400"/>
          </a:xfrm>
        </p:spPr>
        <p:txBody>
          <a:bodyPr anchor="ctr">
            <a:normAutofit/>
          </a:bodyPr>
          <a:lstStyle/>
          <a:p>
            <a:pPr algn="ctr">
              <a:buNone/>
            </a:pPr>
            <a:r>
              <a:rPr lang="tr-TR" dirty="0" smtClean="0"/>
              <a:t>Grafik</a:t>
            </a:r>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Siyasi davranışlar ne kadar yerleşmiş?</a:t>
            </a:r>
            <a:endParaRPr lang="tr-TR" dirty="0"/>
          </a:p>
        </p:txBody>
      </p:sp>
      <p:sp>
        <p:nvSpPr>
          <p:cNvPr id="3" name="Content Placeholder 2"/>
          <p:cNvSpPr>
            <a:spLocks noGrp="1"/>
          </p:cNvSpPr>
          <p:nvPr>
            <p:ph idx="1"/>
          </p:nvPr>
        </p:nvSpPr>
        <p:spPr>
          <a:xfrm>
            <a:off x="457200" y="1371600"/>
            <a:ext cx="8229600" cy="5486400"/>
          </a:xfrm>
        </p:spPr>
        <p:txBody>
          <a:bodyPr>
            <a:normAutofit fontScale="85000" lnSpcReduction="20000"/>
          </a:bodyPr>
          <a:lstStyle/>
          <a:p>
            <a:r>
              <a:rPr lang="tr-TR" dirty="0" smtClean="0"/>
              <a:t>Hindistan örneği oy verme davranışlarının değişmez derecede yerleşmiş olmadığını gösteriyor: daha önce bir kadına hiç oy vermemiş kimseler, birini gördükten sonra oy vermeye daha yatkın oluyor</a:t>
            </a:r>
          </a:p>
          <a:p>
            <a:r>
              <a:rPr lang="tr-TR" dirty="0" smtClean="0"/>
              <a:t>Bu siyasi davranışların başka şeylerden de etkilenebileceği olasılığını doğuruyor: bilgi, kampanya</a:t>
            </a:r>
          </a:p>
          <a:p>
            <a:r>
              <a:rPr lang="tr-TR" dirty="0" smtClean="0"/>
              <a:t>Bir çok grup (genellikle siyasi partilerden ziyade STK’lar) vatandaşları adayların diğer özelliklerine bakmaksızın sadece etnik kimliği için oy vermemeleri gerektiğine ikna etmeye çalışıyor</a:t>
            </a:r>
          </a:p>
          <a:p>
            <a:r>
              <a:rPr lang="tr-TR" dirty="0" smtClean="0"/>
              <a:t>Siyasi davranışların şekillendirilebilir olduğunu gösteren iki örnek:</a:t>
            </a:r>
          </a:p>
          <a:p>
            <a:pPr lvl="1"/>
            <a:r>
              <a:rPr lang="tr-TR" dirty="0" smtClean="0"/>
              <a:t>Nijerya’daki şiddet karşıtı kampanya</a:t>
            </a:r>
          </a:p>
          <a:p>
            <a:pPr lvl="1"/>
            <a:r>
              <a:rPr lang="tr-TR" dirty="0" smtClean="0"/>
              <a:t>Hindistan’da yolsuzluk ve kast oyları karşıtı kampanya</a:t>
            </a: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tr-TR" dirty="0" smtClean="0"/>
              <a:t>Nijerya’da Seçim Şiddeti Karşıtı Kampanya</a:t>
            </a:r>
            <a:endParaRPr lang="tr-TR" dirty="0"/>
          </a:p>
        </p:txBody>
      </p:sp>
      <p:sp>
        <p:nvSpPr>
          <p:cNvPr id="3" name="Content Placeholder 2"/>
          <p:cNvSpPr>
            <a:spLocks noGrp="1"/>
          </p:cNvSpPr>
          <p:nvPr>
            <p:ph idx="1"/>
          </p:nvPr>
        </p:nvSpPr>
        <p:spPr>
          <a:xfrm>
            <a:off x="457200" y="1371600"/>
            <a:ext cx="8229600" cy="5486400"/>
          </a:xfrm>
        </p:spPr>
        <p:txBody>
          <a:bodyPr>
            <a:normAutofit fontScale="85000" lnSpcReduction="10000"/>
          </a:bodyPr>
          <a:lstStyle/>
          <a:p>
            <a:r>
              <a:rPr lang="tr-TR" dirty="0" smtClean="0"/>
              <a:t>Kampanya ActionAid tarafından gerçekleştirildi: Nijerya’da seçim şiddetine karşı koymak için sokak tiyatroları, konuşmalar, toplantılar</a:t>
            </a:r>
          </a:p>
          <a:p>
            <a:r>
              <a:rPr lang="tr-TR" dirty="0" smtClean="0"/>
              <a:t>Paul Collier ve Pedro Vicente tarafından değerlendirildi</a:t>
            </a:r>
          </a:p>
          <a:p>
            <a:r>
              <a:rPr lang="tr-TR" dirty="0" smtClean="0"/>
              <a:t>24 bölgenin 12’sinde rastgeleleştirildi</a:t>
            </a:r>
          </a:p>
          <a:p>
            <a:r>
              <a:rPr lang="tr-TR" dirty="0" smtClean="0"/>
              <a:t>Gazeteciler seçim şiddeti vakalarını bildirmek üzere işe alındı</a:t>
            </a:r>
          </a:p>
          <a:p>
            <a:r>
              <a:rPr lang="tr-TR" dirty="0" smtClean="0"/>
              <a:t>İşlem ve kontrol bölgelerinde hanelerle kampanya öncesinde ve sonrasında görüşmeler yapıldı</a:t>
            </a:r>
          </a:p>
          <a:p>
            <a:pPr lvl="1"/>
            <a:r>
              <a:rPr lang="tr-TR" dirty="0" smtClean="0"/>
              <a:t>İşlem bölgesinde seçim şiddeti ve şiddet algısı azaldı</a:t>
            </a:r>
          </a:p>
          <a:p>
            <a:pPr lvl="1"/>
            <a:r>
              <a:rPr lang="tr-TR" dirty="0" smtClean="0"/>
              <a:t>Beklenen katılım sayısı arttı</a:t>
            </a:r>
          </a:p>
          <a:p>
            <a:pPr lvl="1"/>
            <a:r>
              <a:rPr lang="tr-TR" dirty="0" smtClean="0"/>
              <a:t>Seçmenler seçimlerin özgür ve adil geçtiğine inanıyorlardı</a:t>
            </a:r>
          </a:p>
          <a:p>
            <a:endParaRPr lang="tr-TR"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773</Words>
  <Application>Microsoft Office PowerPoint</Application>
  <PresentationFormat>On-screen Show (4:3)</PresentationFormat>
  <Paragraphs>70</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MIT OpenCourseWare  http://ocw.mit.edu  14.74- Kalkınma Politikasının Temelleri Bahar 2009  Ders materyallerini alıntılamak için bilgi almak ya da Kullanım Koşulları’nı öğrenmek için lütfen aşağıdaki siteyi ziyaret ediniz: http://ocw.mit.edu/terms </vt:lpstr>
      <vt:lpstr>Kurumlar (2): Darkafalı siyaset kader midir?</vt:lpstr>
      <vt:lpstr>Etnik siyaset ve yozlaşma</vt:lpstr>
      <vt:lpstr>Benin’de Etnik Siyaset</vt:lpstr>
      <vt:lpstr>Kayırmacı Bildiri</vt:lpstr>
      <vt:lpstr>Kamu politikası bildirisi</vt:lpstr>
      <vt:lpstr>Sonuçlar: aday için ortalama destek</vt:lpstr>
      <vt:lpstr>Siyasi davranışlar ne kadar yerleşmiş?</vt:lpstr>
      <vt:lpstr>Nijerya’da Seçim Şiddeti Karşıtı Kampanya</vt:lpstr>
      <vt:lpstr>Bir poster</vt:lpstr>
      <vt:lpstr>Bildirilen seçim şiddeti vakaları: önce </vt:lpstr>
      <vt:lpstr>Bildirilen seçim şiddeti vakaları: önce ve sonra </vt:lpstr>
      <vt:lpstr>Şiddet algısı</vt:lpstr>
      <vt:lpstr>Seçimin bağımsız ve adil olduğu algısı</vt:lpstr>
      <vt:lpstr>Uttar Pradesh’te seçim kampanyaları</vt:lpstr>
      <vt:lpstr>Sonuçlar</vt:lpstr>
      <vt:lpstr>Sonuçlar</vt:lpstr>
      <vt:lpstr>Sonuç</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MIT OpenCourseWare  http://ocw.mit.edu  14.74- Kalkınma Politikasının Temelleri Bahar 2009  Ders materyallerini alıntılamak için bilgi almak ya da Kullanım Koşulları’nı öğrenmek için lütfen aşağıdaki siteyi ziyaret ediniz: http://ocw.mit.edu/terms </dc:title>
  <dc:creator>orkun</dc:creator>
  <cp:lastModifiedBy>orkun</cp:lastModifiedBy>
  <cp:revision>13</cp:revision>
  <dcterms:created xsi:type="dcterms:W3CDTF">2006-08-16T00:00:00Z</dcterms:created>
  <dcterms:modified xsi:type="dcterms:W3CDTF">2011-08-22T14:08:38Z</dcterms:modified>
</cp:coreProperties>
</file>