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449" r:id="rId2"/>
    <p:sldId id="452" r:id="rId3"/>
    <p:sldId id="475" r:id="rId4"/>
    <p:sldId id="477" r:id="rId5"/>
    <p:sldId id="458" r:id="rId6"/>
    <p:sldId id="455" r:id="rId7"/>
    <p:sldId id="461" r:id="rId8"/>
    <p:sldId id="453" r:id="rId9"/>
    <p:sldId id="454" r:id="rId10"/>
    <p:sldId id="456" r:id="rId11"/>
    <p:sldId id="457" r:id="rId12"/>
    <p:sldId id="459" r:id="rId13"/>
    <p:sldId id="460" r:id="rId14"/>
    <p:sldId id="462" r:id="rId15"/>
    <p:sldId id="485" r:id="rId16"/>
    <p:sldId id="463" r:id="rId17"/>
    <p:sldId id="464" r:id="rId18"/>
    <p:sldId id="465" r:id="rId19"/>
    <p:sldId id="466" r:id="rId20"/>
    <p:sldId id="487" r:id="rId21"/>
    <p:sldId id="490" r:id="rId22"/>
    <p:sldId id="467" r:id="rId23"/>
    <p:sldId id="468" r:id="rId24"/>
    <p:sldId id="469" r:id="rId25"/>
    <p:sldId id="482" r:id="rId26"/>
    <p:sldId id="471" r:id="rId27"/>
    <p:sldId id="472" r:id="rId28"/>
    <p:sldId id="470" r:id="rId29"/>
    <p:sldId id="488" r:id="rId30"/>
    <p:sldId id="473" r:id="rId31"/>
    <p:sldId id="491" r:id="rId32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7359" autoAdjust="0"/>
  </p:normalViewPr>
  <p:slideViewPr>
    <p:cSldViewPr>
      <p:cViewPr>
        <p:scale>
          <a:sx n="70" d="100"/>
          <a:sy n="70" d="100"/>
        </p:scale>
        <p:origin x="-516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71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B072441-5826-4DC4-B2ED-458E0A7738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FD1B0F-4506-4228-AA3C-A4491E84E49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5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9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0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2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3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800"/>
              <a:t>Sosyal bilimciler toplumsal davranışları anlamak için paradigmalar geliştirirler </a:t>
            </a:r>
          </a:p>
          <a:p>
            <a:r>
              <a:rPr lang="tr-TR" sz="800"/>
              <a:t>İnsan hakları –bireysel ya da toplumsal paradigmalarla açıklanması</a:t>
            </a:r>
          </a:p>
          <a:p>
            <a:r>
              <a:rPr lang="tr-TR" sz="800"/>
              <a:t>Doğa bilimlerinde paradigmaların değişmesi gelişme anlamına geliyor</a:t>
            </a:r>
          </a:p>
          <a:p>
            <a:r>
              <a:rPr lang="tr-TR" sz="800"/>
              <a:t>Sosyal bilimlerde bazı paradigmalar gözden düşer, bazıları popüler olur, ama asla tamamen terkedilmez </a:t>
            </a:r>
          </a:p>
          <a:p>
            <a:r>
              <a:rPr lang="tr-TR" sz="800"/>
              <a:t>Paradigmalar doğru ya da yanlış diye değil; az yararlı ya da çok yararlı olarak sınıflanabilir</a:t>
            </a:r>
          </a:p>
          <a:p>
            <a:endParaRPr lang="tr-TR" sz="800"/>
          </a:p>
          <a:p>
            <a:r>
              <a:rPr lang="tr-TR" sz="800"/>
              <a:t>Paradigma örnekleri</a:t>
            </a:r>
          </a:p>
          <a:p>
            <a:r>
              <a:rPr lang="tr-TR" sz="800"/>
              <a:t>Erken pozitivizm –Comte: toplumsal yaşamı yöneten kurallar bilimsel olarak araştırılabilir</a:t>
            </a:r>
          </a:p>
          <a:p>
            <a:r>
              <a:rPr lang="tr-TR" sz="800"/>
              <a:t>Sosyal Darwinizm – Darwin-”Türlerin Kökeni”- doğal seçim süreci; toplumsal yaşamın evrimleşmesi </a:t>
            </a:r>
          </a:p>
          <a:p>
            <a:r>
              <a:rPr lang="tr-TR" sz="800"/>
              <a:t>Çatışma paradigması –Karl Marx – kapitalizmin gelişmesi</a:t>
            </a:r>
          </a:p>
          <a:p>
            <a:r>
              <a:rPr lang="tr-TR" sz="800"/>
              <a:t>Simgesel etkileşimcilik –dil ve diğer sistemler aracılığıyla bireylerin ortak bir anlayışa ulaşma süreci</a:t>
            </a:r>
          </a:p>
          <a:p>
            <a:r>
              <a:rPr lang="tr-TR" sz="800"/>
              <a:t>Etnometodoloji – insanların toplumsal yaşamı anlamlandırma süreci</a:t>
            </a:r>
          </a:p>
          <a:p>
            <a:r>
              <a:rPr lang="tr-TR" sz="800"/>
              <a:t>Yapısal işlevselcilik – toplumu oluşturan bileşenler bütün sistem için hangi işlevleri yerine getiriyor</a:t>
            </a:r>
          </a:p>
          <a:p>
            <a:r>
              <a:rPr lang="tr-TR" sz="800"/>
              <a:t>Feminist paradigma –kadının ezilmesi</a:t>
            </a:r>
          </a:p>
          <a:p>
            <a:r>
              <a:rPr lang="tr-TR" sz="800"/>
              <a:t>Akılcı nesnellik</a:t>
            </a:r>
          </a:p>
          <a:p>
            <a:endParaRPr lang="tr-TR" sz="800"/>
          </a:p>
          <a:p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7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8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9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1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“Problemlere güvenilir çözüm yolları bulma süreci”</a:t>
            </a:r>
          </a:p>
          <a:p>
            <a:r>
              <a:rPr lang="tr-TR"/>
              <a:t>Güvenilir çözüm yolları bulunması “doğru” kararlar alınabilmesine, “doğru” kararların alınabilmesi “doğru” bilgilerin kullanılmasına bağlı</a:t>
            </a:r>
          </a:p>
          <a:p>
            <a:r>
              <a:rPr lang="tr-TR"/>
              <a:t>Araştırmaya ilgi ile bilim ve teknolojide geri kalmışlık arasındaki ilişki</a:t>
            </a:r>
          </a:p>
          <a:p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2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3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6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9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1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Bilimin konusu gözlenebilir olaylar</a:t>
            </a:r>
          </a:p>
          <a:p>
            <a:r>
              <a:rPr lang="tr-TR"/>
              <a:t>Gözlem sonucu elde edilen verilerle doğrulanmayan bilgilerden kuşku duyulur</a:t>
            </a:r>
          </a:p>
          <a:p>
            <a:r>
              <a:rPr lang="tr-TR"/>
              <a:t>Bilim sadece akla dayanmayı reddeder</a:t>
            </a:r>
          </a:p>
          <a:p>
            <a:r>
              <a:rPr lang="tr-TR"/>
              <a:t>Bilim “pozitif”tir. Olması gerekeni değil, olmakta olanı inceler. </a:t>
            </a:r>
          </a:p>
          <a:p>
            <a:r>
              <a:rPr lang="tr-TR"/>
              <a:t>“Pozitivizm” sorunları olgulardan hareket ederek ve bilimsel yöntemler kullanarak çözmeye çalışır.</a:t>
            </a:r>
          </a:p>
          <a:p>
            <a:r>
              <a:rPr lang="tr-TR"/>
              <a:t>Bilim “olgu”larla ilgilenir, “değer”lerle değil.</a:t>
            </a:r>
          </a:p>
          <a:p>
            <a:endParaRPr lang="tr-TR"/>
          </a:p>
          <a:p>
            <a:r>
              <a:rPr lang="tr-TR" sz="1400"/>
              <a:t>Bilim aklidir, çünkü gözlemler, olgular ve ilişkiler akıl yoluyla analize, senteze, betimlemeye, açıklamaya ve değerlendirmeye tabi tutulur</a:t>
            </a:r>
          </a:p>
          <a:p>
            <a:endParaRPr lang="tr-TR"/>
          </a:p>
          <a:p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7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Deneyci gelenek: Francis Bacon, John Locke, George Berkeley, David Hume</a:t>
            </a:r>
          </a:p>
          <a:p>
            <a:r>
              <a:rPr lang="tr-TR"/>
              <a:t>Akılcı gelenek: Rene Descartes, Baruch Spinoza, Gottfried Wilhelm von Leibniz</a:t>
            </a:r>
          </a:p>
          <a:p>
            <a:r>
              <a:rPr lang="tr-TR"/>
              <a:t>Immanuel Kant iki geleneği tek sistemde birleştirdi: “Bütün bilgi deneyle başlar, ama bütünüyle deneyden çıkmaz.”</a:t>
            </a:r>
          </a:p>
          <a:p>
            <a:r>
              <a:rPr lang="tr-TR"/>
              <a:t>Georg Wilhelm Friedrich Hegel: “mutlak idealizm” – “akılcı olan her şey gerçektir, gerçek olan her şey de akılcıdır.” </a:t>
            </a:r>
          </a:p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72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72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7772400" cy="914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219200"/>
            <a:ext cx="4038600" cy="4953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53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	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4330824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tr-TR"/>
              <a:t>BBY208</a:t>
            </a:r>
            <a:r>
              <a:rPr lang="en-US"/>
              <a:t>	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1046" name="Rectangle 22"/>
          <p:cNvSpPr>
            <a:spLocks noChangeArrowheads="1"/>
          </p:cNvSpPr>
          <p:nvPr userDrawn="1"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9592" y="0"/>
            <a:ext cx="733000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Titles Can Be Long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This the Top Level of the Slide Text</a:t>
            </a:r>
          </a:p>
          <a:p>
            <a:pPr lvl="1"/>
            <a:r>
              <a:rPr lang="en-US" dirty="0" smtClean="0"/>
              <a:t>This Is the Second Level of the Slide Text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6781800" y="64770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endParaRPr lang="en-US" sz="1000" b="1">
              <a:solidFill>
                <a:srgbClr val="FFFFFF"/>
              </a:solidFill>
              <a:latin typeface="Futura Md BT" pitchFamily="34" charset="0"/>
            </a:endParaRPr>
          </a:p>
          <a:p>
            <a:pPr algn="r">
              <a:defRPr/>
            </a:pPr>
            <a:endParaRPr lang="en-US" sz="1000" b="1">
              <a:solidFill>
                <a:srgbClr val="FFFFFF"/>
              </a:solidFill>
              <a:latin typeface="Futura Md BT" pitchFamily="34" charset="0"/>
            </a:endParaRPr>
          </a:p>
        </p:txBody>
      </p:sp>
      <p:sp>
        <p:nvSpPr>
          <p:cNvPr id="1048" name="Rectangle 24"/>
          <p:cNvSpPr>
            <a:spLocks noChangeArrowheads="1"/>
          </p:cNvSpPr>
          <p:nvPr userDrawn="1"/>
        </p:nvSpPr>
        <p:spPr bwMode="auto">
          <a:xfrm>
            <a:off x="8100392" y="6477000"/>
            <a:ext cx="50405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r">
              <a:defRPr/>
            </a:pPr>
            <a:fld id="{11B2A192-C7D8-4BC0-B6D8-2D7341411D18}" type="slidenum">
              <a:rPr lang="en-US" sz="1000" b="1" smtClean="0">
                <a:solidFill>
                  <a:srgbClr val="FFFFFF"/>
                </a:solidFill>
                <a:latin typeface="Futura Md BT" pitchFamily="34" charset="0"/>
              </a:rPr>
              <a:pPr algn="r">
                <a:defRPr/>
              </a:pPr>
              <a:t>‹#›</a:t>
            </a:fld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  <p:sp>
        <p:nvSpPr>
          <p:cNvPr id="14" name="Rectangle 24"/>
          <p:cNvSpPr>
            <a:spLocks noChangeArrowheads="1"/>
          </p:cNvSpPr>
          <p:nvPr userDrawn="1"/>
        </p:nvSpPr>
        <p:spPr bwMode="auto">
          <a:xfrm>
            <a:off x="179512" y="6477000"/>
            <a:ext cx="280831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Sosyal</a:t>
            </a:r>
            <a:r>
              <a:rPr lang="tr-TR" sz="1000" b="1" baseline="0" dirty="0" smtClean="0">
                <a:solidFill>
                  <a:srgbClr val="FFFFFF"/>
                </a:solidFill>
                <a:latin typeface="Futura Md BT" pitchFamily="34" charset="0"/>
              </a:rPr>
              <a:t> Bilimlerde Araştırma Yöntemleri </a:t>
            </a:r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  <p:pic>
        <p:nvPicPr>
          <p:cNvPr id="15" name="14 Resim" descr="cc-by-nc-sa.jp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6228184" y="6525344"/>
            <a:ext cx="748676" cy="258165"/>
          </a:xfrm>
          <a:prstGeom prst="rect">
            <a:avLst/>
          </a:prstGeom>
        </p:spPr>
      </p:pic>
      <p:sp>
        <p:nvSpPr>
          <p:cNvPr id="16" name="Rectangle 24"/>
          <p:cNvSpPr>
            <a:spLocks noChangeArrowheads="1"/>
          </p:cNvSpPr>
          <p:nvPr userDrawn="1"/>
        </p:nvSpPr>
        <p:spPr bwMode="auto">
          <a:xfrm>
            <a:off x="3491880" y="6477000"/>
            <a:ext cx="144016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Ins="0" anchor="ctr"/>
          <a:lstStyle/>
          <a:p>
            <a:pPr algn="l">
              <a:defRPr/>
            </a:pP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www.</a:t>
            </a:r>
            <a:r>
              <a:rPr lang="tr-TR" sz="1000" b="1" dirty="0" err="1" smtClean="0">
                <a:solidFill>
                  <a:srgbClr val="FFFFFF"/>
                </a:solidFill>
                <a:latin typeface="Futura Md BT" pitchFamily="34" charset="0"/>
              </a:rPr>
              <a:t>acikders</a:t>
            </a:r>
            <a:r>
              <a:rPr lang="tr-TR" sz="1000" b="1" dirty="0" smtClean="0">
                <a:solidFill>
                  <a:srgbClr val="FFFFFF"/>
                </a:solidFill>
                <a:latin typeface="Futura Md BT" pitchFamily="34" charset="0"/>
              </a:rPr>
              <a:t>.</a:t>
            </a:r>
            <a:r>
              <a:rPr lang="tr-TR" sz="1000" b="1" dirty="0" err="1" smtClean="0">
                <a:solidFill>
                  <a:srgbClr val="FFFFFF"/>
                </a:solidFill>
                <a:latin typeface="Futura Md BT" pitchFamily="34" charset="0"/>
              </a:rPr>
              <a:t>org.tr</a:t>
            </a:r>
            <a:r>
              <a:rPr lang="tr-TR" sz="1000" b="1" baseline="0" dirty="0" smtClean="0">
                <a:solidFill>
                  <a:srgbClr val="FFFFFF"/>
                </a:solidFill>
                <a:latin typeface="Futura Md BT" pitchFamily="34" charset="0"/>
              </a:rPr>
              <a:t> </a:t>
            </a:r>
            <a:endParaRPr lang="en-US" sz="1000" b="1" dirty="0">
              <a:solidFill>
                <a:srgbClr val="FFFFFF"/>
              </a:solidFill>
              <a:latin typeface="Futura Md BT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FFFFFF"/>
          </a:solidFill>
          <a:latin typeface="Futura Md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268760"/>
            <a:ext cx="7773988" cy="2376488"/>
          </a:xfrm>
        </p:spPr>
        <p:txBody>
          <a:bodyPr/>
          <a:lstStyle/>
          <a:p>
            <a:pPr algn="ctr" eaLnBrk="1" hangingPunct="1"/>
            <a:r>
              <a:rPr lang="tr-TR" dirty="0" smtClean="0">
                <a:solidFill>
                  <a:schemeClr val="tx1"/>
                </a:solidFill>
              </a:rPr>
              <a:t>Sosyal Bilimlerde Araştırma Yöntemleri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23528" y="4005064"/>
            <a:ext cx="8424863" cy="864096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Bilim ve Araştırmayla İlgili Temel Kavramlar</a:t>
            </a:r>
          </a:p>
          <a:p>
            <a:pPr eaLnBrk="1" hangingPunct="1">
              <a:lnSpc>
                <a:spcPct val="80000"/>
              </a:lnSpc>
            </a:pPr>
            <a:endParaRPr lang="tr-TR" sz="2400" dirty="0" smtClean="0"/>
          </a:p>
        </p:txBody>
      </p:sp>
      <p:pic>
        <p:nvPicPr>
          <p:cNvPr id="4" name="3 Resim" descr="tuba-logosu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08" y="44624"/>
            <a:ext cx="759976" cy="792088"/>
          </a:xfrm>
          <a:prstGeom prst="rect">
            <a:avLst/>
          </a:prstGeom>
        </p:spPr>
      </p:pic>
      <p:pic>
        <p:nvPicPr>
          <p:cNvPr id="5" name="4 Resim" descr="uadmk-logosu-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16416" y="74712"/>
            <a:ext cx="762000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640" y="0"/>
            <a:ext cx="781236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Bilimin Kaynakları</a:t>
            </a:r>
          </a:p>
        </p:txBody>
      </p:sp>
      <p:sp>
        <p:nvSpPr>
          <p:cNvPr id="5468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tr-TR" sz="2800" dirty="0"/>
              <a:t>Doğa üstücülük (olayların kaynağını başka şeylerde arama)</a:t>
            </a:r>
          </a:p>
          <a:p>
            <a:pPr>
              <a:lnSpc>
                <a:spcPct val="80000"/>
              </a:lnSpc>
            </a:pPr>
            <a:r>
              <a:rPr lang="tr-TR" sz="2800" dirty="0"/>
              <a:t>Bireysel yaşantılar (yaşantıların toplanması, kaydedilmesi, sistemli hale getirilmesi ve bunlarla ilgili genel ilkelerin keşfedilmesi)</a:t>
            </a:r>
          </a:p>
          <a:p>
            <a:pPr>
              <a:lnSpc>
                <a:spcPct val="80000"/>
              </a:lnSpc>
            </a:pPr>
            <a:r>
              <a:rPr lang="tr-TR" sz="2800" dirty="0"/>
              <a:t>Nicelik (ölçme) </a:t>
            </a:r>
          </a:p>
          <a:p>
            <a:pPr lvl="1">
              <a:lnSpc>
                <a:spcPct val="80000"/>
              </a:lnSpc>
            </a:pPr>
            <a:r>
              <a:rPr lang="tr-TR" sz="2400" dirty="0"/>
              <a:t>Evrende meydana gelen her şey nicel ve ölçülebilir (</a:t>
            </a:r>
            <a:r>
              <a:rPr lang="tr-TR" sz="2400" dirty="0" err="1"/>
              <a:t>Thorndike</a:t>
            </a:r>
            <a:r>
              <a:rPr lang="tr-TR" sz="2400" dirty="0"/>
              <a:t>) </a:t>
            </a:r>
          </a:p>
          <a:p>
            <a:pPr>
              <a:lnSpc>
                <a:spcPct val="80000"/>
              </a:lnSpc>
            </a:pPr>
            <a:r>
              <a:rPr lang="tr-TR" sz="2800" dirty="0"/>
              <a:t>İlişkilerin keşfi (neden-sonuç ilişkisi)</a:t>
            </a:r>
          </a:p>
          <a:p>
            <a:pPr>
              <a:lnSpc>
                <a:spcPct val="80000"/>
              </a:lnSpc>
            </a:pPr>
            <a:r>
              <a:rPr lang="tr-TR" sz="2800" dirty="0"/>
              <a:t>Gerçeğe yaklaşıklık (“mutlak” doğrular, “değişmez” gerçekler)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640" y="0"/>
            <a:ext cx="781236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Rasyonalizm / Ampirizm</a:t>
            </a:r>
          </a:p>
        </p:txBody>
      </p:sp>
      <p:sp>
        <p:nvSpPr>
          <p:cNvPr id="5488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Rasyonalizm aklı duygusal algılardan bağımsız olarak bir bilgi kaynağı olarak görür, “mana”yı öne çıkarır.</a:t>
            </a:r>
          </a:p>
          <a:p>
            <a:r>
              <a:rPr lang="tr-TR" dirty="0"/>
              <a:t>Ampirizm duygu ve deneyimleri bilgi kaynağı olarak görür, “madde”yi ilk veri olarak kabul eder.  Ampirizmde metafiziğe yer yok.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3648" y="0"/>
            <a:ext cx="7740352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/>
              <a:t>Tümdengelim - Tümevarım</a:t>
            </a:r>
          </a:p>
        </p:txBody>
      </p:sp>
      <p:sp>
        <p:nvSpPr>
          <p:cNvPr id="550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196752"/>
            <a:ext cx="7921625" cy="48688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tr-TR" sz="3600" dirty="0"/>
              <a:t>Genel önermelerden (doğrulardan) hareket ederek özel durumlar için akıl yürüterek sonuç çıkarma (Aristo)</a:t>
            </a:r>
          </a:p>
          <a:p>
            <a:pPr>
              <a:lnSpc>
                <a:spcPct val="90000"/>
              </a:lnSpc>
            </a:pPr>
            <a:r>
              <a:rPr lang="tr-TR" sz="3600" dirty="0"/>
              <a:t>Tek tek yapılan gözlem ve deneylerin sistemli bir biçimde incelenmesiyle elde edilen genellemeler (Bacon)</a:t>
            </a:r>
          </a:p>
          <a:p>
            <a:pPr>
              <a:lnSpc>
                <a:spcPct val="90000"/>
              </a:lnSpc>
            </a:pPr>
            <a:endParaRPr lang="tr-TR" sz="36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3648" y="0"/>
            <a:ext cx="7740352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/>
              <a:t>Tümdengelim - Tümevarım</a:t>
            </a:r>
          </a:p>
        </p:txBody>
      </p:sp>
      <p:sp>
        <p:nvSpPr>
          <p:cNvPr id="579589" name="Rectangle 5"/>
          <p:cNvSpPr>
            <a:spLocks noChangeArrowheads="1"/>
          </p:cNvSpPr>
          <p:nvPr/>
        </p:nvSpPr>
        <p:spPr bwMode="auto">
          <a:xfrm>
            <a:off x="539552" y="1628800"/>
            <a:ext cx="7993063" cy="4104456"/>
          </a:xfrm>
          <a:prstGeom prst="rect">
            <a:avLst/>
          </a:prstGeom>
          <a:solidFill>
            <a:schemeClr val="bg1"/>
          </a:solidFill>
          <a:ln w="254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>
              <a:solidFill>
                <a:srgbClr val="414141"/>
              </a:solidFill>
            </a:endParaRPr>
          </a:p>
        </p:txBody>
      </p:sp>
      <p:sp>
        <p:nvSpPr>
          <p:cNvPr id="579598" name="Text Box 14"/>
          <p:cNvSpPr txBox="1">
            <a:spLocks noChangeArrowheads="1"/>
          </p:cNvSpPr>
          <p:nvPr/>
        </p:nvSpPr>
        <p:spPr bwMode="auto">
          <a:xfrm>
            <a:off x="3687763" y="2271713"/>
            <a:ext cx="1214437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rgbClr val="414141"/>
                </a:solidFill>
              </a:rPr>
              <a:t>Kuramlar</a:t>
            </a:r>
          </a:p>
        </p:txBody>
      </p:sp>
      <p:sp>
        <p:nvSpPr>
          <p:cNvPr id="579599" name="Text Box 15"/>
          <p:cNvSpPr txBox="1">
            <a:spLocks noChangeArrowheads="1"/>
          </p:cNvSpPr>
          <p:nvPr/>
        </p:nvSpPr>
        <p:spPr bwMode="auto">
          <a:xfrm>
            <a:off x="6280150" y="3422650"/>
            <a:ext cx="1484313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rgbClr val="414141"/>
                </a:solidFill>
              </a:rPr>
              <a:t>Denenceler</a:t>
            </a:r>
          </a:p>
        </p:txBody>
      </p:sp>
      <p:sp>
        <p:nvSpPr>
          <p:cNvPr id="579600" name="Text Box 16"/>
          <p:cNvSpPr txBox="1">
            <a:spLocks noChangeArrowheads="1"/>
          </p:cNvSpPr>
          <p:nvPr/>
        </p:nvSpPr>
        <p:spPr bwMode="auto">
          <a:xfrm>
            <a:off x="3759200" y="5080000"/>
            <a:ext cx="1341438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rgbClr val="414141"/>
                </a:solidFill>
              </a:rPr>
              <a:t>Gözlemler</a:t>
            </a:r>
          </a:p>
        </p:txBody>
      </p:sp>
      <p:sp>
        <p:nvSpPr>
          <p:cNvPr id="579601" name="Text Box 17"/>
          <p:cNvSpPr txBox="1">
            <a:spLocks noChangeArrowheads="1"/>
          </p:cNvSpPr>
          <p:nvPr/>
        </p:nvSpPr>
        <p:spPr bwMode="auto">
          <a:xfrm>
            <a:off x="1619250" y="3429000"/>
            <a:ext cx="1639888" cy="7016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rgbClr val="414141"/>
                </a:solidFill>
              </a:rPr>
              <a:t>Ampirik </a:t>
            </a:r>
          </a:p>
          <a:p>
            <a:r>
              <a:rPr lang="tr-TR">
                <a:solidFill>
                  <a:srgbClr val="414141"/>
                </a:solidFill>
              </a:rPr>
              <a:t>genellemeler</a:t>
            </a:r>
          </a:p>
        </p:txBody>
      </p:sp>
      <p:sp>
        <p:nvSpPr>
          <p:cNvPr id="579602" name="Text Box 18"/>
          <p:cNvSpPr txBox="1">
            <a:spLocks noChangeArrowheads="1"/>
          </p:cNvSpPr>
          <p:nvPr/>
        </p:nvSpPr>
        <p:spPr bwMode="auto">
          <a:xfrm rot="-5400000">
            <a:off x="315119" y="3798094"/>
            <a:ext cx="1709737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rgbClr val="414141"/>
                </a:solidFill>
              </a:rPr>
              <a:t>TÜMEVARIM</a:t>
            </a:r>
          </a:p>
        </p:txBody>
      </p:sp>
      <p:sp>
        <p:nvSpPr>
          <p:cNvPr id="579603" name="Text Box 19"/>
          <p:cNvSpPr txBox="1">
            <a:spLocks noChangeArrowheads="1"/>
          </p:cNvSpPr>
          <p:nvPr/>
        </p:nvSpPr>
        <p:spPr bwMode="auto">
          <a:xfrm rot="5400000">
            <a:off x="7051724" y="3757588"/>
            <a:ext cx="2062162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414141"/>
                </a:solidFill>
              </a:rPr>
              <a:t>TÜMDENGELİM</a:t>
            </a:r>
          </a:p>
        </p:txBody>
      </p:sp>
      <p:sp>
        <p:nvSpPr>
          <p:cNvPr id="579611" name="Line 27"/>
          <p:cNvSpPr>
            <a:spLocks noChangeShapeType="1"/>
          </p:cNvSpPr>
          <p:nvPr/>
        </p:nvSpPr>
        <p:spPr bwMode="auto">
          <a:xfrm flipV="1">
            <a:off x="2484438" y="2636838"/>
            <a:ext cx="1150937" cy="6477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9612" name="Line 28"/>
          <p:cNvSpPr>
            <a:spLocks noChangeShapeType="1"/>
          </p:cNvSpPr>
          <p:nvPr/>
        </p:nvSpPr>
        <p:spPr bwMode="auto">
          <a:xfrm>
            <a:off x="5076825" y="2565400"/>
            <a:ext cx="1366838" cy="79216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9613" name="Line 29"/>
          <p:cNvSpPr>
            <a:spLocks noChangeShapeType="1"/>
          </p:cNvSpPr>
          <p:nvPr/>
        </p:nvSpPr>
        <p:spPr bwMode="auto">
          <a:xfrm flipH="1">
            <a:off x="4859338" y="3860800"/>
            <a:ext cx="1728787" cy="122555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9614" name="Line 30"/>
          <p:cNvSpPr>
            <a:spLocks noChangeShapeType="1"/>
          </p:cNvSpPr>
          <p:nvPr/>
        </p:nvSpPr>
        <p:spPr bwMode="auto">
          <a:xfrm flipH="1" flipV="1">
            <a:off x="2411413" y="4221163"/>
            <a:ext cx="1368425" cy="79216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9615" name="Text Box 31"/>
          <p:cNvSpPr txBox="1">
            <a:spLocks noChangeArrowheads="1"/>
          </p:cNvSpPr>
          <p:nvPr/>
        </p:nvSpPr>
        <p:spPr bwMode="auto">
          <a:xfrm>
            <a:off x="6102384" y="6015038"/>
            <a:ext cx="2751074" cy="3385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dirty="0"/>
              <a:t>Kaynak: </a:t>
            </a:r>
            <a:r>
              <a:rPr lang="tr-TR" sz="1600" dirty="0" err="1" smtClean="0"/>
              <a:t>Babbie</a:t>
            </a:r>
            <a:r>
              <a:rPr lang="tr-TR" sz="1600" dirty="0" smtClean="0"/>
              <a:t>, 2007, s. 23</a:t>
            </a:r>
            <a:endParaRPr lang="tr-TR" sz="16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91680" y="0"/>
            <a:ext cx="7452320" cy="8367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Kuram</a:t>
            </a:r>
          </a:p>
        </p:txBody>
      </p:sp>
      <p:sp>
        <p:nvSpPr>
          <p:cNvPr id="5529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Birtakım olguları veya olgusal ilişkileri açıklayan kavramsal sistem</a:t>
            </a:r>
          </a:p>
          <a:p>
            <a:r>
              <a:rPr lang="tr-TR" dirty="0"/>
              <a:t>Ampirik gerçeklik hakkında mantıksal olarak birbiriyle ilişkili bir dizi önerme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Kuram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“Toplumsal dünya hakkındaki bilgileri özetleyen ve düzenleyen, onun nasıl işlediğini açıklayan birbiriyle bağlantılı fikirlerden oluşan sistem”</a:t>
            </a:r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smtClean="0"/>
          </a:p>
          <a:p>
            <a:pPr>
              <a:defRPr/>
            </a:pPr>
            <a:r>
              <a:rPr lang="en-US" smtClean="0"/>
              <a:t>	</a:t>
            </a:r>
            <a:endParaRPr lang="en-US" dirty="0"/>
          </a:p>
        </p:txBody>
      </p:sp>
      <p:sp>
        <p:nvSpPr>
          <p:cNvPr id="5" name="Text Box 31"/>
          <p:cNvSpPr txBox="1">
            <a:spLocks noChangeArrowheads="1"/>
          </p:cNvSpPr>
          <p:nvPr/>
        </p:nvSpPr>
        <p:spPr bwMode="auto">
          <a:xfrm>
            <a:off x="6033457" y="6015038"/>
            <a:ext cx="2888932" cy="3385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dirty="0"/>
              <a:t>Kaynak: </a:t>
            </a:r>
            <a:r>
              <a:rPr lang="tr-TR" sz="1600" dirty="0" err="1" smtClean="0"/>
              <a:t>Neuman</a:t>
            </a:r>
            <a:r>
              <a:rPr lang="tr-TR" sz="1600" dirty="0" smtClean="0"/>
              <a:t>, 2006, s. 13</a:t>
            </a:r>
            <a:endParaRPr lang="tr-TR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7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0"/>
            <a:ext cx="7884368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Kuram Örneği</a:t>
            </a:r>
          </a:p>
        </p:txBody>
      </p:sp>
      <p:sp>
        <p:nvSpPr>
          <p:cNvPr id="5847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tr-TR" sz="2800" dirty="0"/>
              <a:t>Aile içi şiddet </a:t>
            </a:r>
          </a:p>
          <a:p>
            <a:pPr>
              <a:lnSpc>
                <a:spcPct val="90000"/>
              </a:lnSpc>
            </a:pPr>
            <a:r>
              <a:rPr lang="tr-TR" sz="2800" dirty="0"/>
              <a:t>Polisin seçenekleri / bakış açıları (kuram değil)</a:t>
            </a:r>
          </a:p>
          <a:p>
            <a:pPr lvl="1">
              <a:lnSpc>
                <a:spcPct val="90000"/>
              </a:lnSpc>
            </a:pPr>
            <a:r>
              <a:rPr lang="tr-TR" sz="2400" dirty="0"/>
              <a:t>Kısa dönem barış için zorunlu ayrılık (ailevi sorun)</a:t>
            </a:r>
          </a:p>
          <a:p>
            <a:pPr lvl="1">
              <a:lnSpc>
                <a:spcPct val="90000"/>
              </a:lnSpc>
            </a:pPr>
            <a:r>
              <a:rPr lang="tr-TR" sz="2400" dirty="0"/>
              <a:t>Arabuluculuk (danışmanlık)</a:t>
            </a:r>
          </a:p>
          <a:p>
            <a:pPr lvl="1">
              <a:lnSpc>
                <a:spcPct val="90000"/>
              </a:lnSpc>
            </a:pPr>
            <a:r>
              <a:rPr lang="tr-TR" sz="2400" dirty="0"/>
              <a:t>Tutuklama (suç)</a:t>
            </a:r>
          </a:p>
          <a:p>
            <a:pPr>
              <a:lnSpc>
                <a:spcPct val="90000"/>
              </a:lnSpc>
            </a:pPr>
            <a:r>
              <a:rPr lang="tr-TR" sz="2800" dirty="0"/>
              <a:t>Caydırma kuramı (suçun cezalandırılması – böylece bir daha aynı suçu işlemek isteyenler de caydırılmış oluyor)</a:t>
            </a:r>
          </a:p>
          <a:p>
            <a:pPr>
              <a:lnSpc>
                <a:spcPct val="90000"/>
              </a:lnSpc>
            </a:pPr>
            <a:r>
              <a:rPr lang="tr-TR" sz="2800" dirty="0"/>
              <a:t>Damgalama kuramı (Suçluyu cezalandırarak damgalarsanız bu kişi gene aynı suçu işler)</a:t>
            </a: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6129232" y="6021288"/>
            <a:ext cx="2702984" cy="3385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dirty="0">
                <a:latin typeface="+mn-lt"/>
              </a:rPr>
              <a:t>Kaynak: </a:t>
            </a:r>
            <a:r>
              <a:rPr lang="tr-TR" sz="1600" dirty="0" err="1" smtClean="0">
                <a:latin typeface="+mn-lt"/>
              </a:rPr>
              <a:t>Schutt</a:t>
            </a:r>
            <a:r>
              <a:rPr lang="tr-TR" sz="1600" dirty="0" smtClean="0">
                <a:latin typeface="+mn-lt"/>
              </a:rPr>
              <a:t>, 1999, s. 36</a:t>
            </a:r>
            <a:endParaRPr lang="tr-TR" sz="1600" dirty="0">
              <a:latin typeface="+mn-lt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7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8675687" cy="7921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4000" dirty="0"/>
              <a:t>İki </a:t>
            </a:r>
            <a:r>
              <a:rPr lang="tr-TR" sz="4000" dirty="0" smtClean="0"/>
              <a:t>Kuramın Aile İçi Şiddete Yaklaşımı</a:t>
            </a:r>
            <a:endParaRPr lang="tr-TR" sz="4000" dirty="0"/>
          </a:p>
        </p:txBody>
      </p:sp>
      <p:sp>
        <p:nvSpPr>
          <p:cNvPr id="585732" name="Text Box 4"/>
          <p:cNvSpPr txBox="1">
            <a:spLocks noChangeArrowheads="1"/>
          </p:cNvSpPr>
          <p:nvPr/>
        </p:nvSpPr>
        <p:spPr bwMode="auto">
          <a:xfrm>
            <a:off x="1475656" y="1124744"/>
            <a:ext cx="7308850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2000" u="sng" dirty="0">
                <a:latin typeface="+mn-lt"/>
              </a:rPr>
              <a:t>Rasyonel Seçenek		</a:t>
            </a:r>
            <a:r>
              <a:rPr lang="tr-TR" sz="2000" u="sng" dirty="0" smtClean="0">
                <a:latin typeface="+mn-lt"/>
              </a:rPr>
              <a:t>   Simgesel </a:t>
            </a:r>
            <a:r>
              <a:rPr lang="tr-TR" sz="2000" u="sng" dirty="0">
                <a:latin typeface="+mn-lt"/>
              </a:rPr>
              <a:t>Etkileşimcilik</a:t>
            </a:r>
          </a:p>
        </p:txBody>
      </p:sp>
      <p:sp>
        <p:nvSpPr>
          <p:cNvPr id="585733" name="Text Box 5"/>
          <p:cNvSpPr txBox="1">
            <a:spLocks noChangeArrowheads="1"/>
          </p:cNvSpPr>
          <p:nvPr/>
        </p:nvSpPr>
        <p:spPr bwMode="auto">
          <a:xfrm>
            <a:off x="251520" y="1772816"/>
            <a:ext cx="1353256" cy="70788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tr-TR" sz="2000" b="1" dirty="0">
                <a:latin typeface="+mn-lt"/>
              </a:rPr>
              <a:t>Kuramsal </a:t>
            </a:r>
          </a:p>
          <a:p>
            <a:pPr algn="l"/>
            <a:r>
              <a:rPr lang="tr-TR" sz="2000" b="1" dirty="0">
                <a:latin typeface="+mn-lt"/>
              </a:rPr>
              <a:t>varsayım</a:t>
            </a:r>
          </a:p>
        </p:txBody>
      </p:sp>
      <p:sp>
        <p:nvSpPr>
          <p:cNvPr id="585734" name="Text Box 6"/>
          <p:cNvSpPr txBox="1">
            <a:spLocks noChangeArrowheads="1"/>
          </p:cNvSpPr>
          <p:nvPr/>
        </p:nvSpPr>
        <p:spPr bwMode="auto">
          <a:xfrm>
            <a:off x="1907704" y="1595021"/>
            <a:ext cx="3777854" cy="470898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tr-TR" sz="2000" dirty="0">
                <a:latin typeface="+mn-lt"/>
              </a:rPr>
              <a:t>İnsanların davranışı hareket-</a:t>
            </a:r>
          </a:p>
          <a:p>
            <a:pPr algn="l"/>
            <a:r>
              <a:rPr lang="tr-TR" sz="2000" dirty="0" err="1">
                <a:latin typeface="+mn-lt"/>
              </a:rPr>
              <a:t>lerinin</a:t>
            </a:r>
            <a:r>
              <a:rPr lang="tr-TR" sz="2000" dirty="0">
                <a:latin typeface="+mn-lt"/>
              </a:rPr>
              <a:t> maliyet/yararıyla şekillenir</a:t>
            </a:r>
          </a:p>
          <a:p>
            <a:pPr algn="l"/>
            <a:endParaRPr lang="tr-TR" sz="2000" dirty="0">
              <a:latin typeface="+mn-lt"/>
            </a:endParaRPr>
          </a:p>
          <a:p>
            <a:pPr algn="l"/>
            <a:endParaRPr lang="tr-TR" sz="2000" dirty="0" smtClean="0">
              <a:latin typeface="+mn-lt"/>
            </a:endParaRPr>
          </a:p>
          <a:p>
            <a:pPr algn="l"/>
            <a:r>
              <a:rPr lang="tr-TR" sz="2000" dirty="0" smtClean="0">
                <a:latin typeface="+mn-lt"/>
              </a:rPr>
              <a:t>Caydırma </a:t>
            </a:r>
            <a:r>
              <a:rPr lang="tr-TR" sz="2000" dirty="0">
                <a:latin typeface="+mn-lt"/>
              </a:rPr>
              <a:t>kuramı: yararı </a:t>
            </a:r>
          </a:p>
          <a:p>
            <a:pPr algn="l"/>
            <a:r>
              <a:rPr lang="tr-TR" sz="2000" dirty="0">
                <a:latin typeface="+mn-lt"/>
              </a:rPr>
              <a:t>zararından fazlaysa insanlar </a:t>
            </a:r>
          </a:p>
          <a:p>
            <a:pPr algn="l"/>
            <a:r>
              <a:rPr lang="tr-TR" sz="2000" dirty="0">
                <a:latin typeface="+mn-lt"/>
              </a:rPr>
              <a:t>suç işliyor</a:t>
            </a:r>
          </a:p>
          <a:p>
            <a:pPr algn="l"/>
            <a:endParaRPr lang="tr-TR" sz="2000" dirty="0">
              <a:latin typeface="+mn-lt"/>
            </a:endParaRPr>
          </a:p>
          <a:p>
            <a:pPr algn="l"/>
            <a:endParaRPr lang="tr-TR" sz="2000" dirty="0">
              <a:latin typeface="+mn-lt"/>
            </a:endParaRPr>
          </a:p>
          <a:p>
            <a:pPr algn="l"/>
            <a:r>
              <a:rPr lang="tr-TR" sz="2000" dirty="0">
                <a:latin typeface="+mn-lt"/>
              </a:rPr>
              <a:t>Şiddet uygulayan bunun </a:t>
            </a:r>
          </a:p>
          <a:p>
            <a:pPr algn="l"/>
            <a:r>
              <a:rPr lang="tr-TR" sz="2000" dirty="0">
                <a:latin typeface="+mn-lt"/>
              </a:rPr>
              <a:t>maliyetini (tutuklama)</a:t>
            </a:r>
          </a:p>
          <a:p>
            <a:pPr algn="l"/>
            <a:r>
              <a:rPr lang="tr-TR" sz="2000" dirty="0">
                <a:latin typeface="+mn-lt"/>
              </a:rPr>
              <a:t>gördükten sonra tekrar</a:t>
            </a:r>
          </a:p>
          <a:p>
            <a:pPr algn="l"/>
            <a:r>
              <a:rPr lang="tr-TR" sz="2000" dirty="0">
                <a:latin typeface="+mn-lt"/>
              </a:rPr>
              <a:t>yapmamaya karar verir</a:t>
            </a:r>
          </a:p>
          <a:p>
            <a:pPr algn="l"/>
            <a:r>
              <a:rPr lang="tr-TR" sz="2000" dirty="0">
                <a:latin typeface="+mn-lt"/>
              </a:rPr>
              <a:t> </a:t>
            </a:r>
          </a:p>
        </p:txBody>
      </p:sp>
      <p:sp>
        <p:nvSpPr>
          <p:cNvPr id="585735" name="Text Box 7"/>
          <p:cNvSpPr txBox="1">
            <a:spLocks noChangeArrowheads="1"/>
          </p:cNvSpPr>
          <p:nvPr/>
        </p:nvSpPr>
        <p:spPr bwMode="auto">
          <a:xfrm>
            <a:off x="139461" y="2963446"/>
            <a:ext cx="1657826" cy="70788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tr-TR" sz="2000" b="1" dirty="0">
                <a:latin typeface="+mn-lt"/>
              </a:rPr>
              <a:t>Kriminolojik</a:t>
            </a:r>
          </a:p>
          <a:p>
            <a:pPr algn="l"/>
            <a:r>
              <a:rPr lang="tr-TR" sz="2000" b="1" dirty="0">
                <a:latin typeface="+mn-lt"/>
              </a:rPr>
              <a:t>bileşen</a:t>
            </a:r>
          </a:p>
        </p:txBody>
      </p:sp>
      <p:sp>
        <p:nvSpPr>
          <p:cNvPr id="585737" name="Text Box 9"/>
          <p:cNvSpPr txBox="1">
            <a:spLocks noChangeArrowheads="1"/>
          </p:cNvSpPr>
          <p:nvPr/>
        </p:nvSpPr>
        <p:spPr bwMode="auto">
          <a:xfrm>
            <a:off x="0" y="4437112"/>
            <a:ext cx="1907704" cy="132343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tr-TR" sz="2000" b="1" dirty="0">
                <a:latin typeface="+mn-lt"/>
              </a:rPr>
              <a:t>Kestirim</a:t>
            </a:r>
          </a:p>
          <a:p>
            <a:pPr algn="l"/>
            <a:r>
              <a:rPr lang="tr-TR" sz="2000" b="1" dirty="0">
                <a:latin typeface="+mn-lt"/>
              </a:rPr>
              <a:t>(tutuklama-</a:t>
            </a:r>
          </a:p>
          <a:p>
            <a:pPr algn="l"/>
            <a:r>
              <a:rPr lang="tr-TR" sz="2000" b="1" dirty="0" err="1">
                <a:latin typeface="+mn-lt"/>
              </a:rPr>
              <a:t>nın</a:t>
            </a:r>
            <a:r>
              <a:rPr lang="tr-TR" sz="2000" b="1" dirty="0">
                <a:latin typeface="+mn-lt"/>
              </a:rPr>
              <a:t> aile içi</a:t>
            </a:r>
          </a:p>
          <a:p>
            <a:pPr algn="l"/>
            <a:r>
              <a:rPr lang="tr-TR" sz="2000" b="1" dirty="0">
                <a:latin typeface="+mn-lt"/>
              </a:rPr>
              <a:t>ş</a:t>
            </a:r>
            <a:r>
              <a:rPr lang="tr-TR" sz="2000" b="1" dirty="0" smtClean="0">
                <a:latin typeface="+mn-lt"/>
              </a:rPr>
              <a:t>iddete etkisi</a:t>
            </a:r>
            <a:r>
              <a:rPr lang="tr-TR" sz="2000" b="1" dirty="0">
                <a:latin typeface="+mn-lt"/>
              </a:rPr>
              <a:t>)</a:t>
            </a:r>
          </a:p>
        </p:txBody>
      </p:sp>
      <p:sp>
        <p:nvSpPr>
          <p:cNvPr id="585738" name="Text Box 10"/>
          <p:cNvSpPr txBox="1">
            <a:spLocks noChangeArrowheads="1"/>
          </p:cNvSpPr>
          <p:nvPr/>
        </p:nvSpPr>
        <p:spPr bwMode="auto">
          <a:xfrm>
            <a:off x="5698354" y="1517233"/>
            <a:ext cx="3496470" cy="440120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tr-TR" sz="2000" dirty="0">
                <a:latin typeface="+mn-lt"/>
              </a:rPr>
              <a:t>İnsanlar nesnelere, davranış-</a:t>
            </a:r>
          </a:p>
          <a:p>
            <a:pPr algn="l"/>
            <a:r>
              <a:rPr lang="tr-TR" sz="2000" dirty="0" err="1">
                <a:latin typeface="+mn-lt"/>
              </a:rPr>
              <a:t>lara</a:t>
            </a:r>
            <a:r>
              <a:rPr lang="tr-TR" sz="2000" dirty="0">
                <a:latin typeface="+mn-lt"/>
              </a:rPr>
              <a:t> ve diğer insanlara</a:t>
            </a:r>
          </a:p>
          <a:p>
            <a:pPr algn="l"/>
            <a:r>
              <a:rPr lang="tr-TR" sz="2000" dirty="0">
                <a:latin typeface="+mn-lt"/>
              </a:rPr>
              <a:t>simgesel anlamlar yüklerler</a:t>
            </a:r>
          </a:p>
          <a:p>
            <a:pPr algn="l"/>
            <a:endParaRPr lang="tr-TR" sz="2000" dirty="0">
              <a:latin typeface="+mn-lt"/>
            </a:endParaRPr>
          </a:p>
          <a:p>
            <a:pPr algn="l"/>
            <a:endParaRPr lang="tr-TR" sz="2000" dirty="0" smtClean="0">
              <a:latin typeface="+mn-lt"/>
            </a:endParaRPr>
          </a:p>
          <a:p>
            <a:pPr algn="l"/>
            <a:r>
              <a:rPr lang="tr-TR" sz="2000" dirty="0" smtClean="0">
                <a:latin typeface="+mn-lt"/>
              </a:rPr>
              <a:t>Damgalama </a:t>
            </a:r>
            <a:r>
              <a:rPr lang="tr-TR" sz="2000" dirty="0">
                <a:latin typeface="+mn-lt"/>
              </a:rPr>
              <a:t>kuramı: suç </a:t>
            </a:r>
          </a:p>
          <a:p>
            <a:pPr algn="l"/>
            <a:r>
              <a:rPr lang="tr-TR" sz="2000" dirty="0">
                <a:latin typeface="+mn-lt"/>
              </a:rPr>
              <a:t>İşleyenin damgalanması </a:t>
            </a:r>
          </a:p>
          <a:p>
            <a:pPr algn="l"/>
            <a:r>
              <a:rPr lang="tr-TR" sz="2000" dirty="0">
                <a:latin typeface="+mn-lt"/>
              </a:rPr>
              <a:t>daha fazla suç işlenmesine</a:t>
            </a:r>
          </a:p>
          <a:p>
            <a:pPr algn="l"/>
            <a:r>
              <a:rPr lang="tr-TR" sz="2000" dirty="0">
                <a:latin typeface="+mn-lt"/>
              </a:rPr>
              <a:t>n</a:t>
            </a:r>
            <a:r>
              <a:rPr lang="tr-TR" sz="2000" dirty="0" smtClean="0">
                <a:latin typeface="+mn-lt"/>
              </a:rPr>
              <a:t>eden </a:t>
            </a:r>
            <a:r>
              <a:rPr lang="tr-TR" sz="2000" dirty="0">
                <a:latin typeface="+mn-lt"/>
              </a:rPr>
              <a:t>oluyor</a:t>
            </a:r>
          </a:p>
          <a:p>
            <a:pPr algn="l"/>
            <a:endParaRPr lang="tr-TR" sz="2000" dirty="0">
              <a:latin typeface="+mn-lt"/>
            </a:endParaRPr>
          </a:p>
          <a:p>
            <a:pPr algn="l"/>
            <a:endParaRPr lang="tr-TR" sz="2000" dirty="0" smtClean="0">
              <a:latin typeface="+mn-lt"/>
            </a:endParaRPr>
          </a:p>
          <a:p>
            <a:pPr algn="l"/>
            <a:r>
              <a:rPr lang="tr-TR" sz="2000" dirty="0" smtClean="0">
                <a:latin typeface="+mn-lt"/>
              </a:rPr>
              <a:t>Şiddet </a:t>
            </a:r>
            <a:r>
              <a:rPr lang="tr-TR" sz="2000" dirty="0">
                <a:latin typeface="+mn-lt"/>
              </a:rPr>
              <a:t>uygulayan bir kez </a:t>
            </a:r>
          </a:p>
          <a:p>
            <a:pPr algn="l"/>
            <a:r>
              <a:rPr lang="tr-TR" sz="2000" dirty="0">
                <a:latin typeface="+mn-lt"/>
              </a:rPr>
              <a:t>damgalandıktan sonra </a:t>
            </a:r>
          </a:p>
          <a:p>
            <a:pPr algn="l"/>
            <a:r>
              <a:rPr lang="tr-TR" sz="2000" dirty="0">
                <a:latin typeface="+mn-lt"/>
              </a:rPr>
              <a:t>daha sık bu suçu işler </a:t>
            </a:r>
          </a:p>
        </p:txBody>
      </p:sp>
      <p:sp>
        <p:nvSpPr>
          <p:cNvPr id="585739" name="Text Box 11"/>
          <p:cNvSpPr txBox="1">
            <a:spLocks noChangeArrowheads="1"/>
          </p:cNvSpPr>
          <p:nvPr/>
        </p:nvSpPr>
        <p:spPr bwMode="auto">
          <a:xfrm>
            <a:off x="6129232" y="6021288"/>
            <a:ext cx="2702984" cy="3385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dirty="0">
                <a:latin typeface="+mn-lt"/>
              </a:rPr>
              <a:t>Kaynak: </a:t>
            </a:r>
            <a:r>
              <a:rPr lang="tr-TR" sz="1600" dirty="0" err="1" smtClean="0">
                <a:latin typeface="+mn-lt"/>
              </a:rPr>
              <a:t>Schutt</a:t>
            </a:r>
            <a:r>
              <a:rPr lang="tr-TR" sz="1600" dirty="0" smtClean="0">
                <a:latin typeface="+mn-lt"/>
              </a:rPr>
              <a:t>, 1999, s. 37</a:t>
            </a:r>
            <a:endParaRPr lang="tr-TR" sz="1600" dirty="0">
              <a:latin typeface="+mn-lt"/>
            </a:endParaRPr>
          </a:p>
        </p:txBody>
      </p:sp>
      <p:sp>
        <p:nvSpPr>
          <p:cNvPr id="10" name="9 Aşağı Ok"/>
          <p:cNvSpPr/>
          <p:nvPr/>
        </p:nvSpPr>
        <p:spPr bwMode="auto">
          <a:xfrm>
            <a:off x="3203848" y="2420888"/>
            <a:ext cx="432048" cy="64807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10 Aşağı Ok"/>
          <p:cNvSpPr/>
          <p:nvPr/>
        </p:nvSpPr>
        <p:spPr bwMode="auto">
          <a:xfrm>
            <a:off x="3275856" y="4005064"/>
            <a:ext cx="432048" cy="64807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11 Aşağı Ok"/>
          <p:cNvSpPr/>
          <p:nvPr/>
        </p:nvSpPr>
        <p:spPr bwMode="auto">
          <a:xfrm>
            <a:off x="7164288" y="4365104"/>
            <a:ext cx="432048" cy="504056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12 Aşağı Ok"/>
          <p:cNvSpPr/>
          <p:nvPr/>
        </p:nvSpPr>
        <p:spPr bwMode="auto">
          <a:xfrm>
            <a:off x="7092280" y="2492896"/>
            <a:ext cx="432048" cy="648072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6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Dünya Görüşü / Paradigma</a:t>
            </a:r>
            <a:endParaRPr lang="tr-TR" dirty="0"/>
          </a:p>
        </p:txBody>
      </p:sp>
      <p:sp>
        <p:nvSpPr>
          <p:cNvPr id="5806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Monotype Sorts" pitchFamily="2" charset="2"/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580612" name="Rectangle 4"/>
          <p:cNvSpPr>
            <a:spLocks noChangeArrowheads="1"/>
          </p:cNvSpPr>
          <p:nvPr/>
        </p:nvSpPr>
        <p:spPr bwMode="auto">
          <a:xfrm>
            <a:off x="467544" y="126876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F"/>
            </a:pPr>
            <a:r>
              <a:rPr lang="tr-TR" sz="3200" dirty="0">
                <a:latin typeface="Trebuchet MS" pitchFamily="34" charset="0"/>
              </a:rPr>
              <a:t>Gözlemlerimizi ya da akıl yürütmemizi düzenlemek için kullandığımız temel modeller, genel </a:t>
            </a:r>
            <a:r>
              <a:rPr lang="tr-TR" sz="3200" dirty="0" smtClean="0">
                <a:latin typeface="Trebuchet MS" pitchFamily="34" charset="0"/>
              </a:rPr>
              <a:t>çerçeveler, dünya görüşleri </a:t>
            </a:r>
            <a:r>
              <a:rPr lang="tr-TR" sz="3200" dirty="0">
                <a:latin typeface="Trebuchet MS" pitchFamily="34" charset="0"/>
              </a:rPr>
              <a:t>ya da bakış açıları</a:t>
            </a:r>
          </a:p>
          <a:p>
            <a: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F"/>
            </a:pPr>
            <a:r>
              <a:rPr lang="tr-TR" sz="3200" dirty="0" smtClean="0">
                <a:latin typeface="Trebuchet MS" pitchFamily="34" charset="0"/>
              </a:rPr>
              <a:t>Pozitivizm, yapısal işlevselcilik, akılcı nesnellik, </a:t>
            </a:r>
            <a:r>
              <a:rPr lang="tr-TR" sz="3200" dirty="0" err="1" smtClean="0">
                <a:latin typeface="Trebuchet MS" pitchFamily="34" charset="0"/>
              </a:rPr>
              <a:t>vd</a:t>
            </a:r>
            <a:r>
              <a:rPr lang="tr-TR" sz="3200" dirty="0" smtClean="0">
                <a:latin typeface="Trebuchet MS" pitchFamily="34" charset="0"/>
              </a:rPr>
              <a:t>. </a:t>
            </a:r>
          </a:p>
          <a:p>
            <a:pPr marL="342900" indent="-342900" algn="l">
              <a:spcBef>
                <a:spcPct val="20000"/>
              </a:spcBef>
              <a:buClr>
                <a:schemeClr val="tx2"/>
              </a:buClr>
              <a:buSzPct val="75000"/>
            </a:pPr>
            <a:endParaRPr lang="tr-TR" sz="3200" dirty="0">
              <a:latin typeface="Trebuchet MS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F"/>
            </a:pPr>
            <a:endParaRPr lang="tr-TR" sz="3200" dirty="0">
              <a:latin typeface="Trebuchet MS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endParaRPr lang="tr-TR" sz="3200" dirty="0">
              <a:latin typeface="Trebuchet MS" pitchFamily="34" charset="0"/>
            </a:endParaRPr>
          </a:p>
          <a:p>
            <a:pPr marL="342900" indent="-342900" algn="l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F"/>
            </a:pPr>
            <a:endParaRPr lang="tr-TR" sz="3200" dirty="0">
              <a:latin typeface="Trebuchet MS" pitchFamily="34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0"/>
            <a:ext cx="7884368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Bilimsel Yöntem</a:t>
            </a:r>
          </a:p>
        </p:txBody>
      </p:sp>
      <p:sp>
        <p:nvSpPr>
          <p:cNvPr id="553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6868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Açık seçik, denetlenebilir, yansız, eleştirici, düzeltici, deneyici, seçici, akla uygun, duyarlığı yüksek, olgusal düzeyde, bilinen en güvenli sorun çözme yöntemi</a:t>
            </a:r>
          </a:p>
          <a:p>
            <a:r>
              <a:rPr lang="tr-TR" dirty="0"/>
              <a:t>Bilim üretme yolu</a:t>
            </a:r>
          </a:p>
          <a:p>
            <a:r>
              <a:rPr lang="tr-TR" dirty="0"/>
              <a:t>Bilimsel yöntem tümdengelim ve tümevarımın bir sentezidir.</a:t>
            </a:r>
          </a:p>
          <a:p>
            <a:endParaRPr lang="tr-TR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0"/>
            <a:ext cx="6624736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Plan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2800" dirty="0" smtClean="0"/>
              <a:t>Bilim</a:t>
            </a:r>
          </a:p>
          <a:p>
            <a:r>
              <a:rPr lang="tr-TR" sz="2800" dirty="0" smtClean="0"/>
              <a:t>Bilimsel yöntem</a:t>
            </a:r>
          </a:p>
          <a:p>
            <a:r>
              <a:rPr lang="tr-TR" sz="2800" dirty="0" smtClean="0"/>
              <a:t>Kuram</a:t>
            </a:r>
          </a:p>
          <a:p>
            <a:r>
              <a:rPr lang="tr-TR" sz="2800" dirty="0" smtClean="0"/>
              <a:t>Paradigma</a:t>
            </a:r>
          </a:p>
          <a:p>
            <a:r>
              <a:rPr lang="tr-TR" sz="2800" dirty="0" smtClean="0"/>
              <a:t>Araştırma</a:t>
            </a:r>
          </a:p>
          <a:p>
            <a:r>
              <a:rPr lang="tr-TR" sz="2800" dirty="0" smtClean="0"/>
              <a:t>Araştırma türleri</a:t>
            </a:r>
          </a:p>
          <a:p>
            <a:r>
              <a:rPr lang="tr-TR" sz="2800" dirty="0" smtClean="0"/>
              <a:t>Araştırma süreci</a:t>
            </a:r>
          </a:p>
          <a:p>
            <a:endParaRPr 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Bilimsel Yöntem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“Bilimsel topluluğun bilgi üretmek ve değerlendirmek için kullandığı fikirler, kurallar, teknik ve yaklaşımlar”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smtClean="0"/>
          </a:p>
          <a:p>
            <a:pPr>
              <a:defRPr/>
            </a:pPr>
            <a:r>
              <a:rPr lang="en-US" smtClean="0"/>
              <a:t>	</a:t>
            </a:r>
            <a:endParaRPr lang="en-US" dirty="0"/>
          </a:p>
        </p:txBody>
      </p:sp>
      <p:sp>
        <p:nvSpPr>
          <p:cNvPr id="6" name="Text Box 31"/>
          <p:cNvSpPr txBox="1">
            <a:spLocks noChangeArrowheads="1"/>
          </p:cNvSpPr>
          <p:nvPr/>
        </p:nvSpPr>
        <p:spPr bwMode="auto">
          <a:xfrm>
            <a:off x="6033457" y="6015038"/>
            <a:ext cx="2888932" cy="3385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dirty="0"/>
              <a:t>Kaynak: </a:t>
            </a:r>
            <a:r>
              <a:rPr lang="tr-TR" sz="1600" dirty="0" err="1" smtClean="0"/>
              <a:t>Neuman</a:t>
            </a:r>
            <a:r>
              <a:rPr lang="tr-TR" sz="1600" dirty="0" smtClean="0"/>
              <a:t>, 2006, s. 17</a:t>
            </a:r>
            <a:endParaRPr lang="tr-TR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Bilimsel Topluluğun Normları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Bilimcilerin araştırmalarını nasıl yürüteceklerini düzenleyen bir dizi resmi olmayan kural, ilke ve değer</a:t>
            </a:r>
          </a:p>
          <a:p>
            <a:endParaRPr lang="tr-TR" dirty="0" smtClean="0"/>
          </a:p>
          <a:p>
            <a:r>
              <a:rPr lang="tr-TR" dirty="0" smtClean="0"/>
              <a:t>Evrenselcilik</a:t>
            </a:r>
          </a:p>
          <a:p>
            <a:r>
              <a:rPr lang="tr-TR" dirty="0" smtClean="0"/>
              <a:t>Örgütlü şüphecilik</a:t>
            </a:r>
          </a:p>
          <a:p>
            <a:r>
              <a:rPr lang="tr-TR" dirty="0" smtClean="0"/>
              <a:t>Tarafsızlık</a:t>
            </a:r>
          </a:p>
          <a:p>
            <a:r>
              <a:rPr lang="tr-TR" dirty="0" smtClean="0"/>
              <a:t>Paylaşımcılık</a:t>
            </a:r>
          </a:p>
          <a:p>
            <a:r>
              <a:rPr lang="tr-TR" dirty="0" smtClean="0"/>
              <a:t>Dürüstlük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smtClean="0"/>
          </a:p>
          <a:p>
            <a:pPr>
              <a:defRPr/>
            </a:pPr>
            <a:r>
              <a:rPr lang="en-US" smtClean="0"/>
              <a:t>	</a:t>
            </a:r>
            <a:endParaRPr lang="en-US" dirty="0"/>
          </a:p>
        </p:txBody>
      </p:sp>
      <p:sp>
        <p:nvSpPr>
          <p:cNvPr id="5" name="Text Box 31"/>
          <p:cNvSpPr txBox="1">
            <a:spLocks noChangeArrowheads="1"/>
          </p:cNvSpPr>
          <p:nvPr/>
        </p:nvSpPr>
        <p:spPr bwMode="auto">
          <a:xfrm>
            <a:off x="6033457" y="6015038"/>
            <a:ext cx="2888932" cy="3385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dirty="0"/>
              <a:t>Kaynak: </a:t>
            </a:r>
            <a:r>
              <a:rPr lang="tr-TR" sz="1600" dirty="0" err="1" smtClean="0"/>
              <a:t>Neuman</a:t>
            </a:r>
            <a:r>
              <a:rPr lang="tr-TR" sz="1600" dirty="0" smtClean="0"/>
              <a:t>, 2006, s. 16</a:t>
            </a:r>
            <a:endParaRPr lang="tr-TR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0"/>
            <a:ext cx="8964488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3200" dirty="0"/>
              <a:t>Bilimsel Yöntemin Dayandığı Temel Varsayımlar</a:t>
            </a:r>
          </a:p>
        </p:txBody>
      </p:sp>
      <p:sp>
        <p:nvSpPr>
          <p:cNvPr id="556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56792"/>
            <a:ext cx="8686800" cy="40655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Olaylar arasında neden-sonuç ilişkisi olması</a:t>
            </a:r>
          </a:p>
          <a:p>
            <a:r>
              <a:rPr lang="tr-TR" dirty="0"/>
              <a:t>Olayların incelenmesi</a:t>
            </a:r>
          </a:p>
          <a:p>
            <a:r>
              <a:rPr lang="tr-TR" dirty="0"/>
              <a:t>Tümevarım/tümdengelim ile geçerli/güvenilir bilgi toplanabilmesi</a:t>
            </a:r>
          </a:p>
          <a:p>
            <a:r>
              <a:rPr lang="tr-TR" dirty="0"/>
              <a:t>Olayların metafiziğe dayanmadan açıklanabilmesi</a:t>
            </a:r>
          </a:p>
          <a:p>
            <a:endParaRPr lang="tr-TR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3648" y="0"/>
            <a:ext cx="7740352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Bilimsel Yöntemin Aşamaları</a:t>
            </a:r>
          </a:p>
        </p:txBody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tr-TR" dirty="0"/>
              <a:t>1- Güçlüğün sezilmesi</a:t>
            </a:r>
          </a:p>
          <a:p>
            <a:pPr>
              <a:buNone/>
            </a:pPr>
            <a:r>
              <a:rPr lang="tr-TR" dirty="0"/>
              <a:t>2- Sorunun tanımlanması</a:t>
            </a:r>
          </a:p>
          <a:p>
            <a:pPr>
              <a:buNone/>
            </a:pPr>
            <a:r>
              <a:rPr lang="tr-TR" dirty="0"/>
              <a:t>3- Çözümün tahmin edilmesi</a:t>
            </a:r>
          </a:p>
          <a:p>
            <a:pPr>
              <a:buNone/>
            </a:pPr>
            <a:r>
              <a:rPr lang="tr-TR" dirty="0"/>
              <a:t>4- Gözlenebilir sınayıcıların belirlenmesi</a:t>
            </a:r>
          </a:p>
          <a:p>
            <a:pPr>
              <a:buNone/>
            </a:pPr>
            <a:r>
              <a:rPr lang="tr-TR" dirty="0"/>
              <a:t>5- Deneme ve değerlendirmelerin yapılması</a:t>
            </a:r>
          </a:p>
          <a:p>
            <a:pPr>
              <a:buNone/>
            </a:pPr>
            <a:r>
              <a:rPr lang="tr-TR" dirty="0"/>
              <a:t>6- Raporlaştırma</a:t>
            </a:r>
          </a:p>
        </p:txBody>
      </p:sp>
      <p:sp>
        <p:nvSpPr>
          <p:cNvPr id="555014" name="Text Box 6"/>
          <p:cNvSpPr txBox="1">
            <a:spLocks noChangeArrowheads="1"/>
          </p:cNvSpPr>
          <p:nvPr/>
        </p:nvSpPr>
        <p:spPr bwMode="auto">
          <a:xfrm>
            <a:off x="6084168" y="6021288"/>
            <a:ext cx="2821477" cy="3385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dirty="0"/>
              <a:t>Kaynak: </a:t>
            </a:r>
            <a:r>
              <a:rPr lang="tr-TR" sz="1600" dirty="0" err="1" smtClean="0"/>
              <a:t>Karasar</a:t>
            </a:r>
            <a:r>
              <a:rPr lang="tr-TR" sz="1600" dirty="0" smtClean="0"/>
              <a:t>, 1995, s. 14</a:t>
            </a:r>
            <a:endParaRPr lang="tr-TR" sz="16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75656" y="0"/>
            <a:ext cx="7668344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Araştırma</a:t>
            </a:r>
          </a:p>
        </p:txBody>
      </p:sp>
      <p:sp>
        <p:nvSpPr>
          <p:cNvPr id="5601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Olayların incelenmesi, bilgilerin toplanması, düzenlenmesi, analiz ve senteze tabi tutulması, yorumlanması, değerlendirilmesi ve anlamlı bilgiler bütünü haline getirilmesi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Araştırma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“Araştırmacıların toplumsal dünya hakkında bilimsel temelli bilgi üretmek için sistematik olarak uyguladığı yöntem ve yöntembilimlerin bir toplamıdır”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smtClean="0"/>
          </a:p>
          <a:p>
            <a:pPr>
              <a:defRPr/>
            </a:pPr>
            <a:r>
              <a:rPr lang="en-US" smtClean="0"/>
              <a:t>	</a:t>
            </a:r>
            <a:endParaRPr lang="en-US" dirty="0"/>
          </a:p>
        </p:txBody>
      </p:sp>
      <p:sp>
        <p:nvSpPr>
          <p:cNvPr id="5" name="Text Box 31"/>
          <p:cNvSpPr txBox="1">
            <a:spLocks noChangeArrowheads="1"/>
          </p:cNvSpPr>
          <p:nvPr/>
        </p:nvSpPr>
        <p:spPr bwMode="auto">
          <a:xfrm>
            <a:off x="6090363" y="6015038"/>
            <a:ext cx="2775120" cy="3385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dirty="0"/>
              <a:t>Kaynak: </a:t>
            </a:r>
            <a:r>
              <a:rPr lang="tr-TR" sz="1600" dirty="0" err="1" smtClean="0"/>
              <a:t>Neuman</a:t>
            </a:r>
            <a:r>
              <a:rPr lang="tr-TR" sz="1600" dirty="0" smtClean="0"/>
              <a:t>, 2006, s. 2</a:t>
            </a:r>
            <a:endParaRPr lang="tr-TR" sz="1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0"/>
            <a:ext cx="7884368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Araştırma Türleri I</a:t>
            </a:r>
          </a:p>
        </p:txBody>
      </p:sp>
      <p:sp>
        <p:nvSpPr>
          <p:cNvPr id="573443" name="Rectangle 3"/>
          <p:cNvSpPr>
            <a:spLocks noGrp="1" noChangeArrowheads="1"/>
          </p:cNvSpPr>
          <p:nvPr>
            <p:ph type="body" sz="half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/>
              <a:t>Temel araştırmalar </a:t>
            </a:r>
          </a:p>
          <a:p>
            <a:pPr lvl="1"/>
            <a:r>
              <a:rPr lang="tr-TR"/>
              <a:t>Kuram geliştirmeye yönelik bilgi üretmek</a:t>
            </a:r>
          </a:p>
          <a:p>
            <a:pPr lvl="1"/>
            <a:r>
              <a:rPr lang="tr-TR"/>
              <a:t>Varolan bilgiye yenilerini katmak</a:t>
            </a:r>
          </a:p>
          <a:p>
            <a:pPr lvl="1"/>
            <a:r>
              <a:rPr lang="tr-TR"/>
              <a:t>Açıklama -&gt; Ayrıntı saptama -&gt; Neden-sonuç ilişkisi saptama -&gt; Kuram geliştirme</a:t>
            </a:r>
          </a:p>
        </p:txBody>
      </p:sp>
      <p:sp>
        <p:nvSpPr>
          <p:cNvPr id="573444" name="Rectangle 4"/>
          <p:cNvSpPr>
            <a:spLocks noGrp="1" noChangeArrowheads="1"/>
          </p:cNvSpPr>
          <p:nvPr>
            <p:ph type="body" sz="half" idx="2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/>
              <a:t>Uygulamalı araştırmalar</a:t>
            </a:r>
          </a:p>
          <a:p>
            <a:pPr lvl="1"/>
            <a:r>
              <a:rPr lang="tr-TR"/>
              <a:t>Üretilen bilgilerin değerlendirilmesiyle sorunların fiili çözümü (aksiyon araştırmaları, AR-GE araştırmaları)</a:t>
            </a:r>
          </a:p>
          <a:p>
            <a:pPr lvl="1"/>
            <a:r>
              <a:rPr lang="tr-TR"/>
              <a:t>Türleri: Değerlendirme, aksiyon, toplumsal etki ölçümü </a:t>
            </a:r>
          </a:p>
          <a:p>
            <a:pPr>
              <a:buFont typeface="Monotype Sorts" pitchFamily="2" charset="2"/>
              <a:buNone/>
            </a:pPr>
            <a:endParaRPr lang="tr-TR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3648" y="0"/>
            <a:ext cx="7740352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Araştırma Türleri II</a:t>
            </a:r>
          </a:p>
        </p:txBody>
      </p:sp>
      <p:sp>
        <p:nvSpPr>
          <p:cNvPr id="649219" name="Rectangle 3"/>
          <p:cNvSpPr>
            <a:spLocks noGrp="1" noChangeArrowheads="1"/>
          </p:cNvSpPr>
          <p:nvPr>
            <p:ph type="body" sz="half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/>
              <a:t>Niceliksel Araştırmalar</a:t>
            </a:r>
          </a:p>
          <a:p>
            <a:pPr lvl="1"/>
            <a:r>
              <a:rPr lang="tr-TR"/>
              <a:t>Maddi olguların ölçümü</a:t>
            </a:r>
          </a:p>
          <a:p>
            <a:pPr lvl="1"/>
            <a:r>
              <a:rPr lang="tr-TR"/>
              <a:t>Değişkenler üzerine odaklanır</a:t>
            </a:r>
          </a:p>
          <a:p>
            <a:pPr lvl="1"/>
            <a:r>
              <a:rPr lang="tr-TR"/>
              <a:t>Güvenilirlik önemli</a:t>
            </a:r>
          </a:p>
          <a:p>
            <a:pPr lvl="1"/>
            <a:r>
              <a:rPr lang="tr-TR"/>
              <a:t>Değerden arındırılmış</a:t>
            </a:r>
          </a:p>
          <a:p>
            <a:pPr lvl="1"/>
            <a:r>
              <a:rPr lang="tr-TR"/>
              <a:t>Bağlamdan bağımsız</a:t>
            </a:r>
          </a:p>
          <a:p>
            <a:pPr lvl="1"/>
            <a:r>
              <a:rPr lang="tr-TR"/>
              <a:t>Denek sayısı çok</a:t>
            </a:r>
          </a:p>
          <a:p>
            <a:pPr lvl="1"/>
            <a:r>
              <a:rPr lang="tr-TR"/>
              <a:t>Araştırmacı olayın dışında</a:t>
            </a:r>
          </a:p>
          <a:p>
            <a:pPr lvl="1"/>
            <a:endParaRPr lang="tr-TR"/>
          </a:p>
          <a:p>
            <a:endParaRPr lang="tr-TR"/>
          </a:p>
        </p:txBody>
      </p:sp>
      <p:sp>
        <p:nvSpPr>
          <p:cNvPr id="649220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283968" y="1196752"/>
            <a:ext cx="4464050" cy="48974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tr-TR" dirty="0"/>
              <a:t>Niteliksel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800" dirty="0"/>
              <a:t>Araştırmalar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Sosyal gerçekliğin, kültürel anlamın yapısı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Etkileşimli süreçlere, olaylara odaklanır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Gerçeğe uygunluk önemli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Değerler var ve açık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Durumla sınırlı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Denek sayısı az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Tematik analiz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Araştırmacı olayın içinde</a:t>
            </a:r>
          </a:p>
        </p:txBody>
      </p:sp>
      <p:sp>
        <p:nvSpPr>
          <p:cNvPr id="649222" name="Text Box 6"/>
          <p:cNvSpPr txBox="1">
            <a:spLocks noChangeArrowheads="1"/>
          </p:cNvSpPr>
          <p:nvPr/>
        </p:nvSpPr>
        <p:spPr bwMode="auto">
          <a:xfrm>
            <a:off x="6956425" y="6165304"/>
            <a:ext cx="2187575" cy="274637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err="1"/>
              <a:t>Neuman</a:t>
            </a:r>
            <a:r>
              <a:rPr lang="tr-TR" sz="1200" dirty="0"/>
              <a:t>, 2003, s. 16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Nicel Araştırma </a:t>
            </a:r>
            <a:r>
              <a:rPr lang="tr-TR" dirty="0"/>
              <a:t>Sürecinin Aşamaları</a:t>
            </a:r>
          </a:p>
        </p:txBody>
      </p:sp>
      <p:sp>
        <p:nvSpPr>
          <p:cNvPr id="650244" name="Oval 4"/>
          <p:cNvSpPr>
            <a:spLocks noChangeArrowheads="1"/>
          </p:cNvSpPr>
          <p:nvPr/>
        </p:nvSpPr>
        <p:spPr bwMode="auto">
          <a:xfrm>
            <a:off x="3635896" y="2924944"/>
            <a:ext cx="1296987" cy="1150937"/>
          </a:xfrm>
          <a:prstGeom prst="ellipse">
            <a:avLst/>
          </a:prstGeom>
          <a:solidFill>
            <a:srgbClr val="01E5FD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>
                <a:solidFill>
                  <a:schemeClr val="bg2"/>
                </a:solidFill>
              </a:rPr>
              <a:t>Kuram</a:t>
            </a:r>
          </a:p>
        </p:txBody>
      </p:sp>
      <p:sp>
        <p:nvSpPr>
          <p:cNvPr id="650245" name="Rectangle 5"/>
          <p:cNvSpPr>
            <a:spLocks noChangeArrowheads="1"/>
          </p:cNvSpPr>
          <p:nvPr/>
        </p:nvSpPr>
        <p:spPr bwMode="auto">
          <a:xfrm>
            <a:off x="3564458" y="1196156"/>
            <a:ext cx="1944688" cy="7191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46" name="Rectangle 6"/>
          <p:cNvSpPr>
            <a:spLocks noChangeArrowheads="1"/>
          </p:cNvSpPr>
          <p:nvPr/>
        </p:nvSpPr>
        <p:spPr bwMode="auto">
          <a:xfrm>
            <a:off x="6444183" y="1988319"/>
            <a:ext cx="1944688" cy="9366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47" name="Rectangle 7"/>
          <p:cNvSpPr>
            <a:spLocks noChangeArrowheads="1"/>
          </p:cNvSpPr>
          <p:nvPr/>
        </p:nvSpPr>
        <p:spPr bwMode="auto">
          <a:xfrm>
            <a:off x="6444183" y="3356744"/>
            <a:ext cx="1944688" cy="863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48" name="Rectangle 8"/>
          <p:cNvSpPr>
            <a:spLocks noChangeArrowheads="1"/>
          </p:cNvSpPr>
          <p:nvPr/>
        </p:nvSpPr>
        <p:spPr bwMode="auto">
          <a:xfrm>
            <a:off x="611708" y="1916881"/>
            <a:ext cx="1944688" cy="7191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49" name="Rectangle 9"/>
          <p:cNvSpPr>
            <a:spLocks noChangeArrowheads="1"/>
          </p:cNvSpPr>
          <p:nvPr/>
        </p:nvSpPr>
        <p:spPr bwMode="auto">
          <a:xfrm>
            <a:off x="4932883" y="5083944"/>
            <a:ext cx="1944688" cy="7191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50" name="Rectangle 10"/>
          <p:cNvSpPr>
            <a:spLocks noChangeArrowheads="1"/>
          </p:cNvSpPr>
          <p:nvPr/>
        </p:nvSpPr>
        <p:spPr bwMode="auto">
          <a:xfrm>
            <a:off x="395610" y="5084613"/>
            <a:ext cx="2447999" cy="7191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51" name="Rectangle 11"/>
          <p:cNvSpPr>
            <a:spLocks noChangeArrowheads="1"/>
          </p:cNvSpPr>
          <p:nvPr/>
        </p:nvSpPr>
        <p:spPr bwMode="auto">
          <a:xfrm>
            <a:off x="540271" y="3501206"/>
            <a:ext cx="1944687" cy="7191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52" name="Text Box 12"/>
          <p:cNvSpPr txBox="1">
            <a:spLocks noChangeArrowheads="1"/>
          </p:cNvSpPr>
          <p:nvPr/>
        </p:nvSpPr>
        <p:spPr bwMode="auto">
          <a:xfrm>
            <a:off x="3715501" y="1334269"/>
            <a:ext cx="1725152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1 Konu </a:t>
            </a:r>
            <a:r>
              <a:rPr lang="tr-TR" dirty="0" smtClean="0"/>
              <a:t>seç</a:t>
            </a:r>
            <a:endParaRPr lang="tr-TR" dirty="0"/>
          </a:p>
        </p:txBody>
      </p:sp>
      <p:sp>
        <p:nvSpPr>
          <p:cNvPr id="650253" name="Text Box 13"/>
          <p:cNvSpPr txBox="1">
            <a:spLocks noChangeArrowheads="1"/>
          </p:cNvSpPr>
          <p:nvPr/>
        </p:nvSpPr>
        <p:spPr bwMode="auto">
          <a:xfrm>
            <a:off x="6660306" y="2132285"/>
            <a:ext cx="1502335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2 Soruya </a:t>
            </a:r>
          </a:p>
          <a:p>
            <a:r>
              <a:rPr lang="tr-TR" dirty="0" smtClean="0"/>
              <a:t>odaklan</a:t>
            </a:r>
            <a:endParaRPr lang="tr-TR" dirty="0"/>
          </a:p>
        </p:txBody>
      </p:sp>
      <p:sp>
        <p:nvSpPr>
          <p:cNvPr id="650254" name="Text Box 14"/>
          <p:cNvSpPr txBox="1">
            <a:spLocks noChangeArrowheads="1"/>
          </p:cNvSpPr>
          <p:nvPr/>
        </p:nvSpPr>
        <p:spPr bwMode="auto">
          <a:xfrm>
            <a:off x="6516290" y="3428429"/>
            <a:ext cx="2081660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3 </a:t>
            </a:r>
            <a:r>
              <a:rPr lang="tr-TR" dirty="0" smtClean="0"/>
              <a:t>Araştırmayı </a:t>
            </a:r>
            <a:endParaRPr lang="tr-TR" dirty="0"/>
          </a:p>
          <a:p>
            <a:r>
              <a:rPr lang="tr-TR" dirty="0" smtClean="0"/>
              <a:t>tasarla</a:t>
            </a:r>
            <a:endParaRPr lang="tr-TR" dirty="0"/>
          </a:p>
        </p:txBody>
      </p:sp>
      <p:sp>
        <p:nvSpPr>
          <p:cNvPr id="650255" name="Text Box 15"/>
          <p:cNvSpPr txBox="1">
            <a:spLocks noChangeArrowheads="1"/>
          </p:cNvSpPr>
          <p:nvPr/>
        </p:nvSpPr>
        <p:spPr bwMode="auto">
          <a:xfrm>
            <a:off x="5031218" y="5295081"/>
            <a:ext cx="1725793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4 Veri </a:t>
            </a:r>
            <a:r>
              <a:rPr lang="tr-TR" dirty="0" smtClean="0"/>
              <a:t>topla</a:t>
            </a:r>
            <a:endParaRPr lang="tr-TR" dirty="0"/>
          </a:p>
        </p:txBody>
      </p:sp>
      <p:sp>
        <p:nvSpPr>
          <p:cNvPr id="650256" name="Text Box 16"/>
          <p:cNvSpPr txBox="1">
            <a:spLocks noChangeArrowheads="1"/>
          </p:cNvSpPr>
          <p:nvPr/>
        </p:nvSpPr>
        <p:spPr bwMode="auto">
          <a:xfrm>
            <a:off x="323602" y="5228629"/>
            <a:ext cx="2617063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5 </a:t>
            </a:r>
            <a:r>
              <a:rPr lang="tr-TR" dirty="0" smtClean="0"/>
              <a:t>Verileri analiz et</a:t>
            </a:r>
            <a:endParaRPr lang="tr-TR" dirty="0"/>
          </a:p>
        </p:txBody>
      </p:sp>
      <p:sp>
        <p:nvSpPr>
          <p:cNvPr id="650257" name="Text Box 17"/>
          <p:cNvSpPr txBox="1">
            <a:spLocks noChangeArrowheads="1"/>
          </p:cNvSpPr>
          <p:nvPr/>
        </p:nvSpPr>
        <p:spPr bwMode="auto">
          <a:xfrm>
            <a:off x="755650" y="3428429"/>
            <a:ext cx="1384353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6 </a:t>
            </a:r>
            <a:r>
              <a:rPr lang="tr-TR" dirty="0" smtClean="0"/>
              <a:t>Verileri</a:t>
            </a:r>
            <a:endParaRPr lang="tr-TR" dirty="0"/>
          </a:p>
          <a:p>
            <a:r>
              <a:rPr lang="tr-TR" dirty="0" smtClean="0"/>
              <a:t>yorumla</a:t>
            </a:r>
            <a:endParaRPr lang="tr-TR" dirty="0"/>
          </a:p>
        </p:txBody>
      </p:sp>
      <p:sp>
        <p:nvSpPr>
          <p:cNvPr id="650258" name="Text Box 18"/>
          <p:cNvSpPr txBox="1">
            <a:spLocks noChangeArrowheads="1"/>
          </p:cNvSpPr>
          <p:nvPr/>
        </p:nvSpPr>
        <p:spPr bwMode="auto">
          <a:xfrm>
            <a:off x="509896" y="1910531"/>
            <a:ext cx="1981632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7 </a:t>
            </a:r>
            <a:r>
              <a:rPr lang="tr-TR" dirty="0" smtClean="0"/>
              <a:t>Başkalarını</a:t>
            </a:r>
            <a:endParaRPr lang="tr-TR" dirty="0"/>
          </a:p>
          <a:p>
            <a:r>
              <a:rPr lang="tr-TR" dirty="0" smtClean="0"/>
              <a:t>bilgilendir </a:t>
            </a:r>
            <a:endParaRPr lang="tr-TR" dirty="0"/>
          </a:p>
        </p:txBody>
      </p:sp>
      <p:cxnSp>
        <p:nvCxnSpPr>
          <p:cNvPr id="650261" name="AutoShape 21"/>
          <p:cNvCxnSpPr>
            <a:cxnSpLocks noChangeShapeType="1"/>
            <a:stCxn id="650252" idx="3"/>
            <a:endCxn id="650246" idx="0"/>
          </p:cNvCxnSpPr>
          <p:nvPr/>
        </p:nvCxnSpPr>
        <p:spPr bwMode="auto">
          <a:xfrm>
            <a:off x="5440653" y="1565102"/>
            <a:ext cx="1975874" cy="423217"/>
          </a:xfrm>
          <a:prstGeom prst="curvedConnector2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</p:cxnSp>
      <p:cxnSp>
        <p:nvCxnSpPr>
          <p:cNvPr id="650262" name="AutoShape 22"/>
          <p:cNvCxnSpPr>
            <a:cxnSpLocks noChangeShapeType="1"/>
            <a:stCxn id="650252" idx="3"/>
            <a:endCxn id="650246" idx="0"/>
          </p:cNvCxnSpPr>
          <p:nvPr/>
        </p:nvCxnSpPr>
        <p:spPr bwMode="auto">
          <a:xfrm>
            <a:off x="5440653" y="1565102"/>
            <a:ext cx="1975874" cy="423217"/>
          </a:xfrm>
          <a:prstGeom prst="curvedConnector2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0263" name="AutoShape 23"/>
          <p:cNvCxnSpPr>
            <a:cxnSpLocks noChangeShapeType="1"/>
            <a:stCxn id="650246" idx="2"/>
            <a:endCxn id="650247" idx="0"/>
          </p:cNvCxnSpPr>
          <p:nvPr/>
        </p:nvCxnSpPr>
        <p:spPr bwMode="auto">
          <a:xfrm rot="5400000">
            <a:off x="7214121" y="3140844"/>
            <a:ext cx="406400" cy="0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0264" name="AutoShape 24"/>
          <p:cNvCxnSpPr>
            <a:cxnSpLocks noChangeShapeType="1"/>
            <a:stCxn id="650247" idx="2"/>
            <a:endCxn id="650249" idx="3"/>
          </p:cNvCxnSpPr>
          <p:nvPr/>
        </p:nvCxnSpPr>
        <p:spPr bwMode="auto">
          <a:xfrm rot="5400000">
            <a:off x="6548165" y="4575150"/>
            <a:ext cx="1211262" cy="527050"/>
          </a:xfrm>
          <a:prstGeom prst="curvedConnector2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0265" name="AutoShape 25"/>
          <p:cNvCxnSpPr>
            <a:cxnSpLocks noChangeShapeType="1"/>
            <a:stCxn id="650249" idx="1"/>
            <a:endCxn id="650250" idx="3"/>
          </p:cNvCxnSpPr>
          <p:nvPr/>
        </p:nvCxnSpPr>
        <p:spPr bwMode="auto">
          <a:xfrm rot="10800000" flipV="1">
            <a:off x="2843609" y="5443512"/>
            <a:ext cx="2089274" cy="669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0270" name="Line 30"/>
          <p:cNvSpPr>
            <a:spLocks noChangeShapeType="1"/>
          </p:cNvSpPr>
          <p:nvPr/>
        </p:nvSpPr>
        <p:spPr bwMode="auto">
          <a:xfrm flipV="1">
            <a:off x="4212158" y="1916881"/>
            <a:ext cx="71438" cy="1008063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71" name="Line 31"/>
          <p:cNvSpPr>
            <a:spLocks noChangeShapeType="1"/>
          </p:cNvSpPr>
          <p:nvPr/>
        </p:nvSpPr>
        <p:spPr bwMode="auto">
          <a:xfrm flipV="1">
            <a:off x="4859858" y="2709044"/>
            <a:ext cx="1584325" cy="50323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77" name="Line 37"/>
          <p:cNvSpPr>
            <a:spLocks noChangeShapeType="1"/>
          </p:cNvSpPr>
          <p:nvPr/>
        </p:nvSpPr>
        <p:spPr bwMode="auto">
          <a:xfrm>
            <a:off x="4932883" y="3572644"/>
            <a:ext cx="1511300" cy="144462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78" name="Line 38"/>
          <p:cNvSpPr>
            <a:spLocks noChangeShapeType="1"/>
          </p:cNvSpPr>
          <p:nvPr/>
        </p:nvSpPr>
        <p:spPr bwMode="auto">
          <a:xfrm>
            <a:off x="4572521" y="4004444"/>
            <a:ext cx="1079500" cy="10795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79" name="Line 39"/>
          <p:cNvSpPr>
            <a:spLocks noChangeShapeType="1"/>
          </p:cNvSpPr>
          <p:nvPr/>
        </p:nvSpPr>
        <p:spPr bwMode="auto">
          <a:xfrm flipH="1">
            <a:off x="2556396" y="4075881"/>
            <a:ext cx="1584325" cy="1008063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80" name="Line 40"/>
          <p:cNvSpPr>
            <a:spLocks noChangeShapeType="1"/>
          </p:cNvSpPr>
          <p:nvPr/>
        </p:nvSpPr>
        <p:spPr bwMode="auto">
          <a:xfrm flipH="1">
            <a:off x="2483371" y="3644081"/>
            <a:ext cx="1152525" cy="2159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81" name="Line 41"/>
          <p:cNvSpPr>
            <a:spLocks noChangeShapeType="1"/>
          </p:cNvSpPr>
          <p:nvPr/>
        </p:nvSpPr>
        <p:spPr bwMode="auto">
          <a:xfrm flipH="1" flipV="1">
            <a:off x="2556396" y="2348681"/>
            <a:ext cx="1295400" cy="719138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82" name="Text Box 42"/>
          <p:cNvSpPr txBox="1">
            <a:spLocks noChangeArrowheads="1"/>
          </p:cNvSpPr>
          <p:nvPr/>
        </p:nvSpPr>
        <p:spPr bwMode="auto">
          <a:xfrm>
            <a:off x="6956425" y="6165304"/>
            <a:ext cx="2187575" cy="274637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err="1"/>
              <a:t>Neuman</a:t>
            </a:r>
            <a:r>
              <a:rPr lang="tr-TR" sz="1200" dirty="0"/>
              <a:t>, </a:t>
            </a:r>
            <a:r>
              <a:rPr lang="tr-TR" sz="1200" dirty="0" smtClean="0"/>
              <a:t>2006, </a:t>
            </a:r>
            <a:r>
              <a:rPr lang="tr-TR" sz="1200" dirty="0"/>
              <a:t>s. </a:t>
            </a:r>
            <a:r>
              <a:rPr lang="tr-TR" sz="1200" dirty="0" smtClean="0"/>
              <a:t>15</a:t>
            </a:r>
            <a:endParaRPr lang="tr-TR" sz="1200" dirty="0"/>
          </a:p>
        </p:txBody>
      </p:sp>
      <p:cxnSp>
        <p:nvCxnSpPr>
          <p:cNvPr id="34" name="33 Düz Ok Bağlayıcısı"/>
          <p:cNvCxnSpPr/>
          <p:nvPr/>
        </p:nvCxnSpPr>
        <p:spPr bwMode="auto">
          <a:xfrm rot="5400000" flipH="1" flipV="1">
            <a:off x="1151694" y="3032385"/>
            <a:ext cx="864096" cy="7200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37 Düz Ok Bağlayıcısı"/>
          <p:cNvCxnSpPr>
            <a:stCxn id="650250" idx="0"/>
            <a:endCxn id="650251" idx="2"/>
          </p:cNvCxnSpPr>
          <p:nvPr/>
        </p:nvCxnSpPr>
        <p:spPr bwMode="auto">
          <a:xfrm rot="16200000" flipV="1">
            <a:off x="1133979" y="4598981"/>
            <a:ext cx="864269" cy="10699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Nitel Araştırma </a:t>
            </a:r>
            <a:r>
              <a:rPr lang="tr-TR" dirty="0"/>
              <a:t>Sürecinin Aşamaları</a:t>
            </a:r>
          </a:p>
        </p:txBody>
      </p:sp>
      <p:sp>
        <p:nvSpPr>
          <p:cNvPr id="650244" name="Oval 4"/>
          <p:cNvSpPr>
            <a:spLocks noChangeArrowheads="1"/>
          </p:cNvSpPr>
          <p:nvPr/>
        </p:nvSpPr>
        <p:spPr bwMode="auto">
          <a:xfrm>
            <a:off x="3635698" y="3068911"/>
            <a:ext cx="1296987" cy="1150937"/>
          </a:xfrm>
          <a:prstGeom prst="ellipse">
            <a:avLst/>
          </a:prstGeom>
          <a:solidFill>
            <a:srgbClr val="01E5FD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>
                <a:solidFill>
                  <a:schemeClr val="bg2"/>
                </a:solidFill>
              </a:rPr>
              <a:t>Kuram</a:t>
            </a:r>
          </a:p>
        </p:txBody>
      </p:sp>
      <p:sp>
        <p:nvSpPr>
          <p:cNvPr id="650245" name="Rectangle 5"/>
          <p:cNvSpPr>
            <a:spLocks noChangeArrowheads="1"/>
          </p:cNvSpPr>
          <p:nvPr/>
        </p:nvSpPr>
        <p:spPr bwMode="auto">
          <a:xfrm>
            <a:off x="3419748" y="1052116"/>
            <a:ext cx="2089200" cy="100714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46" name="Rectangle 6"/>
          <p:cNvSpPr>
            <a:spLocks noChangeArrowheads="1"/>
          </p:cNvSpPr>
          <p:nvPr/>
        </p:nvSpPr>
        <p:spPr bwMode="auto">
          <a:xfrm>
            <a:off x="6443985" y="2132286"/>
            <a:ext cx="1944688" cy="9366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47" name="Rectangle 7"/>
          <p:cNvSpPr>
            <a:spLocks noChangeArrowheads="1"/>
          </p:cNvSpPr>
          <p:nvPr/>
        </p:nvSpPr>
        <p:spPr bwMode="auto">
          <a:xfrm>
            <a:off x="6443985" y="3500711"/>
            <a:ext cx="1944688" cy="863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48" name="Rectangle 8"/>
          <p:cNvSpPr>
            <a:spLocks noChangeArrowheads="1"/>
          </p:cNvSpPr>
          <p:nvPr/>
        </p:nvSpPr>
        <p:spPr bwMode="auto">
          <a:xfrm>
            <a:off x="611510" y="2060848"/>
            <a:ext cx="1944688" cy="7191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49" name="Rectangle 9"/>
          <p:cNvSpPr>
            <a:spLocks noChangeArrowheads="1"/>
          </p:cNvSpPr>
          <p:nvPr/>
        </p:nvSpPr>
        <p:spPr bwMode="auto">
          <a:xfrm>
            <a:off x="4932685" y="5227911"/>
            <a:ext cx="1944688" cy="7191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50" name="Rectangle 10"/>
          <p:cNvSpPr>
            <a:spLocks noChangeArrowheads="1"/>
          </p:cNvSpPr>
          <p:nvPr/>
        </p:nvSpPr>
        <p:spPr bwMode="auto">
          <a:xfrm>
            <a:off x="395412" y="5228580"/>
            <a:ext cx="2447999" cy="7191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51" name="Rectangle 11"/>
          <p:cNvSpPr>
            <a:spLocks noChangeArrowheads="1"/>
          </p:cNvSpPr>
          <p:nvPr/>
        </p:nvSpPr>
        <p:spPr bwMode="auto">
          <a:xfrm>
            <a:off x="540073" y="3645173"/>
            <a:ext cx="1944687" cy="7191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50252" name="Text Box 12"/>
          <p:cNvSpPr txBox="1">
            <a:spLocks noChangeArrowheads="1"/>
          </p:cNvSpPr>
          <p:nvPr/>
        </p:nvSpPr>
        <p:spPr bwMode="auto">
          <a:xfrm>
            <a:off x="3347740" y="1268140"/>
            <a:ext cx="2304256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dirty="0"/>
              <a:t>1 </a:t>
            </a:r>
            <a:r>
              <a:rPr lang="tr-TR" dirty="0" smtClean="0"/>
              <a:t>Toplumsal </a:t>
            </a:r>
          </a:p>
          <a:p>
            <a:r>
              <a:rPr lang="tr-TR" dirty="0" smtClean="0"/>
              <a:t>benliği kabul et</a:t>
            </a:r>
            <a:endParaRPr lang="tr-TR" dirty="0"/>
          </a:p>
        </p:txBody>
      </p:sp>
      <p:sp>
        <p:nvSpPr>
          <p:cNvPr id="650253" name="Text Box 13"/>
          <p:cNvSpPr txBox="1">
            <a:spLocks noChangeArrowheads="1"/>
          </p:cNvSpPr>
          <p:nvPr/>
        </p:nvSpPr>
        <p:spPr bwMode="auto">
          <a:xfrm>
            <a:off x="6396416" y="2276252"/>
            <a:ext cx="2029723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2 </a:t>
            </a:r>
            <a:r>
              <a:rPr lang="tr-TR" dirty="0" smtClean="0"/>
              <a:t>Bakış açısı </a:t>
            </a:r>
            <a:endParaRPr lang="tr-TR" dirty="0"/>
          </a:p>
          <a:p>
            <a:r>
              <a:rPr lang="tr-TR" dirty="0" smtClean="0"/>
              <a:t>benimse</a:t>
            </a:r>
            <a:endParaRPr lang="tr-TR" dirty="0"/>
          </a:p>
        </p:txBody>
      </p:sp>
      <p:sp>
        <p:nvSpPr>
          <p:cNvPr id="650254" name="Text Box 14"/>
          <p:cNvSpPr txBox="1">
            <a:spLocks noChangeArrowheads="1"/>
          </p:cNvSpPr>
          <p:nvPr/>
        </p:nvSpPr>
        <p:spPr bwMode="auto">
          <a:xfrm>
            <a:off x="6516092" y="3572396"/>
            <a:ext cx="2081660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3 </a:t>
            </a:r>
            <a:r>
              <a:rPr lang="tr-TR" dirty="0" smtClean="0"/>
              <a:t>Araştırmayı </a:t>
            </a:r>
            <a:endParaRPr lang="tr-TR" dirty="0"/>
          </a:p>
          <a:p>
            <a:r>
              <a:rPr lang="tr-TR" dirty="0" smtClean="0"/>
              <a:t>tasarla</a:t>
            </a:r>
            <a:endParaRPr lang="tr-TR" dirty="0"/>
          </a:p>
        </p:txBody>
      </p:sp>
      <p:sp>
        <p:nvSpPr>
          <p:cNvPr id="650255" name="Text Box 15"/>
          <p:cNvSpPr txBox="1">
            <a:spLocks noChangeArrowheads="1"/>
          </p:cNvSpPr>
          <p:nvPr/>
        </p:nvSpPr>
        <p:spPr bwMode="auto">
          <a:xfrm>
            <a:off x="5031020" y="5439048"/>
            <a:ext cx="1725793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4 Veri </a:t>
            </a:r>
            <a:r>
              <a:rPr lang="tr-TR" dirty="0" smtClean="0"/>
              <a:t>topla</a:t>
            </a:r>
            <a:endParaRPr lang="tr-TR" dirty="0"/>
          </a:p>
        </p:txBody>
      </p:sp>
      <p:sp>
        <p:nvSpPr>
          <p:cNvPr id="650256" name="Text Box 16"/>
          <p:cNvSpPr txBox="1">
            <a:spLocks noChangeArrowheads="1"/>
          </p:cNvSpPr>
          <p:nvPr/>
        </p:nvSpPr>
        <p:spPr bwMode="auto">
          <a:xfrm>
            <a:off x="323404" y="5372596"/>
            <a:ext cx="2617063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5 </a:t>
            </a:r>
            <a:r>
              <a:rPr lang="tr-TR" dirty="0" smtClean="0"/>
              <a:t>Verileri analiz et</a:t>
            </a:r>
            <a:endParaRPr lang="tr-TR" dirty="0"/>
          </a:p>
        </p:txBody>
      </p:sp>
      <p:sp>
        <p:nvSpPr>
          <p:cNvPr id="650257" name="Text Box 17"/>
          <p:cNvSpPr txBox="1">
            <a:spLocks noChangeArrowheads="1"/>
          </p:cNvSpPr>
          <p:nvPr/>
        </p:nvSpPr>
        <p:spPr bwMode="auto">
          <a:xfrm>
            <a:off x="755452" y="3572396"/>
            <a:ext cx="1384353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6 </a:t>
            </a:r>
            <a:r>
              <a:rPr lang="tr-TR" dirty="0" smtClean="0"/>
              <a:t>Verileri</a:t>
            </a:r>
            <a:endParaRPr lang="tr-TR" dirty="0"/>
          </a:p>
          <a:p>
            <a:r>
              <a:rPr lang="tr-TR" dirty="0" smtClean="0"/>
              <a:t>yorumla</a:t>
            </a:r>
            <a:endParaRPr lang="tr-TR" dirty="0"/>
          </a:p>
        </p:txBody>
      </p:sp>
      <p:sp>
        <p:nvSpPr>
          <p:cNvPr id="650258" name="Text Box 18"/>
          <p:cNvSpPr txBox="1">
            <a:spLocks noChangeArrowheads="1"/>
          </p:cNvSpPr>
          <p:nvPr/>
        </p:nvSpPr>
        <p:spPr bwMode="auto">
          <a:xfrm>
            <a:off x="509698" y="2054498"/>
            <a:ext cx="1981632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7 </a:t>
            </a:r>
            <a:r>
              <a:rPr lang="tr-TR" dirty="0" smtClean="0"/>
              <a:t>Başkalarını</a:t>
            </a:r>
            <a:endParaRPr lang="tr-TR" dirty="0"/>
          </a:p>
          <a:p>
            <a:r>
              <a:rPr lang="tr-TR" dirty="0" smtClean="0"/>
              <a:t>bilgilendir </a:t>
            </a:r>
            <a:endParaRPr lang="tr-TR" dirty="0"/>
          </a:p>
        </p:txBody>
      </p:sp>
      <p:cxnSp>
        <p:nvCxnSpPr>
          <p:cNvPr id="650261" name="AutoShape 21"/>
          <p:cNvCxnSpPr>
            <a:cxnSpLocks noChangeShapeType="1"/>
            <a:stCxn id="650252" idx="3"/>
            <a:endCxn id="650246" idx="0"/>
          </p:cNvCxnSpPr>
          <p:nvPr/>
        </p:nvCxnSpPr>
        <p:spPr bwMode="auto">
          <a:xfrm>
            <a:off x="5651996" y="1683639"/>
            <a:ext cx="1764333" cy="448647"/>
          </a:xfrm>
          <a:prstGeom prst="curvedConnector2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</p:cxnSp>
      <p:cxnSp>
        <p:nvCxnSpPr>
          <p:cNvPr id="650262" name="AutoShape 22"/>
          <p:cNvCxnSpPr>
            <a:cxnSpLocks noChangeShapeType="1"/>
            <a:stCxn id="650252" idx="3"/>
            <a:endCxn id="650246" idx="0"/>
          </p:cNvCxnSpPr>
          <p:nvPr/>
        </p:nvCxnSpPr>
        <p:spPr bwMode="auto">
          <a:xfrm>
            <a:off x="5651996" y="1683639"/>
            <a:ext cx="1764333" cy="448647"/>
          </a:xfrm>
          <a:prstGeom prst="curvedConnector2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0263" name="AutoShape 23"/>
          <p:cNvCxnSpPr>
            <a:cxnSpLocks noChangeShapeType="1"/>
            <a:stCxn id="650246" idx="2"/>
            <a:endCxn id="650247" idx="0"/>
          </p:cNvCxnSpPr>
          <p:nvPr/>
        </p:nvCxnSpPr>
        <p:spPr bwMode="auto">
          <a:xfrm rot="5400000">
            <a:off x="7213923" y="3284811"/>
            <a:ext cx="406400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650264" name="AutoShape 24"/>
          <p:cNvCxnSpPr>
            <a:cxnSpLocks noChangeShapeType="1"/>
            <a:stCxn id="650247" idx="2"/>
            <a:endCxn id="650249" idx="3"/>
          </p:cNvCxnSpPr>
          <p:nvPr/>
        </p:nvCxnSpPr>
        <p:spPr bwMode="auto">
          <a:xfrm rot="5400000">
            <a:off x="6547967" y="4719117"/>
            <a:ext cx="1211262" cy="527050"/>
          </a:xfrm>
          <a:prstGeom prst="curvedConnector2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0265" name="AutoShape 25"/>
          <p:cNvCxnSpPr>
            <a:cxnSpLocks noChangeShapeType="1"/>
            <a:stCxn id="650249" idx="1"/>
            <a:endCxn id="650250" idx="3"/>
          </p:cNvCxnSpPr>
          <p:nvPr/>
        </p:nvCxnSpPr>
        <p:spPr bwMode="auto">
          <a:xfrm rot="10800000" flipV="1">
            <a:off x="2843411" y="5587479"/>
            <a:ext cx="2089274" cy="669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50270" name="Line 30"/>
          <p:cNvSpPr>
            <a:spLocks noChangeShapeType="1"/>
          </p:cNvSpPr>
          <p:nvPr/>
        </p:nvSpPr>
        <p:spPr bwMode="auto">
          <a:xfrm flipV="1">
            <a:off x="4211960" y="2060848"/>
            <a:ext cx="71438" cy="1008063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71" name="Line 31"/>
          <p:cNvSpPr>
            <a:spLocks noChangeShapeType="1"/>
          </p:cNvSpPr>
          <p:nvPr/>
        </p:nvSpPr>
        <p:spPr bwMode="auto">
          <a:xfrm flipV="1">
            <a:off x="4859660" y="2853011"/>
            <a:ext cx="1584325" cy="503237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77" name="Line 37"/>
          <p:cNvSpPr>
            <a:spLocks noChangeShapeType="1"/>
          </p:cNvSpPr>
          <p:nvPr/>
        </p:nvSpPr>
        <p:spPr bwMode="auto">
          <a:xfrm>
            <a:off x="4932685" y="3716611"/>
            <a:ext cx="1511300" cy="144462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78" name="Line 38"/>
          <p:cNvSpPr>
            <a:spLocks noChangeShapeType="1"/>
          </p:cNvSpPr>
          <p:nvPr/>
        </p:nvSpPr>
        <p:spPr bwMode="auto">
          <a:xfrm>
            <a:off x="4572323" y="4148411"/>
            <a:ext cx="1079500" cy="10795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79" name="Line 39"/>
          <p:cNvSpPr>
            <a:spLocks noChangeShapeType="1"/>
          </p:cNvSpPr>
          <p:nvPr/>
        </p:nvSpPr>
        <p:spPr bwMode="auto">
          <a:xfrm flipH="1">
            <a:off x="2556198" y="4219848"/>
            <a:ext cx="1584325" cy="1008063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80" name="Line 40"/>
          <p:cNvSpPr>
            <a:spLocks noChangeShapeType="1"/>
          </p:cNvSpPr>
          <p:nvPr/>
        </p:nvSpPr>
        <p:spPr bwMode="auto">
          <a:xfrm flipH="1">
            <a:off x="2483173" y="3788048"/>
            <a:ext cx="1152525" cy="2159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650281" name="Line 41"/>
          <p:cNvSpPr>
            <a:spLocks noChangeShapeType="1"/>
          </p:cNvSpPr>
          <p:nvPr/>
        </p:nvSpPr>
        <p:spPr bwMode="auto">
          <a:xfrm flipH="1" flipV="1">
            <a:off x="2556198" y="2492648"/>
            <a:ext cx="1295400" cy="719138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cxnSp>
        <p:nvCxnSpPr>
          <p:cNvPr id="33" name="32 Düz Ok Bağlayıcısı"/>
          <p:cNvCxnSpPr/>
          <p:nvPr/>
        </p:nvCxnSpPr>
        <p:spPr bwMode="auto">
          <a:xfrm rot="5400000" flipH="1" flipV="1">
            <a:off x="1151496" y="3176352"/>
            <a:ext cx="864096" cy="7200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33 Düz Ok Bağlayıcısı"/>
          <p:cNvCxnSpPr/>
          <p:nvPr/>
        </p:nvCxnSpPr>
        <p:spPr bwMode="auto">
          <a:xfrm rot="16200000" flipV="1">
            <a:off x="1133781" y="4742948"/>
            <a:ext cx="864269" cy="10699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Text Box 42"/>
          <p:cNvSpPr txBox="1">
            <a:spLocks noChangeArrowheads="1"/>
          </p:cNvSpPr>
          <p:nvPr/>
        </p:nvSpPr>
        <p:spPr bwMode="auto">
          <a:xfrm>
            <a:off x="6956425" y="6165304"/>
            <a:ext cx="2187575" cy="274637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err="1"/>
              <a:t>Neuman</a:t>
            </a:r>
            <a:r>
              <a:rPr lang="tr-TR" sz="1200" dirty="0"/>
              <a:t>, </a:t>
            </a:r>
            <a:r>
              <a:rPr lang="tr-TR" sz="1200" dirty="0" smtClean="0"/>
              <a:t>2006, </a:t>
            </a:r>
            <a:r>
              <a:rPr lang="tr-TR" sz="1200" dirty="0"/>
              <a:t>s. </a:t>
            </a:r>
            <a:r>
              <a:rPr lang="tr-TR" sz="1200" dirty="0" smtClean="0"/>
              <a:t>15</a:t>
            </a:r>
            <a:endParaRPr lang="tr-TR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0"/>
            <a:ext cx="6624736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Bilim…</a:t>
            </a:r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2800" dirty="0"/>
              <a:t>“Evrenin ya da olayların bir bölümünü konu olarak seçen, deneysel yöntemlere ve gerçekliğe dayanarak yasalar çıkarmaya çalışan düzenli bilgi, ilim.”</a:t>
            </a:r>
          </a:p>
          <a:p>
            <a:r>
              <a:rPr lang="tr-TR" sz="2800" dirty="0"/>
              <a:t>“Nesnel dünyaya ve bu dünyada yer alan olgulara ilişkin tarafsız gözlem ve sistematik deneye dayalı zihinsel etkinliklerin ortak adı.” </a:t>
            </a:r>
            <a:r>
              <a:rPr lang="tr-TR" sz="2800" dirty="0" smtClean="0"/>
              <a:t>(Kaptan, 1977, s. 3)</a:t>
            </a:r>
            <a:endParaRPr lang="tr-TR" sz="28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5616" y="0"/>
            <a:ext cx="8028384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Araştırma Türleri III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323529" y="1124744"/>
            <a:ext cx="273630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b="1" dirty="0" smtClean="0"/>
              <a:t>Keşfedici</a:t>
            </a:r>
          </a:p>
          <a:p>
            <a:pPr algn="l">
              <a:buFont typeface="Arial" pitchFamily="34" charset="0"/>
              <a:buChar char="•"/>
            </a:pPr>
            <a:endParaRPr lang="tr-TR" sz="1800" dirty="0" smtClean="0"/>
          </a:p>
          <a:p>
            <a:pPr algn="l">
              <a:buFont typeface="Arial" pitchFamily="34" charset="0"/>
              <a:buChar char="•"/>
            </a:pPr>
            <a:r>
              <a:rPr lang="tr-TR" sz="1800" dirty="0" smtClean="0"/>
              <a:t>Temel maddi verilerle aşinalık sağla</a:t>
            </a:r>
          </a:p>
          <a:p>
            <a:pPr algn="l">
              <a:buFont typeface="Arial" pitchFamily="34" charset="0"/>
              <a:buChar char="•"/>
            </a:pPr>
            <a:r>
              <a:rPr lang="tr-TR" sz="1800" dirty="0" smtClean="0"/>
              <a:t>Koşulların genel bir zihni resmini yarat</a:t>
            </a:r>
          </a:p>
          <a:p>
            <a:pPr algn="l">
              <a:buFont typeface="Arial" pitchFamily="34" charset="0"/>
              <a:buChar char="•"/>
            </a:pPr>
            <a:r>
              <a:rPr lang="tr-TR" sz="1800" dirty="0" smtClean="0"/>
              <a:t>Gelecekte yapılacak araştırmaların sorularını formüle et </a:t>
            </a:r>
          </a:p>
          <a:p>
            <a:pPr algn="l">
              <a:buFont typeface="Arial" pitchFamily="34" charset="0"/>
              <a:buChar char="•"/>
            </a:pPr>
            <a:r>
              <a:rPr lang="tr-TR" sz="1800" dirty="0" smtClean="0"/>
              <a:t>Yeni fikirler, hipotezler geliştir</a:t>
            </a:r>
          </a:p>
          <a:p>
            <a:pPr algn="l">
              <a:buFont typeface="Arial" pitchFamily="34" charset="0"/>
              <a:buChar char="•"/>
            </a:pPr>
            <a:r>
              <a:rPr lang="tr-TR" sz="1800" dirty="0" smtClean="0"/>
              <a:t>Araştırma yapılıp yapılamayacağını kararlaştır</a:t>
            </a:r>
          </a:p>
          <a:p>
            <a:pPr algn="l">
              <a:buFont typeface="Arial" pitchFamily="34" charset="0"/>
              <a:buChar char="•"/>
            </a:pPr>
            <a:r>
              <a:rPr lang="tr-TR" sz="1800" dirty="0" smtClean="0"/>
              <a:t>Yeni veri bulma ve ölçme teknikleri geliştir</a:t>
            </a:r>
            <a:endParaRPr lang="tr-TR" sz="2000" dirty="0"/>
          </a:p>
        </p:txBody>
      </p:sp>
      <p:sp>
        <p:nvSpPr>
          <p:cNvPr id="6" name="5 Metin kutusu"/>
          <p:cNvSpPr txBox="1"/>
          <p:nvPr/>
        </p:nvSpPr>
        <p:spPr>
          <a:xfrm>
            <a:off x="3059832" y="1124744"/>
            <a:ext cx="27363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b="1" dirty="0" smtClean="0"/>
              <a:t>Tanımlayıcı</a:t>
            </a:r>
          </a:p>
          <a:p>
            <a:pPr algn="l">
              <a:buFont typeface="Arial" pitchFamily="34" charset="0"/>
              <a:buChar char="•"/>
            </a:pPr>
            <a:endParaRPr lang="tr-TR" sz="1800" dirty="0" smtClean="0"/>
          </a:p>
          <a:p>
            <a:pPr algn="l">
              <a:buFont typeface="Arial" pitchFamily="34" charset="0"/>
              <a:buChar char="•"/>
            </a:pPr>
            <a:r>
              <a:rPr lang="tr-TR" sz="1800" dirty="0" smtClean="0"/>
              <a:t>Detaylı, doğru bir resim oluştur</a:t>
            </a:r>
          </a:p>
          <a:p>
            <a:pPr algn="l">
              <a:buFont typeface="Arial" pitchFamily="34" charset="0"/>
              <a:buChar char="•"/>
            </a:pPr>
            <a:r>
              <a:rPr lang="tr-TR" sz="1800" dirty="0" smtClean="0"/>
              <a:t>Eski verilerle çelişen yeni veri bul</a:t>
            </a:r>
          </a:p>
          <a:p>
            <a:pPr algn="l">
              <a:buFont typeface="Arial" pitchFamily="34" charset="0"/>
              <a:buChar char="•"/>
            </a:pPr>
            <a:r>
              <a:rPr lang="tr-TR" sz="1800" dirty="0" smtClean="0"/>
              <a:t>Yeni bir dizi kategori yarat ya da türleri sınıfla</a:t>
            </a:r>
          </a:p>
          <a:p>
            <a:pPr algn="l">
              <a:buFont typeface="Arial" pitchFamily="34" charset="0"/>
              <a:buChar char="•"/>
            </a:pPr>
            <a:r>
              <a:rPr lang="tr-TR" sz="1800" dirty="0" smtClean="0"/>
              <a:t>Nedensel bir süreci ya da mekanizmayı belgele</a:t>
            </a:r>
          </a:p>
          <a:p>
            <a:pPr algn="l">
              <a:buFont typeface="Arial" pitchFamily="34" charset="0"/>
              <a:buChar char="•"/>
            </a:pPr>
            <a:r>
              <a:rPr lang="tr-TR" sz="1800" dirty="0" smtClean="0"/>
              <a:t>Bir durumun arka planını ya da bağlamını rapor et</a:t>
            </a:r>
            <a:endParaRPr lang="tr-TR" sz="2000" dirty="0"/>
          </a:p>
        </p:txBody>
      </p:sp>
      <p:sp>
        <p:nvSpPr>
          <p:cNvPr id="7" name="6 Metin kutusu"/>
          <p:cNvSpPr txBox="1"/>
          <p:nvPr/>
        </p:nvSpPr>
        <p:spPr>
          <a:xfrm>
            <a:off x="5940152" y="1124744"/>
            <a:ext cx="295232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b="1" dirty="0" smtClean="0"/>
              <a:t>Açıklayıcı</a:t>
            </a:r>
          </a:p>
          <a:p>
            <a:pPr algn="l">
              <a:buFont typeface="Arial" pitchFamily="34" charset="0"/>
              <a:buChar char="•"/>
            </a:pPr>
            <a:endParaRPr lang="tr-TR" sz="1800" dirty="0" smtClean="0"/>
          </a:p>
          <a:p>
            <a:pPr algn="l">
              <a:buFont typeface="Arial" pitchFamily="34" charset="0"/>
              <a:buChar char="•"/>
            </a:pPr>
            <a:r>
              <a:rPr lang="tr-TR" sz="1800" dirty="0" smtClean="0"/>
              <a:t>Bir kuramın kestirimlerini ya da ilkelerini sına</a:t>
            </a:r>
          </a:p>
          <a:p>
            <a:pPr algn="l">
              <a:buFont typeface="Arial" pitchFamily="34" charset="0"/>
              <a:buChar char="•"/>
            </a:pPr>
            <a:r>
              <a:rPr lang="tr-TR" sz="1800" dirty="0" smtClean="0"/>
              <a:t>Bir kuramın açıklamasını detaylandır ya da zenginleştir</a:t>
            </a:r>
          </a:p>
          <a:p>
            <a:pPr algn="l">
              <a:buFont typeface="Arial" pitchFamily="34" charset="0"/>
              <a:buChar char="•"/>
            </a:pPr>
            <a:r>
              <a:rPr lang="tr-TR" sz="1800" dirty="0" smtClean="0"/>
              <a:t>Bir kuramı yeni sorunlara ya da konulara uygula</a:t>
            </a:r>
          </a:p>
          <a:p>
            <a:pPr algn="l">
              <a:buFont typeface="Arial" pitchFamily="34" charset="0"/>
              <a:buChar char="•"/>
            </a:pPr>
            <a:r>
              <a:rPr lang="tr-TR" sz="1800" dirty="0" smtClean="0"/>
              <a:t>Bir kestirim ya da açıklamayı destekle ya da çürüt</a:t>
            </a:r>
          </a:p>
          <a:p>
            <a:pPr algn="l">
              <a:buFont typeface="Arial" pitchFamily="34" charset="0"/>
              <a:buChar char="•"/>
            </a:pPr>
            <a:r>
              <a:rPr lang="tr-TR" sz="1800" dirty="0" smtClean="0"/>
              <a:t>Sorun ya da konuları genel bir ilkeyle ilişkilendir</a:t>
            </a:r>
          </a:p>
          <a:p>
            <a:pPr algn="l">
              <a:buFont typeface="Arial" pitchFamily="34" charset="0"/>
              <a:buChar char="•"/>
            </a:pPr>
            <a:r>
              <a:rPr lang="tr-TR" sz="1800" dirty="0" smtClean="0"/>
              <a:t>Hangi açıklamaların en iyisi olduğunu kararlaştır</a:t>
            </a:r>
          </a:p>
        </p:txBody>
      </p:sp>
      <p:sp>
        <p:nvSpPr>
          <p:cNvPr id="9" name="Text Box 42"/>
          <p:cNvSpPr txBox="1">
            <a:spLocks noChangeArrowheads="1"/>
          </p:cNvSpPr>
          <p:nvPr/>
        </p:nvSpPr>
        <p:spPr bwMode="auto">
          <a:xfrm>
            <a:off x="6956425" y="6165304"/>
            <a:ext cx="2187575" cy="274637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200" dirty="0"/>
              <a:t>Kaynak: </a:t>
            </a:r>
            <a:r>
              <a:rPr lang="tr-TR" sz="1200" dirty="0" err="1"/>
              <a:t>Neuman</a:t>
            </a:r>
            <a:r>
              <a:rPr lang="tr-TR" sz="1200" dirty="0"/>
              <a:t>, </a:t>
            </a:r>
            <a:r>
              <a:rPr lang="tr-TR" sz="1200" dirty="0" smtClean="0"/>
              <a:t>2006, </a:t>
            </a:r>
            <a:r>
              <a:rPr lang="tr-TR" sz="1200" dirty="0"/>
              <a:t>s. </a:t>
            </a:r>
            <a:r>
              <a:rPr lang="tr-TR" sz="1200" dirty="0" smtClean="0"/>
              <a:t>14</a:t>
            </a:r>
            <a:endParaRPr lang="tr-TR" sz="1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0"/>
            <a:ext cx="6624736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 smtClean="0"/>
              <a:t>Özet</a:t>
            </a:r>
            <a:endParaRPr lang="tr-TR" dirty="0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sz="2800" dirty="0" smtClean="0"/>
              <a:t>Bilim</a:t>
            </a:r>
          </a:p>
          <a:p>
            <a:r>
              <a:rPr lang="tr-TR" sz="2800" dirty="0" smtClean="0"/>
              <a:t>Bilimsel yöntem</a:t>
            </a:r>
          </a:p>
          <a:p>
            <a:r>
              <a:rPr lang="tr-TR" sz="2800" dirty="0" smtClean="0"/>
              <a:t>Kuram</a:t>
            </a:r>
          </a:p>
          <a:p>
            <a:r>
              <a:rPr lang="tr-TR" sz="2800" dirty="0" smtClean="0"/>
              <a:t>Paradigma</a:t>
            </a:r>
          </a:p>
          <a:p>
            <a:r>
              <a:rPr lang="tr-TR" sz="2800" dirty="0" smtClean="0"/>
              <a:t>Araştırma</a:t>
            </a:r>
          </a:p>
          <a:p>
            <a:r>
              <a:rPr lang="tr-TR" sz="2800" dirty="0" smtClean="0"/>
              <a:t>Araştırma türleri</a:t>
            </a:r>
          </a:p>
          <a:p>
            <a:r>
              <a:rPr lang="tr-TR" sz="2800" dirty="0" smtClean="0"/>
              <a:t>Araştırma süreci</a:t>
            </a:r>
          </a:p>
          <a:p>
            <a:endParaRPr 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36" y="0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Bilimsel Düşünce</a:t>
            </a:r>
            <a:br>
              <a:rPr lang="tr-TR" dirty="0"/>
            </a:br>
            <a:endParaRPr lang="tr-TR" dirty="0"/>
          </a:p>
        </p:txBody>
      </p:sp>
      <p:sp>
        <p:nvSpPr>
          <p:cNvPr id="539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916113"/>
            <a:ext cx="8229600" cy="4525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“Bilim temeline dayanan, özgür, eleştirici, araştırıcı ve bağımsız düşünce” </a:t>
            </a:r>
            <a:r>
              <a:rPr lang="tr-TR" i="1" dirty="0"/>
              <a:t>(Türkçe Sözlük)</a:t>
            </a:r>
            <a:endParaRPr lang="tr-TR" dirty="0"/>
          </a:p>
          <a:p>
            <a:r>
              <a:rPr lang="tr-TR" dirty="0"/>
              <a:t>“yaratıcı, sistemli ve problem çözmeye yönelik amaçlı düşünce” (Kaptan, 1977, s. 2)</a:t>
            </a:r>
          </a:p>
          <a:p>
            <a:endParaRPr lang="tr-TR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0"/>
            <a:ext cx="7956376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Sorun Çözmenin Dayanakları</a:t>
            </a:r>
          </a:p>
        </p:txBody>
      </p:sp>
      <p:sp>
        <p:nvSpPr>
          <p:cNvPr id="5498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Gelenekler (önceki uygulamalar, emsal gösterme, </a:t>
            </a:r>
            <a:r>
              <a:rPr lang="tr-TR" dirty="0" err="1"/>
              <a:t>vd</a:t>
            </a:r>
            <a:r>
              <a:rPr lang="tr-TR" dirty="0"/>
              <a:t>.) </a:t>
            </a:r>
          </a:p>
          <a:p>
            <a:r>
              <a:rPr lang="tr-TR" dirty="0"/>
              <a:t>Hukuk </a:t>
            </a:r>
          </a:p>
          <a:p>
            <a:r>
              <a:rPr lang="tr-TR" dirty="0"/>
              <a:t>Otorite</a:t>
            </a:r>
          </a:p>
          <a:p>
            <a:r>
              <a:rPr lang="tr-TR" dirty="0"/>
              <a:t>Bireysel deneyimler</a:t>
            </a:r>
          </a:p>
          <a:p>
            <a:r>
              <a:rPr lang="tr-TR" dirty="0"/>
              <a:t>Bilim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0"/>
            <a:ext cx="7956376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Bilimin Temeli</a:t>
            </a:r>
          </a:p>
        </p:txBody>
      </p:sp>
      <p:sp>
        <p:nvSpPr>
          <p:cNvPr id="5437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Tecrübe</a:t>
            </a:r>
          </a:p>
          <a:p>
            <a:r>
              <a:rPr lang="tr-TR" dirty="0"/>
              <a:t>Deney</a:t>
            </a:r>
          </a:p>
          <a:p>
            <a:r>
              <a:rPr lang="tr-TR" dirty="0"/>
              <a:t>Araştırma</a:t>
            </a:r>
          </a:p>
          <a:p>
            <a:endParaRPr lang="tr-TR" dirty="0"/>
          </a:p>
          <a:p>
            <a:r>
              <a:rPr lang="tr-TR" dirty="0"/>
              <a:t>Bilim var olan ama henüz bilmediğimiz bir düzeni araştırır.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0"/>
            <a:ext cx="7884368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Bilimin Temel İşlevleri</a:t>
            </a:r>
          </a:p>
        </p:txBody>
      </p:sp>
      <p:sp>
        <p:nvSpPr>
          <p:cNvPr id="5519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Anlama</a:t>
            </a:r>
          </a:p>
          <a:p>
            <a:r>
              <a:rPr lang="tr-TR" dirty="0"/>
              <a:t>Açıklama</a:t>
            </a:r>
          </a:p>
          <a:p>
            <a:pPr lvl="1"/>
            <a:r>
              <a:rPr lang="tr-TR" dirty="0" err="1"/>
              <a:t>İdiografik</a:t>
            </a:r>
            <a:r>
              <a:rPr lang="tr-TR" dirty="0"/>
              <a:t>: spesifik bir olayın açıklanması (sınavda başarısız olma örneği) </a:t>
            </a:r>
          </a:p>
          <a:p>
            <a:pPr lvl="1"/>
            <a:r>
              <a:rPr lang="tr-TR" dirty="0" err="1"/>
              <a:t>Nomotetik</a:t>
            </a:r>
            <a:r>
              <a:rPr lang="tr-TR" dirty="0"/>
              <a:t>: daha çok olayın genel olarak açıklanması (futbol takımlarının kendi sahasında daha başarılı sonuçlar alması) </a:t>
            </a:r>
          </a:p>
          <a:p>
            <a:r>
              <a:rPr lang="tr-TR" dirty="0"/>
              <a:t>Kontrol</a:t>
            </a:r>
          </a:p>
          <a:p>
            <a:endParaRPr lang="tr-TR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640" y="0"/>
            <a:ext cx="7365504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Bilimin Özellikleri</a:t>
            </a:r>
          </a:p>
        </p:txBody>
      </p:sp>
      <p:sp>
        <p:nvSpPr>
          <p:cNvPr id="54067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7544" y="1196752"/>
            <a:ext cx="8229600" cy="45259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tr-TR" sz="4800" dirty="0"/>
              <a:t>Gözlemsel </a:t>
            </a:r>
          </a:p>
          <a:p>
            <a:r>
              <a:rPr lang="tr-TR" sz="4800" dirty="0"/>
              <a:t>Akli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75656" y="0"/>
            <a:ext cx="7668344" cy="90872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Deneyci - Akılcı</a:t>
            </a:r>
          </a:p>
        </p:txBody>
      </p:sp>
      <p:sp>
        <p:nvSpPr>
          <p:cNvPr id="564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196752"/>
            <a:ext cx="8229600" cy="4525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tr-TR" dirty="0"/>
              <a:t>Doğanın düzenli ve yöntemli bir biçimde araştırılması ve gözlem ve deneyler aracılığıyla kavranan olgulara dayalı bir bilim sisteminin kurulması (Bacon)</a:t>
            </a:r>
          </a:p>
          <a:p>
            <a:r>
              <a:rPr lang="tr-TR" dirty="0"/>
              <a:t>Yalnızca akıl tarafından “açık ve seçik” olarak kavranan bilgiler güvenilirdir. Açık ve seçik bilgileri sağlayan sezgi yanılmaz yargının önkoşuludur. (Descartes)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99CC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2DB9"/>
      </a:accent6>
      <a:hlink>
        <a:srgbClr val="CCCCFF"/>
      </a:hlink>
      <a:folHlink>
        <a:srgbClr val="B2B2B2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9640</TotalTime>
  <Words>1503</Words>
  <Application>Microsoft Office PowerPoint</Application>
  <PresentationFormat>Ekran Gösterisi (4:3)</PresentationFormat>
  <Paragraphs>289</Paragraphs>
  <Slides>31</Slides>
  <Notes>27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2" baseType="lpstr">
      <vt:lpstr>Default Design</vt:lpstr>
      <vt:lpstr>Sosyal Bilimlerde Araştırma Yöntemleri</vt:lpstr>
      <vt:lpstr>Plan</vt:lpstr>
      <vt:lpstr>Bilim…</vt:lpstr>
      <vt:lpstr>Bilimsel Düşünce </vt:lpstr>
      <vt:lpstr>Sorun Çözmenin Dayanakları</vt:lpstr>
      <vt:lpstr>Bilimin Temeli</vt:lpstr>
      <vt:lpstr>Bilimin Temel İşlevleri</vt:lpstr>
      <vt:lpstr>Bilimin Özellikleri</vt:lpstr>
      <vt:lpstr>Deneyci - Akılcı</vt:lpstr>
      <vt:lpstr>Bilimin Kaynakları</vt:lpstr>
      <vt:lpstr>Rasyonalizm / Ampirizm</vt:lpstr>
      <vt:lpstr>Tümdengelim - Tümevarım</vt:lpstr>
      <vt:lpstr>Tümdengelim - Tümevarım</vt:lpstr>
      <vt:lpstr>Kuram</vt:lpstr>
      <vt:lpstr>Toplumsal Kuram</vt:lpstr>
      <vt:lpstr>Kuram Örneği</vt:lpstr>
      <vt:lpstr>İki Kuramın Aile İçi Şiddete Yaklaşımı</vt:lpstr>
      <vt:lpstr>Dünya Görüşü / Paradigma</vt:lpstr>
      <vt:lpstr>Bilimsel Yöntem</vt:lpstr>
      <vt:lpstr>Bilimsel Yöntem</vt:lpstr>
      <vt:lpstr>Bilimsel Topluluğun Normları</vt:lpstr>
      <vt:lpstr>Bilimsel Yöntemin Dayandığı Temel Varsayımlar</vt:lpstr>
      <vt:lpstr>Bilimsel Yöntemin Aşamaları</vt:lpstr>
      <vt:lpstr>Araştırma</vt:lpstr>
      <vt:lpstr>Toplumsal Araştırma</vt:lpstr>
      <vt:lpstr>Araştırma Türleri I</vt:lpstr>
      <vt:lpstr>Araştırma Türleri II</vt:lpstr>
      <vt:lpstr>Nicel Araştırma Sürecinin Aşamaları</vt:lpstr>
      <vt:lpstr>Nitel Araştırma Sürecinin Aşamaları</vt:lpstr>
      <vt:lpstr>Araştırma Türleri III</vt:lpstr>
      <vt:lpstr>Özet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Valued Gateway Client</dc:creator>
  <cp:lastModifiedBy>Yasar Tonta</cp:lastModifiedBy>
  <cp:revision>198</cp:revision>
  <dcterms:created xsi:type="dcterms:W3CDTF">2002-08-26T07:08:49Z</dcterms:created>
  <dcterms:modified xsi:type="dcterms:W3CDTF">2011-08-13T08:42:28Z</dcterms:modified>
</cp:coreProperties>
</file>