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449" r:id="rId2"/>
    <p:sldId id="452" r:id="rId3"/>
    <p:sldId id="1074" r:id="rId4"/>
    <p:sldId id="1075" r:id="rId5"/>
    <p:sldId id="1077" r:id="rId6"/>
    <p:sldId id="1084" r:id="rId7"/>
    <p:sldId id="1090" r:id="rId8"/>
    <p:sldId id="1091" r:id="rId9"/>
    <p:sldId id="1095" r:id="rId10"/>
    <p:sldId id="1096" r:id="rId11"/>
    <p:sldId id="1097" r:id="rId12"/>
    <p:sldId id="1100" r:id="rId13"/>
    <p:sldId id="1098" r:id="rId14"/>
    <p:sldId id="1099" r:id="rId15"/>
    <p:sldId id="1080" r:id="rId16"/>
    <p:sldId id="1081" r:id="rId17"/>
    <p:sldId id="1082" r:id="rId18"/>
    <p:sldId id="1101" r:id="rId19"/>
    <p:sldId id="1102" r:id="rId20"/>
    <p:sldId id="1103" r:id="rId21"/>
    <p:sldId id="1148" r:id="rId22"/>
    <p:sldId id="1147" r:id="rId23"/>
    <p:sldId id="1149" r:id="rId24"/>
    <p:sldId id="1150" r:id="rId25"/>
    <p:sldId id="1108" r:id="rId26"/>
    <p:sldId id="1109" r:id="rId27"/>
    <p:sldId id="1112" r:id="rId28"/>
    <p:sldId id="1154" r:id="rId29"/>
    <p:sldId id="1114" r:id="rId30"/>
    <p:sldId id="1115" r:id="rId31"/>
    <p:sldId id="1151" r:id="rId32"/>
    <p:sldId id="1116" r:id="rId33"/>
    <p:sldId id="1153" r:id="rId34"/>
    <p:sldId id="1152" r:id="rId35"/>
    <p:sldId id="1117" r:id="rId36"/>
    <p:sldId id="1119" r:id="rId37"/>
    <p:sldId id="1156" r:id="rId38"/>
    <p:sldId id="1120" r:id="rId39"/>
    <p:sldId id="1158" r:id="rId40"/>
    <p:sldId id="1159" r:id="rId41"/>
    <p:sldId id="1122" r:id="rId42"/>
    <p:sldId id="1124" r:id="rId43"/>
    <p:sldId id="1160" r:id="rId44"/>
    <p:sldId id="1161" r:id="rId45"/>
    <p:sldId id="1162" r:id="rId46"/>
    <p:sldId id="1163" r:id="rId47"/>
    <p:sldId id="1164" r:id="rId48"/>
    <p:sldId id="1253" r:id="rId49"/>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itchFamily="34" charset="0"/>
        <a:ea typeface="+mn-ea"/>
        <a:cs typeface="+mn-cs"/>
      </a:defRPr>
    </a:lvl1pPr>
    <a:lvl2pPr marL="457200" algn="ctr" rtl="0" fontAlgn="base">
      <a:spcBef>
        <a:spcPct val="0"/>
      </a:spcBef>
      <a:spcAft>
        <a:spcPct val="0"/>
      </a:spcAft>
      <a:defRPr sz="2400" kern="1200">
        <a:solidFill>
          <a:schemeClr val="tx1"/>
        </a:solidFill>
        <a:latin typeface="Arial" pitchFamily="34" charset="0"/>
        <a:ea typeface="+mn-ea"/>
        <a:cs typeface="+mn-cs"/>
      </a:defRPr>
    </a:lvl2pPr>
    <a:lvl3pPr marL="914400" algn="ctr" rtl="0" fontAlgn="base">
      <a:spcBef>
        <a:spcPct val="0"/>
      </a:spcBef>
      <a:spcAft>
        <a:spcPct val="0"/>
      </a:spcAft>
      <a:defRPr sz="2400" kern="1200">
        <a:solidFill>
          <a:schemeClr val="tx1"/>
        </a:solidFill>
        <a:latin typeface="Arial" pitchFamily="34" charset="0"/>
        <a:ea typeface="+mn-ea"/>
        <a:cs typeface="+mn-cs"/>
      </a:defRPr>
    </a:lvl3pPr>
    <a:lvl4pPr marL="1371600" algn="ctr" rtl="0" fontAlgn="base">
      <a:spcBef>
        <a:spcPct val="0"/>
      </a:spcBef>
      <a:spcAft>
        <a:spcPct val="0"/>
      </a:spcAft>
      <a:defRPr sz="2400" kern="1200">
        <a:solidFill>
          <a:schemeClr val="tx1"/>
        </a:solidFill>
        <a:latin typeface="Arial" pitchFamily="34" charset="0"/>
        <a:ea typeface="+mn-ea"/>
        <a:cs typeface="+mn-cs"/>
      </a:defRPr>
    </a:lvl4pPr>
    <a:lvl5pPr marL="1828800" algn="ctr" rtl="0" fontAlgn="base">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CC"/>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8" autoAdjust="0"/>
    <p:restoredTop sz="97359" autoAdjust="0"/>
  </p:normalViewPr>
  <p:slideViewPr>
    <p:cSldViewPr>
      <p:cViewPr>
        <p:scale>
          <a:sx n="69" d="100"/>
          <a:sy n="69" d="100"/>
        </p:scale>
        <p:origin x="-546" y="-174"/>
      </p:cViewPr>
      <p:guideLst>
        <p:guide orient="horz" pos="2160"/>
        <p:guide pos="2880"/>
      </p:guideLst>
    </p:cSldViewPr>
  </p:slideViewPr>
  <p:outlineViewPr>
    <p:cViewPr>
      <p:scale>
        <a:sx n="33" d="100"/>
        <a:sy n="33" d="100"/>
      </p:scale>
      <p:origin x="0" y="462"/>
    </p:cViewPr>
  </p:outlineViewPr>
  <p:notesTextViewPr>
    <p:cViewPr>
      <p:scale>
        <a:sx n="100" d="100"/>
        <a:sy n="100" d="100"/>
      </p:scale>
      <p:origin x="0" y="0"/>
    </p:cViewPr>
  </p:notesTextViewPr>
  <p:sorterViewPr>
    <p:cViewPr>
      <p:scale>
        <a:sx n="50" d="100"/>
        <a:sy n="50" d="100"/>
      </p:scale>
      <p:origin x="0" y="375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defRPr>
            </a:lvl1pPr>
          </a:lstStyle>
          <a:p>
            <a:pPr>
              <a:defRPr/>
            </a:pPr>
            <a:endParaRPr lang="en-US"/>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defRPr>
            </a:lvl1pPr>
          </a:lstStyle>
          <a:p>
            <a:pPr>
              <a:defRPr/>
            </a:pPr>
            <a:endParaRPr 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DB072441-5826-4DC4-B2ED-458E0A7738B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90FD1B0F-4506-4228-AA3C-A4491E84E49B}" type="slidenum">
              <a:rPr lang="en-US" smtClean="0"/>
              <a:pPr/>
              <a:t>1</a:t>
            </a:fld>
            <a:endParaRPr 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EA6D852D-045D-4A25-960F-7B8CBF405488}" type="slidenum">
              <a:rPr lang="en-US"/>
              <a:pPr/>
              <a:t>10</a:t>
            </a:fld>
            <a:endParaRPr lang="en-US"/>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018C1610-BFFB-4692-8FA9-4432C304A591}" type="slidenum">
              <a:rPr lang="en-US"/>
              <a:pPr/>
              <a:t>12</a:t>
            </a:fld>
            <a:endParaRPr lang="en-US"/>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706C1983-D793-4DDB-B168-C511BD28D7D6}" type="slidenum">
              <a:rPr lang="en-US"/>
              <a:pPr/>
              <a:t>15</a:t>
            </a:fld>
            <a:endParaRPr lang="en-US"/>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BA92A676-9904-48FA-9925-3926C05B13D0}" type="slidenum">
              <a:rPr lang="en-US"/>
              <a:pPr/>
              <a:t>16</a:t>
            </a:fld>
            <a:endParaRPr lang="en-US"/>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xfrm>
            <a:off x="685800" y="4343400"/>
            <a:ext cx="5486400" cy="4114800"/>
          </a:xfrm>
          <a:noFill/>
          <a:ln/>
        </p:spPr>
        <p:txBody>
          <a:bodyPr/>
          <a:lstStyle/>
          <a:p>
            <a:pPr eaLnBrk="1" hangingPunct="1"/>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836EBC67-8354-45D9-80B1-B85DB67C2F82}" type="slidenum">
              <a:rPr lang="en-US"/>
              <a:pPr/>
              <a:t>17</a:t>
            </a:fld>
            <a:endParaRPr lang="en-US"/>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xfrm>
            <a:off x="685800" y="4343400"/>
            <a:ext cx="5486400" cy="4114800"/>
          </a:xfrm>
          <a:noFill/>
          <a:ln/>
        </p:spPr>
        <p:txBody>
          <a:bodyPr/>
          <a:lstStyle/>
          <a:p>
            <a:pPr eaLnBrk="1" hangingPunct="1"/>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Rot="1" noChangeAspect="1" noChangeArrowheads="1" noTextEdit="1"/>
          </p:cNvSpPr>
          <p:nvPr>
            <p:ph type="sldImg"/>
          </p:nvPr>
        </p:nvSpPr>
        <p:spPr>
          <a:ln/>
        </p:spPr>
      </p:sp>
      <p:sp>
        <p:nvSpPr>
          <p:cNvPr id="60109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E4834D0C-AFF3-4454-B0BA-2CFD3F420CC4}" type="slidenum">
              <a:rPr lang="en-US"/>
              <a:pPr/>
              <a:t>21</a:t>
            </a:fld>
            <a:endParaRPr lang="en-US"/>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C328E6F5-842F-4B26-BA06-5869F649BDC6}" type="slidenum">
              <a:rPr lang="en-US"/>
              <a:pPr/>
              <a:t>25</a:t>
            </a:fld>
            <a:endParaRPr lang="en-US"/>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7BB5BB88-07DB-4519-8D26-3586EF4E146B}" type="slidenum">
              <a:rPr lang="en-US"/>
              <a:pPr/>
              <a:t>26</a:t>
            </a:fld>
            <a:endParaRPr lang="en-US"/>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9B1FEABC-DFAD-4BAA-990E-D48DF6A03C68}" type="slidenum">
              <a:rPr lang="en-US"/>
              <a:pPr/>
              <a:t>27</a:t>
            </a:fld>
            <a:endParaRPr lang="en-US"/>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316D62B1-7938-4B9B-93B9-B4359A97A401}" type="slidenum">
              <a:rPr lang="en-US"/>
              <a:pPr/>
              <a:t>29</a:t>
            </a:fld>
            <a:endParaRPr lang="en-US"/>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BF38A8FA-E114-49CC-8529-D925F4077F89}" type="slidenum">
              <a:rPr lang="en-US"/>
              <a:pPr/>
              <a:t>30</a:t>
            </a:fld>
            <a:endParaRPr lang="en-US"/>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E0232FA8-AB23-4406-B046-F4D4D6F52C17}" type="slidenum">
              <a:rPr lang="en-US"/>
              <a:pPr/>
              <a:t>32</a:t>
            </a:fld>
            <a:endParaRPr lang="en-US"/>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p>
            <a:fld id="{ECD79061-5AA1-4320-9537-03C6BD44983B}" type="slidenum">
              <a:rPr lang="en-US"/>
              <a:pPr/>
              <a:t>35</a:t>
            </a:fld>
            <a:endParaRPr lang="en-US"/>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06B12D44-D037-413D-940A-AC3C9B1D8680}" type="slidenum">
              <a:rPr lang="en-US"/>
              <a:pPr/>
              <a:t>36</a:t>
            </a:fld>
            <a:endParaRPr lang="en-US"/>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ABE41DC5-8941-4766-842A-0560BA07077F}" type="slidenum">
              <a:rPr lang="en-US"/>
              <a:pPr/>
              <a:t>38</a:t>
            </a:fld>
            <a:endParaRPr lang="en-US"/>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ABE41DC5-8941-4766-842A-0560BA07077F}" type="slidenum">
              <a:rPr lang="en-US"/>
              <a:pPr/>
              <a:t>39</a:t>
            </a:fld>
            <a:endParaRPr lang="en-US"/>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DEB9D748-FC1F-4FFF-AF19-619FDD7BE882}" type="slidenum">
              <a:rPr lang="en-US"/>
              <a:pPr/>
              <a:t>41</a:t>
            </a:fld>
            <a:endParaRPr lang="en-US"/>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xfrm>
            <a:off x="685800" y="4343400"/>
            <a:ext cx="5486400" cy="4114800"/>
          </a:xfrm>
          <a:noFill/>
          <a:ln/>
        </p:spPr>
        <p:txBody>
          <a:bodyPr/>
          <a:lstStyle/>
          <a:p>
            <a:pPr eaLnBrk="1" hangingPunct="1"/>
            <a:endParaRPr lang="tr-T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6C72FC17-0D94-4CA9-A4D4-B4F1BEFEA518}" type="slidenum">
              <a:rPr lang="en-US"/>
              <a:pPr/>
              <a:t>42</a:t>
            </a:fld>
            <a:endParaRPr lang="en-US"/>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Rot="1" noChangeAspect="1" noChangeArrowheads="1" noTextEdit="1"/>
          </p:cNvSpPr>
          <p:nvPr>
            <p:ph type="sldImg"/>
          </p:nvPr>
        </p:nvSpPr>
        <p:spPr>
          <a:ln/>
        </p:spPr>
      </p:sp>
      <p:sp>
        <p:nvSpPr>
          <p:cNvPr id="60109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01796704-3F98-4214-8652-809B377D5B82}" type="slidenum">
              <a:rPr lang="en-US"/>
              <a:pPr/>
              <a:t>5</a:t>
            </a:fld>
            <a:endParaRPr lang="en-US"/>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0"/>
            <a:ext cx="2057400" cy="61722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0"/>
            <a:ext cx="6019800" cy="6172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7772400" cy="914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verTx">
  <p:cSld name="Başlık ve Metin Üzerind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7772400" cy="9144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219200"/>
            <a:ext cx="8229600" cy="2400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3771900"/>
            <a:ext cx="8229600" cy="2400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219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219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a:p>
            <a:pPr>
              <a:defRPr/>
            </a:pPr>
            <a:r>
              <a:rPr lang="en-US" dirty="0"/>
              <a:t>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 name="Rectangle 20"/>
          <p:cNvSpPr>
            <a:spLocks noChangeArrowheads="1"/>
          </p:cNvSpPr>
          <p:nvPr userDrawn="1"/>
        </p:nvSpPr>
        <p:spPr bwMode="auto">
          <a:xfrm>
            <a:off x="0" y="0"/>
            <a:ext cx="9144000" cy="914400"/>
          </a:xfrm>
          <a:prstGeom prst="rect">
            <a:avLst/>
          </a:prstGeom>
          <a:solidFill>
            <a:schemeClr val="accent1"/>
          </a:solidFill>
          <a:ln w="9525">
            <a:noFill/>
            <a:miter lim="800000"/>
            <a:headEnd/>
            <a:tailEnd/>
          </a:ln>
          <a:effectLst/>
        </p:spPr>
        <p:txBody>
          <a:bodyPr wrap="none" anchor="ctr"/>
          <a:lstStyle/>
          <a:p>
            <a:pPr>
              <a:defRPr/>
            </a:pPr>
            <a:endParaRPr lang="tr-TR"/>
          </a:p>
        </p:txBody>
      </p:sp>
      <p:sp>
        <p:nvSpPr>
          <p:cNvPr id="1046" name="Rectangle 22"/>
          <p:cNvSpPr>
            <a:spLocks noChangeArrowheads="1"/>
          </p:cNvSpPr>
          <p:nvPr userDrawn="1"/>
        </p:nvSpPr>
        <p:spPr bwMode="auto">
          <a:xfrm>
            <a:off x="0" y="6477000"/>
            <a:ext cx="9144000" cy="381000"/>
          </a:xfrm>
          <a:prstGeom prst="rect">
            <a:avLst/>
          </a:prstGeom>
          <a:solidFill>
            <a:schemeClr val="accent1"/>
          </a:solidFill>
          <a:ln w="9525">
            <a:noFill/>
            <a:miter lim="800000"/>
            <a:headEnd/>
            <a:tailEnd/>
          </a:ln>
          <a:effectLst/>
        </p:spPr>
        <p:txBody>
          <a:bodyPr wrap="none" anchor="ctr"/>
          <a:lstStyle/>
          <a:p>
            <a:pPr>
              <a:defRPr/>
            </a:pPr>
            <a:endParaRPr lang="tr-TR"/>
          </a:p>
        </p:txBody>
      </p:sp>
      <p:sp>
        <p:nvSpPr>
          <p:cNvPr id="1028" name="Rectangle 2"/>
          <p:cNvSpPr>
            <a:spLocks noGrp="1" noChangeArrowheads="1"/>
          </p:cNvSpPr>
          <p:nvPr>
            <p:ph type="title"/>
          </p:nvPr>
        </p:nvSpPr>
        <p:spPr bwMode="auto">
          <a:xfrm>
            <a:off x="899592" y="0"/>
            <a:ext cx="7330008"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Titles Can Be Long</a:t>
            </a:r>
          </a:p>
        </p:txBody>
      </p:sp>
      <p:sp>
        <p:nvSpPr>
          <p:cNvPr id="1029" name="Rectangle 3"/>
          <p:cNvSpPr>
            <a:spLocks noGrp="1" noChangeArrowheads="1"/>
          </p:cNvSpPr>
          <p:nvPr>
            <p:ph type="body" idx="1"/>
          </p:nvPr>
        </p:nvSpPr>
        <p:spPr bwMode="auto">
          <a:xfrm>
            <a:off x="457200" y="1219200"/>
            <a:ext cx="8229600" cy="4953000"/>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lvl="0"/>
            <a:r>
              <a:rPr lang="en-US" dirty="0" smtClean="0"/>
              <a:t>This the Top Level of the Slide Text</a:t>
            </a:r>
          </a:p>
          <a:p>
            <a:pPr lvl="1"/>
            <a:r>
              <a:rPr lang="en-US" dirty="0" smtClean="0"/>
              <a:t>This Is the Second Level of the Slide Text</a:t>
            </a:r>
          </a:p>
          <a:p>
            <a:pPr lvl="2"/>
            <a:r>
              <a:rPr lang="en-US" dirty="0" smtClean="0"/>
              <a:t>Third level</a:t>
            </a:r>
          </a:p>
          <a:p>
            <a:pPr lvl="3"/>
            <a:r>
              <a:rPr lang="en-US" dirty="0" smtClean="0"/>
              <a:t>Fourth level</a:t>
            </a:r>
          </a:p>
          <a:p>
            <a:pPr lvl="4"/>
            <a:r>
              <a:rPr lang="en-US" dirty="0" smtClean="0"/>
              <a:t>Fifth level</a:t>
            </a:r>
          </a:p>
        </p:txBody>
      </p:sp>
      <p:sp>
        <p:nvSpPr>
          <p:cNvPr id="1043" name="Rectangle 19"/>
          <p:cNvSpPr>
            <a:spLocks noChangeArrowheads="1"/>
          </p:cNvSpPr>
          <p:nvPr/>
        </p:nvSpPr>
        <p:spPr bwMode="auto">
          <a:xfrm>
            <a:off x="6781800" y="6477000"/>
            <a:ext cx="1905000" cy="381000"/>
          </a:xfrm>
          <a:prstGeom prst="rect">
            <a:avLst/>
          </a:prstGeom>
          <a:noFill/>
          <a:ln w="9525">
            <a:noFill/>
            <a:miter lim="800000"/>
            <a:headEnd/>
            <a:tailEnd/>
          </a:ln>
          <a:effectLst/>
        </p:spPr>
        <p:txBody>
          <a:bodyPr rIns="0" anchor="ctr"/>
          <a:lstStyle/>
          <a:p>
            <a:pPr algn="l">
              <a:defRPr/>
            </a:pPr>
            <a:endParaRPr lang="en-US" sz="1000" b="1">
              <a:solidFill>
                <a:srgbClr val="FFFFFF"/>
              </a:solidFill>
              <a:latin typeface="Futura Md BT" pitchFamily="34" charset="0"/>
            </a:endParaRPr>
          </a:p>
          <a:p>
            <a:pPr algn="r">
              <a:defRPr/>
            </a:pPr>
            <a:endParaRPr lang="en-US" sz="1000" b="1">
              <a:solidFill>
                <a:srgbClr val="FFFFFF"/>
              </a:solidFill>
              <a:latin typeface="Futura Md BT" pitchFamily="34" charset="0"/>
            </a:endParaRPr>
          </a:p>
        </p:txBody>
      </p:sp>
      <p:sp>
        <p:nvSpPr>
          <p:cNvPr id="1048" name="Rectangle 24"/>
          <p:cNvSpPr>
            <a:spLocks noChangeArrowheads="1"/>
          </p:cNvSpPr>
          <p:nvPr userDrawn="1"/>
        </p:nvSpPr>
        <p:spPr bwMode="auto">
          <a:xfrm>
            <a:off x="8100392" y="6477000"/>
            <a:ext cx="504056" cy="381000"/>
          </a:xfrm>
          <a:prstGeom prst="rect">
            <a:avLst/>
          </a:prstGeom>
          <a:noFill/>
          <a:ln w="9525">
            <a:noFill/>
            <a:miter lim="800000"/>
            <a:headEnd/>
            <a:tailEnd/>
          </a:ln>
          <a:effectLst/>
        </p:spPr>
        <p:txBody>
          <a:bodyPr rIns="0" anchor="ctr"/>
          <a:lstStyle/>
          <a:p>
            <a:pPr algn="r">
              <a:defRPr/>
            </a:pPr>
            <a:fld id="{11B2A192-C7D8-4BC0-B6D8-2D7341411D18}" type="slidenum">
              <a:rPr lang="en-US" sz="1000" b="1" smtClean="0">
                <a:solidFill>
                  <a:srgbClr val="FFFFFF"/>
                </a:solidFill>
                <a:latin typeface="Futura Md BT" pitchFamily="34" charset="0"/>
              </a:rPr>
              <a:pPr algn="r">
                <a:defRPr/>
              </a:pPr>
              <a:t>‹#›</a:t>
            </a:fld>
            <a:endParaRPr lang="en-US" sz="1000" b="1" dirty="0">
              <a:solidFill>
                <a:srgbClr val="FFFFFF"/>
              </a:solidFill>
              <a:latin typeface="Futura Md BT" pitchFamily="34" charset="0"/>
            </a:endParaRPr>
          </a:p>
        </p:txBody>
      </p:sp>
      <p:sp>
        <p:nvSpPr>
          <p:cNvPr id="14" name="Rectangle 24"/>
          <p:cNvSpPr>
            <a:spLocks noChangeArrowheads="1"/>
          </p:cNvSpPr>
          <p:nvPr userDrawn="1"/>
        </p:nvSpPr>
        <p:spPr bwMode="auto">
          <a:xfrm>
            <a:off x="179512" y="6477000"/>
            <a:ext cx="2808312" cy="381000"/>
          </a:xfrm>
          <a:prstGeom prst="rect">
            <a:avLst/>
          </a:prstGeom>
          <a:noFill/>
          <a:ln w="9525">
            <a:noFill/>
            <a:miter lim="800000"/>
            <a:headEnd/>
            <a:tailEnd/>
          </a:ln>
          <a:effectLst/>
        </p:spPr>
        <p:txBody>
          <a:bodyPr rIns="0" anchor="ctr"/>
          <a:lstStyle/>
          <a:p>
            <a:pPr algn="l">
              <a:defRPr/>
            </a:pPr>
            <a:r>
              <a:rPr lang="tr-TR" sz="1000" b="1" dirty="0" smtClean="0">
                <a:solidFill>
                  <a:srgbClr val="FFFFFF"/>
                </a:solidFill>
                <a:latin typeface="Futura Md BT" pitchFamily="34" charset="0"/>
              </a:rPr>
              <a:t>Sosyal</a:t>
            </a:r>
            <a:r>
              <a:rPr lang="tr-TR" sz="1000" b="1" baseline="0" dirty="0" smtClean="0">
                <a:solidFill>
                  <a:srgbClr val="FFFFFF"/>
                </a:solidFill>
                <a:latin typeface="Futura Md BT" pitchFamily="34" charset="0"/>
              </a:rPr>
              <a:t> Bilimlerde Araştırma Yöntemleri </a:t>
            </a:r>
            <a:endParaRPr lang="en-US" sz="1000" b="1" dirty="0">
              <a:solidFill>
                <a:srgbClr val="FFFFFF"/>
              </a:solidFill>
              <a:latin typeface="Futura Md BT" pitchFamily="34" charset="0"/>
            </a:endParaRPr>
          </a:p>
        </p:txBody>
      </p:sp>
      <p:pic>
        <p:nvPicPr>
          <p:cNvPr id="15" name="14 Resim" descr="cc-by-nc-sa.jpg"/>
          <p:cNvPicPr>
            <a:picLocks noChangeAspect="1"/>
          </p:cNvPicPr>
          <p:nvPr userDrawn="1"/>
        </p:nvPicPr>
        <p:blipFill>
          <a:blip r:embed="rId16" cstate="print"/>
          <a:stretch>
            <a:fillRect/>
          </a:stretch>
        </p:blipFill>
        <p:spPr>
          <a:xfrm>
            <a:off x="6228184" y="6525344"/>
            <a:ext cx="748676" cy="258165"/>
          </a:xfrm>
          <a:prstGeom prst="rect">
            <a:avLst/>
          </a:prstGeom>
        </p:spPr>
      </p:pic>
      <p:sp>
        <p:nvSpPr>
          <p:cNvPr id="16" name="Rectangle 24"/>
          <p:cNvSpPr>
            <a:spLocks noChangeArrowheads="1"/>
          </p:cNvSpPr>
          <p:nvPr userDrawn="1"/>
        </p:nvSpPr>
        <p:spPr bwMode="auto">
          <a:xfrm>
            <a:off x="3491880" y="6477000"/>
            <a:ext cx="1440160" cy="381000"/>
          </a:xfrm>
          <a:prstGeom prst="rect">
            <a:avLst/>
          </a:prstGeom>
          <a:noFill/>
          <a:ln w="9525">
            <a:noFill/>
            <a:miter lim="800000"/>
            <a:headEnd/>
            <a:tailEnd/>
          </a:ln>
          <a:effectLst/>
        </p:spPr>
        <p:txBody>
          <a:bodyPr rIns="0" anchor="ctr"/>
          <a:lstStyle/>
          <a:p>
            <a:pPr algn="l">
              <a:defRPr/>
            </a:pPr>
            <a:r>
              <a:rPr lang="tr-TR" sz="1000" b="1" dirty="0" smtClean="0">
                <a:solidFill>
                  <a:srgbClr val="FFFFFF"/>
                </a:solidFill>
                <a:latin typeface="Futura Md BT" pitchFamily="34" charset="0"/>
              </a:rPr>
              <a:t>www.</a:t>
            </a:r>
            <a:r>
              <a:rPr lang="tr-TR" sz="1000" b="1" dirty="0" err="1" smtClean="0">
                <a:solidFill>
                  <a:srgbClr val="FFFFFF"/>
                </a:solidFill>
                <a:latin typeface="Futura Md BT" pitchFamily="34" charset="0"/>
              </a:rPr>
              <a:t>acikders</a:t>
            </a:r>
            <a:r>
              <a:rPr lang="tr-TR" sz="1000" b="1" dirty="0" smtClean="0">
                <a:solidFill>
                  <a:srgbClr val="FFFFFF"/>
                </a:solidFill>
                <a:latin typeface="Futura Md BT" pitchFamily="34" charset="0"/>
              </a:rPr>
              <a:t>.</a:t>
            </a:r>
            <a:r>
              <a:rPr lang="tr-TR" sz="1000" b="1" dirty="0" err="1" smtClean="0">
                <a:solidFill>
                  <a:srgbClr val="FFFFFF"/>
                </a:solidFill>
                <a:latin typeface="Futura Md BT" pitchFamily="34" charset="0"/>
              </a:rPr>
              <a:t>org.tr</a:t>
            </a:r>
            <a:r>
              <a:rPr lang="tr-TR" sz="1000" b="1" baseline="0" dirty="0" smtClean="0">
                <a:solidFill>
                  <a:srgbClr val="FFFFFF"/>
                </a:solidFill>
                <a:latin typeface="Futura Md BT" pitchFamily="34" charset="0"/>
              </a:rPr>
              <a:t> </a:t>
            </a:r>
            <a:endParaRPr lang="en-US" sz="1000" b="1" dirty="0">
              <a:solidFill>
                <a:srgbClr val="FFFFFF"/>
              </a:solidFill>
              <a:latin typeface="Futura Md BT" pitchFamily="34" charset="0"/>
            </a:endParaRPr>
          </a:p>
        </p:txBody>
      </p:sp>
    </p:spTree>
  </p:cSld>
  <p:clrMap bg1="lt1" tx1="dk1" bg2="lt2" tx2="dk2" accent1="accent1" accent2="accent2" accent3="accent3" accent4="accent4" accent5="accent5" accent6="accent6" hlink="hlink" folHlink="folHlink"/>
  <p:sldLayoutIdLst>
    <p:sldLayoutId id="2147483662"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4" r:id="rId14"/>
  </p:sldLayoutIdLst>
  <p:hf sldNum="0" hdr="0" ftr="0"/>
  <p:txStyles>
    <p:titleStyle>
      <a:lvl1pPr algn="l" rtl="0" eaLnBrk="0" fontAlgn="base" hangingPunct="0">
        <a:spcBef>
          <a:spcPct val="0"/>
        </a:spcBef>
        <a:spcAft>
          <a:spcPct val="0"/>
        </a:spcAft>
        <a:defRPr sz="4000">
          <a:solidFill>
            <a:srgbClr val="FFFFFF"/>
          </a:solidFill>
          <a:latin typeface="+mj-lt"/>
          <a:ea typeface="+mj-ea"/>
          <a:cs typeface="+mj-cs"/>
        </a:defRPr>
      </a:lvl1pPr>
      <a:lvl2pPr algn="l" rtl="0" eaLnBrk="0" fontAlgn="base" hangingPunct="0">
        <a:spcBef>
          <a:spcPct val="0"/>
        </a:spcBef>
        <a:spcAft>
          <a:spcPct val="0"/>
        </a:spcAft>
        <a:defRPr sz="4000">
          <a:solidFill>
            <a:srgbClr val="FFFFFF"/>
          </a:solidFill>
          <a:latin typeface="Futura Md BT" pitchFamily="34" charset="0"/>
        </a:defRPr>
      </a:lvl2pPr>
      <a:lvl3pPr algn="l" rtl="0" eaLnBrk="0" fontAlgn="base" hangingPunct="0">
        <a:spcBef>
          <a:spcPct val="0"/>
        </a:spcBef>
        <a:spcAft>
          <a:spcPct val="0"/>
        </a:spcAft>
        <a:defRPr sz="4000">
          <a:solidFill>
            <a:srgbClr val="FFFFFF"/>
          </a:solidFill>
          <a:latin typeface="Futura Md BT" pitchFamily="34" charset="0"/>
        </a:defRPr>
      </a:lvl3pPr>
      <a:lvl4pPr algn="l" rtl="0" eaLnBrk="0" fontAlgn="base" hangingPunct="0">
        <a:spcBef>
          <a:spcPct val="0"/>
        </a:spcBef>
        <a:spcAft>
          <a:spcPct val="0"/>
        </a:spcAft>
        <a:defRPr sz="4000">
          <a:solidFill>
            <a:srgbClr val="FFFFFF"/>
          </a:solidFill>
          <a:latin typeface="Futura Md BT" pitchFamily="34" charset="0"/>
        </a:defRPr>
      </a:lvl4pPr>
      <a:lvl5pPr algn="l" rtl="0" eaLnBrk="0" fontAlgn="base" hangingPunct="0">
        <a:spcBef>
          <a:spcPct val="0"/>
        </a:spcBef>
        <a:spcAft>
          <a:spcPct val="0"/>
        </a:spcAft>
        <a:defRPr sz="4000">
          <a:solidFill>
            <a:srgbClr val="FFFFFF"/>
          </a:solidFill>
          <a:latin typeface="Futura Md BT" pitchFamily="34" charset="0"/>
        </a:defRPr>
      </a:lvl5pPr>
      <a:lvl6pPr marL="457200" algn="l" rtl="0" fontAlgn="base">
        <a:spcBef>
          <a:spcPct val="0"/>
        </a:spcBef>
        <a:spcAft>
          <a:spcPct val="0"/>
        </a:spcAft>
        <a:defRPr sz="4000">
          <a:solidFill>
            <a:srgbClr val="FFFFFF"/>
          </a:solidFill>
          <a:latin typeface="Futura Md BT" pitchFamily="34" charset="0"/>
        </a:defRPr>
      </a:lvl6pPr>
      <a:lvl7pPr marL="914400" algn="l" rtl="0" fontAlgn="base">
        <a:spcBef>
          <a:spcPct val="0"/>
        </a:spcBef>
        <a:spcAft>
          <a:spcPct val="0"/>
        </a:spcAft>
        <a:defRPr sz="4000">
          <a:solidFill>
            <a:srgbClr val="FFFFFF"/>
          </a:solidFill>
          <a:latin typeface="Futura Md BT" pitchFamily="34" charset="0"/>
        </a:defRPr>
      </a:lvl7pPr>
      <a:lvl8pPr marL="1371600" algn="l" rtl="0" fontAlgn="base">
        <a:spcBef>
          <a:spcPct val="0"/>
        </a:spcBef>
        <a:spcAft>
          <a:spcPct val="0"/>
        </a:spcAft>
        <a:defRPr sz="4000">
          <a:solidFill>
            <a:srgbClr val="FFFFFF"/>
          </a:solidFill>
          <a:latin typeface="Futura Md BT" pitchFamily="34" charset="0"/>
        </a:defRPr>
      </a:lvl8pPr>
      <a:lvl9pPr marL="1828800" algn="l" rtl="0" fontAlgn="base">
        <a:spcBef>
          <a:spcPct val="0"/>
        </a:spcBef>
        <a:spcAft>
          <a:spcPct val="0"/>
        </a:spcAft>
        <a:defRPr sz="4000">
          <a:solidFill>
            <a:srgbClr val="FFFFFF"/>
          </a:solidFill>
          <a:latin typeface="Futura Md BT"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ctrTitle"/>
          </p:nvPr>
        </p:nvSpPr>
        <p:spPr>
          <a:xfrm>
            <a:off x="683568" y="1268760"/>
            <a:ext cx="7773988" cy="2376488"/>
          </a:xfrm>
        </p:spPr>
        <p:txBody>
          <a:bodyPr/>
          <a:lstStyle/>
          <a:p>
            <a:pPr algn="ctr" eaLnBrk="1" hangingPunct="1"/>
            <a:r>
              <a:rPr lang="tr-TR" dirty="0" smtClean="0">
                <a:solidFill>
                  <a:schemeClr val="tx1"/>
                </a:solidFill>
              </a:rPr>
              <a:t>Sosyal Bilimlerde Araştırma Yöntemleri</a:t>
            </a:r>
            <a:endParaRPr lang="en-US" dirty="0" smtClean="0">
              <a:solidFill>
                <a:schemeClr val="tx1"/>
              </a:solidFill>
            </a:endParaRPr>
          </a:p>
        </p:txBody>
      </p:sp>
      <p:sp>
        <p:nvSpPr>
          <p:cNvPr id="2052" name="Rectangle 6"/>
          <p:cNvSpPr>
            <a:spLocks noGrp="1" noChangeArrowheads="1"/>
          </p:cNvSpPr>
          <p:nvPr>
            <p:ph type="subTitle" idx="1"/>
          </p:nvPr>
        </p:nvSpPr>
        <p:spPr>
          <a:xfrm>
            <a:off x="323528" y="4005064"/>
            <a:ext cx="8424863" cy="864096"/>
          </a:xfrm>
          <a:noFill/>
        </p:spPr>
        <p:txBody>
          <a:bodyPr/>
          <a:lstStyle/>
          <a:p>
            <a:pPr eaLnBrk="1" hangingPunct="1">
              <a:lnSpc>
                <a:spcPct val="80000"/>
              </a:lnSpc>
            </a:pPr>
            <a:r>
              <a:rPr lang="tr-TR" sz="2800" dirty="0" smtClean="0"/>
              <a:t>Çıkarımsal İstatistikler: Parametrik Testler I</a:t>
            </a:r>
          </a:p>
        </p:txBody>
      </p:sp>
      <p:pic>
        <p:nvPicPr>
          <p:cNvPr id="4" name="3 Resim" descr="tuba-logosu-2.jpg"/>
          <p:cNvPicPr>
            <a:picLocks noChangeAspect="1"/>
          </p:cNvPicPr>
          <p:nvPr/>
        </p:nvPicPr>
        <p:blipFill>
          <a:blip r:embed="rId3" cstate="print"/>
          <a:stretch>
            <a:fillRect/>
          </a:stretch>
        </p:blipFill>
        <p:spPr>
          <a:xfrm>
            <a:off x="67608" y="44624"/>
            <a:ext cx="759976" cy="792088"/>
          </a:xfrm>
          <a:prstGeom prst="rect">
            <a:avLst/>
          </a:prstGeom>
        </p:spPr>
      </p:pic>
      <p:pic>
        <p:nvPicPr>
          <p:cNvPr id="5" name="4 Resim" descr="uadmk-logosu-3.jpg"/>
          <p:cNvPicPr>
            <a:picLocks noChangeAspect="1"/>
          </p:cNvPicPr>
          <p:nvPr/>
        </p:nvPicPr>
        <p:blipFill>
          <a:blip r:embed="rId4" cstate="print"/>
          <a:stretch>
            <a:fillRect/>
          </a:stretch>
        </p:blipFill>
        <p:spPr>
          <a:xfrm>
            <a:off x="8316416" y="74712"/>
            <a:ext cx="762000" cy="762000"/>
          </a:xfrm>
          <a:prstGeom prst="rect">
            <a:avLst/>
          </a:prstGeom>
        </p:spPr>
      </p:pic>
    </p:spTree>
  </p:cSld>
  <p:clrMapOvr>
    <a:masterClrMapping/>
  </p:clrMapOvr>
  <p:transition>
    <p:cover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tr-TR" dirty="0" smtClean="0"/>
              <a:t>3. Adım: Kritik Bölge Seçimi</a:t>
            </a:r>
            <a:endParaRPr lang="en-US" dirty="0" smtClean="0"/>
          </a:p>
        </p:txBody>
      </p:sp>
      <p:sp>
        <p:nvSpPr>
          <p:cNvPr id="40963" name="Rectangle 3"/>
          <p:cNvSpPr>
            <a:spLocks noGrp="1" noChangeArrowheads="1"/>
          </p:cNvSpPr>
          <p:nvPr>
            <p:ph type="body" idx="1"/>
          </p:nvPr>
        </p:nvSpPr>
        <p:spPr>
          <a:xfrm>
            <a:off x="0" y="1196752"/>
            <a:ext cx="5148064" cy="4953000"/>
          </a:xfrm>
        </p:spPr>
        <p:txBody>
          <a:bodyPr/>
          <a:lstStyle/>
          <a:p>
            <a:pPr eaLnBrk="1" hangingPunct="1">
              <a:lnSpc>
                <a:spcPct val="80000"/>
              </a:lnSpc>
            </a:pPr>
            <a:r>
              <a:rPr lang="tr-TR" sz="2800" dirty="0" smtClean="0"/>
              <a:t>1. adımda üç farklı hipotez kurmuştuk</a:t>
            </a:r>
          </a:p>
          <a:p>
            <a:pPr eaLnBrk="1" hangingPunct="1">
              <a:lnSpc>
                <a:spcPct val="80000"/>
              </a:lnSpc>
            </a:pPr>
            <a:r>
              <a:rPr lang="tr-TR" sz="2800" dirty="0" smtClean="0"/>
              <a:t>Yönetici açısından örneklem ortalaması 66 olmasına rağmen makinenin kârlı olması önemli (yani 70 &lt; 66, yani sol kuyruk testi) </a:t>
            </a:r>
          </a:p>
          <a:p>
            <a:pPr lvl="1" eaLnBrk="1" hangingPunct="1">
              <a:lnSpc>
                <a:spcPct val="80000"/>
              </a:lnSpc>
            </a:pPr>
            <a:r>
              <a:rPr lang="tr-TR" sz="2400" dirty="0" smtClean="0"/>
              <a:t>H</a:t>
            </a:r>
            <a:r>
              <a:rPr lang="tr-TR" sz="2400" baseline="-25000" dirty="0" smtClean="0"/>
              <a:t>1</a:t>
            </a:r>
            <a:r>
              <a:rPr lang="en-US" sz="2400" dirty="0" smtClean="0"/>
              <a:t> : </a:t>
            </a:r>
            <a:r>
              <a:rPr lang="tr-TR" sz="2400" dirty="0" smtClean="0"/>
              <a:t>70</a:t>
            </a:r>
            <a:r>
              <a:rPr lang="en-US" sz="2400" dirty="0" smtClean="0"/>
              <a:t> &lt; </a:t>
            </a:r>
            <a:r>
              <a:rPr lang="tr-TR" sz="2400" dirty="0" smtClean="0"/>
              <a:t>66</a:t>
            </a:r>
            <a:r>
              <a:rPr lang="en-US" sz="2400" dirty="0" smtClean="0"/>
              <a:t> </a:t>
            </a:r>
            <a:r>
              <a:rPr lang="en-US" sz="2400" b="1" dirty="0" smtClean="0"/>
              <a:t>(</a:t>
            </a:r>
            <a:r>
              <a:rPr lang="tr-TR" sz="2400" b="1" dirty="0" smtClean="0"/>
              <a:t>Sol kuyruk testi</a:t>
            </a:r>
            <a:r>
              <a:rPr lang="en-US" sz="2400" b="1" dirty="0" smtClean="0"/>
              <a:t>)</a:t>
            </a:r>
            <a:endParaRPr lang="en-US" sz="2400" dirty="0" smtClean="0"/>
          </a:p>
          <a:p>
            <a:pPr lvl="1" eaLnBrk="1" hangingPunct="1">
              <a:lnSpc>
                <a:spcPct val="80000"/>
              </a:lnSpc>
            </a:pPr>
            <a:r>
              <a:rPr lang="en-US" sz="2400" dirty="0" smtClean="0"/>
              <a:t>H</a:t>
            </a:r>
            <a:r>
              <a:rPr lang="tr-TR" sz="2400" baseline="-25000" dirty="0" smtClean="0"/>
              <a:t>0</a:t>
            </a:r>
            <a:r>
              <a:rPr lang="en-US" sz="2400" dirty="0" smtClean="0"/>
              <a:t> : </a:t>
            </a:r>
            <a:r>
              <a:rPr lang="tr-TR" sz="2400" dirty="0" smtClean="0"/>
              <a:t>70</a:t>
            </a:r>
            <a:r>
              <a:rPr lang="en-US" sz="2400" dirty="0" smtClean="0"/>
              <a:t> &gt; </a:t>
            </a:r>
            <a:r>
              <a:rPr lang="tr-TR" sz="2400" dirty="0" smtClean="0"/>
              <a:t>66</a:t>
            </a:r>
            <a:endParaRPr lang="en-US" sz="2400" dirty="0" smtClean="0"/>
          </a:p>
          <a:p>
            <a:pPr eaLnBrk="1" hangingPunct="1">
              <a:lnSpc>
                <a:spcPct val="80000"/>
              </a:lnSpc>
            </a:pPr>
            <a:r>
              <a:rPr lang="tr-TR" sz="2800" dirty="0" smtClean="0"/>
              <a:t>Ama </a:t>
            </a:r>
            <a:r>
              <a:rPr lang="tr-TR" sz="2800" dirty="0" err="1" smtClean="0"/>
              <a:t>denencenin</a:t>
            </a:r>
            <a:r>
              <a:rPr lang="tr-TR" sz="2800" dirty="0" smtClean="0"/>
              <a:t> yönüne göre sağ kuyruk testi ya da çift kuyruk testi tercih edilebilir</a:t>
            </a:r>
          </a:p>
        </p:txBody>
      </p:sp>
      <p:pic>
        <p:nvPicPr>
          <p:cNvPr id="14" name="Picture 2"/>
          <p:cNvPicPr>
            <a:picLocks noChangeAspect="1" noChangeArrowheads="1"/>
          </p:cNvPicPr>
          <p:nvPr/>
        </p:nvPicPr>
        <p:blipFill>
          <a:blip r:embed="rId3" cstate="print"/>
          <a:srcRect/>
          <a:stretch>
            <a:fillRect/>
          </a:stretch>
        </p:blipFill>
        <p:spPr bwMode="auto">
          <a:xfrm>
            <a:off x="4932040" y="4005064"/>
            <a:ext cx="4211960" cy="2295525"/>
          </a:xfrm>
          <a:prstGeom prst="rect">
            <a:avLst/>
          </a:prstGeom>
          <a:noFill/>
          <a:ln w="9525">
            <a:noFill/>
            <a:miter lim="800000"/>
            <a:headEnd/>
            <a:tailEnd/>
          </a:ln>
        </p:spPr>
      </p:pic>
      <p:sp>
        <p:nvSpPr>
          <p:cNvPr id="15" name="Line 9"/>
          <p:cNvSpPr>
            <a:spLocks noChangeShapeType="1"/>
          </p:cNvSpPr>
          <p:nvPr/>
        </p:nvSpPr>
        <p:spPr bwMode="auto">
          <a:xfrm>
            <a:off x="6300192" y="5589240"/>
            <a:ext cx="0" cy="504056"/>
          </a:xfrm>
          <a:prstGeom prst="line">
            <a:avLst/>
          </a:prstGeom>
          <a:noFill/>
          <a:ln w="57150">
            <a:solidFill>
              <a:srgbClr val="0000FF"/>
            </a:solidFill>
            <a:round/>
            <a:headEnd/>
            <a:tailEnd/>
          </a:ln>
          <a:effectLst/>
        </p:spPr>
        <p:txBody>
          <a:bodyPr/>
          <a:lstStyle/>
          <a:p>
            <a:endParaRPr lang="tr-TR"/>
          </a:p>
        </p:txBody>
      </p:sp>
      <p:cxnSp>
        <p:nvCxnSpPr>
          <p:cNvPr id="17" name="16 Düz Ok Bağlayıcısı"/>
          <p:cNvCxnSpPr/>
          <p:nvPr/>
        </p:nvCxnSpPr>
        <p:spPr bwMode="auto">
          <a:xfrm rot="16200000" flipH="1">
            <a:off x="5220072" y="4941168"/>
            <a:ext cx="1008112" cy="432048"/>
          </a:xfrm>
          <a:prstGeom prst="straightConnector1">
            <a:avLst/>
          </a:prstGeom>
          <a:solidFill>
            <a:schemeClr val="accent1"/>
          </a:solidFill>
          <a:ln w="57150" cap="flat" cmpd="sng" algn="ctr">
            <a:solidFill>
              <a:srgbClr val="0070C0"/>
            </a:solidFill>
            <a:prstDash val="solid"/>
            <a:round/>
            <a:headEnd type="none" w="med" len="med"/>
            <a:tailEnd type="arrow"/>
          </a:ln>
          <a:effectLst/>
        </p:spPr>
      </p:cxnSp>
      <p:sp>
        <p:nvSpPr>
          <p:cNvPr id="18" name="17 Metin kutusu"/>
          <p:cNvSpPr txBox="1"/>
          <p:nvPr/>
        </p:nvSpPr>
        <p:spPr>
          <a:xfrm>
            <a:off x="5364088" y="3861048"/>
            <a:ext cx="2680542" cy="461665"/>
          </a:xfrm>
          <a:prstGeom prst="rect">
            <a:avLst/>
          </a:prstGeom>
          <a:noFill/>
        </p:spPr>
        <p:txBody>
          <a:bodyPr wrap="none" rtlCol="0">
            <a:spAutoFit/>
          </a:bodyPr>
          <a:lstStyle/>
          <a:p>
            <a:r>
              <a:rPr lang="en-US" b="1" dirty="0" smtClean="0"/>
              <a:t>(</a:t>
            </a:r>
            <a:r>
              <a:rPr lang="tr-TR" b="1" dirty="0" smtClean="0"/>
              <a:t>Sol kuyruk testi</a:t>
            </a:r>
            <a:r>
              <a:rPr lang="en-US" b="1" dirty="0" smtClean="0"/>
              <a:t>)</a:t>
            </a:r>
            <a:endParaRPr lang="tr-TR" dirty="0"/>
          </a:p>
        </p:txBody>
      </p:sp>
    </p:spTree>
  </p:cSld>
  <p:clrMapOvr>
    <a:masterClrMapping/>
  </p:clrMapOvr>
  <p:transition>
    <p:cover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504" y="0"/>
            <a:ext cx="8856984" cy="914400"/>
          </a:xfrm>
        </p:spPr>
        <p:txBody>
          <a:bodyPr/>
          <a:lstStyle/>
          <a:p>
            <a:r>
              <a:rPr lang="tr-TR" sz="3400" dirty="0" smtClean="0"/>
              <a:t>4. Adım: Kritik Bölgenin Büyüklüğüne Karar Verilmesi</a:t>
            </a:r>
            <a:endParaRPr lang="tr-TR" sz="3400" dirty="0"/>
          </a:p>
        </p:txBody>
      </p:sp>
      <p:sp>
        <p:nvSpPr>
          <p:cNvPr id="3" name="2 İçerik Yer Tutucusu"/>
          <p:cNvSpPr>
            <a:spLocks noGrp="1"/>
          </p:cNvSpPr>
          <p:nvPr>
            <p:ph idx="1"/>
          </p:nvPr>
        </p:nvSpPr>
        <p:spPr>
          <a:xfrm>
            <a:off x="323528" y="1052736"/>
            <a:ext cx="8363272" cy="5119464"/>
          </a:xfrm>
        </p:spPr>
        <p:txBody>
          <a:bodyPr/>
          <a:lstStyle/>
          <a:p>
            <a:r>
              <a:rPr lang="tr-TR" dirty="0" smtClean="0"/>
              <a:t>%95 güven aralığı 63,82 ile 68,12</a:t>
            </a:r>
          </a:p>
          <a:p>
            <a:r>
              <a:rPr lang="tr-TR" dirty="0" smtClean="0"/>
              <a:t>Güven aralığı üst sınırı evren ortalamasından (70) düşük</a:t>
            </a:r>
          </a:p>
        </p:txBody>
      </p:sp>
      <p:pic>
        <p:nvPicPr>
          <p:cNvPr id="4" name="Picture 2"/>
          <p:cNvPicPr>
            <a:picLocks noChangeAspect="1" noChangeArrowheads="1"/>
          </p:cNvPicPr>
          <p:nvPr/>
        </p:nvPicPr>
        <p:blipFill>
          <a:blip r:embed="rId3" cstate="print"/>
          <a:srcRect/>
          <a:stretch>
            <a:fillRect/>
          </a:stretch>
        </p:blipFill>
        <p:spPr bwMode="auto">
          <a:xfrm>
            <a:off x="2555776" y="2709996"/>
            <a:ext cx="6588224" cy="3590593"/>
          </a:xfrm>
          <a:prstGeom prst="rect">
            <a:avLst/>
          </a:prstGeom>
          <a:noFill/>
          <a:ln w="9525">
            <a:noFill/>
            <a:miter lim="800000"/>
            <a:headEnd/>
            <a:tailEnd/>
          </a:ln>
        </p:spPr>
      </p:pic>
      <p:sp>
        <p:nvSpPr>
          <p:cNvPr id="5" name="Line 5"/>
          <p:cNvSpPr>
            <a:spLocks noChangeShapeType="1"/>
          </p:cNvSpPr>
          <p:nvPr/>
        </p:nvSpPr>
        <p:spPr bwMode="auto">
          <a:xfrm>
            <a:off x="5868144" y="3284984"/>
            <a:ext cx="0" cy="2736304"/>
          </a:xfrm>
          <a:prstGeom prst="line">
            <a:avLst/>
          </a:prstGeom>
          <a:noFill/>
          <a:ln w="57150">
            <a:solidFill>
              <a:srgbClr val="FF0000"/>
            </a:solidFill>
            <a:round/>
            <a:headEnd/>
            <a:tailEnd/>
          </a:ln>
          <a:effectLst/>
        </p:spPr>
        <p:txBody>
          <a:bodyPr/>
          <a:lstStyle/>
          <a:p>
            <a:endParaRPr lang="tr-TR"/>
          </a:p>
        </p:txBody>
      </p:sp>
      <p:sp>
        <p:nvSpPr>
          <p:cNvPr id="6" name="Line 9"/>
          <p:cNvSpPr>
            <a:spLocks noChangeShapeType="1"/>
          </p:cNvSpPr>
          <p:nvPr/>
        </p:nvSpPr>
        <p:spPr bwMode="auto">
          <a:xfrm>
            <a:off x="5292080" y="3717032"/>
            <a:ext cx="0" cy="2291304"/>
          </a:xfrm>
          <a:prstGeom prst="line">
            <a:avLst/>
          </a:prstGeom>
          <a:noFill/>
          <a:ln w="57150">
            <a:solidFill>
              <a:srgbClr val="0000FF"/>
            </a:solidFill>
            <a:round/>
            <a:headEnd/>
            <a:tailEnd/>
          </a:ln>
          <a:effectLst/>
        </p:spPr>
        <p:txBody>
          <a:bodyPr/>
          <a:lstStyle/>
          <a:p>
            <a:endParaRPr lang="tr-TR"/>
          </a:p>
        </p:txBody>
      </p:sp>
      <p:sp>
        <p:nvSpPr>
          <p:cNvPr id="7" name="Line 9"/>
          <p:cNvSpPr>
            <a:spLocks noChangeShapeType="1"/>
          </p:cNvSpPr>
          <p:nvPr/>
        </p:nvSpPr>
        <p:spPr bwMode="auto">
          <a:xfrm flipH="1">
            <a:off x="5652120" y="3356991"/>
            <a:ext cx="0" cy="2664297"/>
          </a:xfrm>
          <a:prstGeom prst="line">
            <a:avLst/>
          </a:prstGeom>
          <a:noFill/>
          <a:ln w="28575">
            <a:solidFill>
              <a:srgbClr val="0000FF"/>
            </a:solidFill>
            <a:round/>
            <a:headEnd/>
            <a:tailEnd/>
          </a:ln>
          <a:effectLst/>
        </p:spPr>
        <p:txBody>
          <a:bodyPr/>
          <a:lstStyle/>
          <a:p>
            <a:endParaRPr lang="tr-TR"/>
          </a:p>
        </p:txBody>
      </p:sp>
      <p:sp>
        <p:nvSpPr>
          <p:cNvPr id="8" name="Line 9"/>
          <p:cNvSpPr>
            <a:spLocks noChangeShapeType="1"/>
          </p:cNvSpPr>
          <p:nvPr/>
        </p:nvSpPr>
        <p:spPr bwMode="auto">
          <a:xfrm>
            <a:off x="4932040" y="4509120"/>
            <a:ext cx="0" cy="1515357"/>
          </a:xfrm>
          <a:prstGeom prst="line">
            <a:avLst/>
          </a:prstGeom>
          <a:noFill/>
          <a:ln w="28575">
            <a:solidFill>
              <a:srgbClr val="0000FF"/>
            </a:solidFill>
            <a:round/>
            <a:headEnd/>
            <a:tailEnd/>
          </a:ln>
          <a:effectLst/>
        </p:spPr>
        <p:txBody>
          <a:bodyPr/>
          <a:lstStyle/>
          <a:p>
            <a:endParaRPr lang="tr-TR"/>
          </a:p>
        </p:txBody>
      </p:sp>
      <p:sp>
        <p:nvSpPr>
          <p:cNvPr id="9" name="8 Metin kutusu"/>
          <p:cNvSpPr txBox="1"/>
          <p:nvPr/>
        </p:nvSpPr>
        <p:spPr>
          <a:xfrm>
            <a:off x="4788024" y="6021288"/>
            <a:ext cx="1082113" cy="338554"/>
          </a:xfrm>
          <a:prstGeom prst="rect">
            <a:avLst/>
          </a:prstGeom>
          <a:noFill/>
        </p:spPr>
        <p:txBody>
          <a:bodyPr wrap="square" rtlCol="0">
            <a:spAutoFit/>
          </a:bodyPr>
          <a:lstStyle/>
          <a:p>
            <a:r>
              <a:rPr lang="tr-TR" sz="1600" dirty="0" smtClean="0"/>
              <a:t>66</a:t>
            </a:r>
            <a:endParaRPr lang="tr-TR" sz="1600" dirty="0"/>
          </a:p>
        </p:txBody>
      </p:sp>
      <p:sp>
        <p:nvSpPr>
          <p:cNvPr id="10" name="9 Metin kutusu"/>
          <p:cNvSpPr txBox="1"/>
          <p:nvPr/>
        </p:nvSpPr>
        <p:spPr>
          <a:xfrm>
            <a:off x="4499992" y="6027667"/>
            <a:ext cx="930648" cy="276999"/>
          </a:xfrm>
          <a:prstGeom prst="rect">
            <a:avLst/>
          </a:prstGeom>
          <a:noFill/>
        </p:spPr>
        <p:txBody>
          <a:bodyPr wrap="square" rtlCol="0">
            <a:spAutoFit/>
          </a:bodyPr>
          <a:lstStyle/>
          <a:p>
            <a:r>
              <a:rPr lang="tr-TR" sz="1200" dirty="0" smtClean="0"/>
              <a:t>64</a:t>
            </a:r>
            <a:endParaRPr lang="tr-TR" sz="1200" dirty="0"/>
          </a:p>
        </p:txBody>
      </p:sp>
      <p:sp>
        <p:nvSpPr>
          <p:cNvPr id="11" name="10 Metin kutusu"/>
          <p:cNvSpPr txBox="1"/>
          <p:nvPr/>
        </p:nvSpPr>
        <p:spPr>
          <a:xfrm>
            <a:off x="5148064" y="6021288"/>
            <a:ext cx="930648" cy="276999"/>
          </a:xfrm>
          <a:prstGeom prst="rect">
            <a:avLst/>
          </a:prstGeom>
          <a:noFill/>
        </p:spPr>
        <p:txBody>
          <a:bodyPr wrap="square" rtlCol="0">
            <a:spAutoFit/>
          </a:bodyPr>
          <a:lstStyle/>
          <a:p>
            <a:r>
              <a:rPr lang="tr-TR" sz="1200" dirty="0" smtClean="0"/>
              <a:t>68</a:t>
            </a:r>
            <a:endParaRPr lang="tr-TR" sz="1200" dirty="0"/>
          </a:p>
        </p:txBody>
      </p:sp>
      <p:sp>
        <p:nvSpPr>
          <p:cNvPr id="12" name="11 Metin kutusu"/>
          <p:cNvSpPr txBox="1"/>
          <p:nvPr/>
        </p:nvSpPr>
        <p:spPr>
          <a:xfrm>
            <a:off x="5292080" y="6021288"/>
            <a:ext cx="1157841" cy="369332"/>
          </a:xfrm>
          <a:prstGeom prst="rect">
            <a:avLst/>
          </a:prstGeom>
          <a:noFill/>
        </p:spPr>
        <p:txBody>
          <a:bodyPr wrap="square" rtlCol="0">
            <a:spAutoFit/>
          </a:bodyPr>
          <a:lstStyle/>
          <a:p>
            <a:r>
              <a:rPr lang="tr-TR" sz="1800" dirty="0" smtClean="0"/>
              <a:t>70</a:t>
            </a:r>
            <a:endParaRPr lang="tr-TR" sz="1800" dirty="0"/>
          </a:p>
        </p:txBody>
      </p:sp>
    </p:spTree>
  </p:cSld>
  <p:clrMapOvr>
    <a:masterClrMapping/>
  </p:clrMapOvr>
  <p:transition>
    <p:cover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tr-TR" dirty="0" smtClean="0"/>
              <a:t>5. Adım: Sonuç</a:t>
            </a:r>
            <a:endParaRPr lang="en-US" dirty="0" smtClean="0"/>
          </a:p>
        </p:txBody>
      </p:sp>
      <p:sp>
        <p:nvSpPr>
          <p:cNvPr id="45059" name="Rectangle 3"/>
          <p:cNvSpPr>
            <a:spLocks noGrp="1" noChangeArrowheads="1"/>
          </p:cNvSpPr>
          <p:nvPr>
            <p:ph type="body" idx="1"/>
          </p:nvPr>
        </p:nvSpPr>
        <p:spPr/>
        <p:txBody>
          <a:bodyPr/>
          <a:lstStyle/>
          <a:p>
            <a:pPr eaLnBrk="1" hangingPunct="1">
              <a:lnSpc>
                <a:spcPct val="90000"/>
              </a:lnSpc>
            </a:pPr>
            <a:r>
              <a:rPr lang="tr-TR" dirty="0" smtClean="0"/>
              <a:t>Örnek</a:t>
            </a:r>
            <a:r>
              <a:rPr lang="en-US" dirty="0" smtClean="0"/>
              <a:t> 1: T &gt;= </a:t>
            </a:r>
            <a:r>
              <a:rPr lang="en-US" dirty="0" err="1" smtClean="0"/>
              <a:t>T</a:t>
            </a:r>
            <a:r>
              <a:rPr lang="en-US" baseline="-25000" dirty="0" err="1" smtClean="0"/>
              <a:t>α</a:t>
            </a:r>
            <a:r>
              <a:rPr lang="en-US" dirty="0" smtClean="0"/>
              <a:t> </a:t>
            </a:r>
            <a:r>
              <a:rPr lang="tr-TR" dirty="0" smtClean="0"/>
              <a:t>ise </a:t>
            </a:r>
            <a:r>
              <a:rPr lang="en-US" dirty="0" smtClean="0"/>
              <a:t>H</a:t>
            </a:r>
            <a:r>
              <a:rPr lang="tr-TR" baseline="-25000" dirty="0" smtClean="0"/>
              <a:t>0</a:t>
            </a:r>
            <a:r>
              <a:rPr lang="tr-TR" dirty="0" smtClean="0"/>
              <a:t> Red</a:t>
            </a:r>
            <a:r>
              <a:rPr lang="en-US" dirty="0" smtClean="0"/>
              <a:t>. </a:t>
            </a:r>
            <a:endParaRPr lang="tr-TR" dirty="0" smtClean="0"/>
          </a:p>
          <a:p>
            <a:pPr eaLnBrk="1" hangingPunct="1">
              <a:lnSpc>
                <a:spcPct val="90000"/>
              </a:lnSpc>
            </a:pPr>
            <a:r>
              <a:rPr lang="tr-TR" dirty="0" smtClean="0"/>
              <a:t>Örnek</a:t>
            </a:r>
            <a:r>
              <a:rPr lang="en-US" dirty="0" smtClean="0"/>
              <a:t> 1: T &lt;= -</a:t>
            </a:r>
            <a:r>
              <a:rPr lang="en-US" dirty="0" err="1" smtClean="0"/>
              <a:t>T</a:t>
            </a:r>
            <a:r>
              <a:rPr lang="en-US" baseline="-25000" dirty="0" err="1" smtClean="0"/>
              <a:t>α</a:t>
            </a:r>
            <a:r>
              <a:rPr lang="en-US" dirty="0" smtClean="0"/>
              <a:t> </a:t>
            </a:r>
            <a:r>
              <a:rPr lang="tr-TR" dirty="0" smtClean="0"/>
              <a:t>ise </a:t>
            </a:r>
            <a:r>
              <a:rPr lang="en-US" dirty="0" smtClean="0"/>
              <a:t>H</a:t>
            </a:r>
            <a:r>
              <a:rPr lang="tr-TR" baseline="-25000" dirty="0" smtClean="0"/>
              <a:t>0</a:t>
            </a:r>
            <a:r>
              <a:rPr lang="tr-TR" dirty="0" smtClean="0"/>
              <a:t> Red</a:t>
            </a:r>
          </a:p>
          <a:p>
            <a:pPr eaLnBrk="1" hangingPunct="1">
              <a:lnSpc>
                <a:spcPct val="90000"/>
              </a:lnSpc>
            </a:pPr>
            <a:r>
              <a:rPr lang="tr-TR" dirty="0" smtClean="0"/>
              <a:t>Örnek</a:t>
            </a:r>
            <a:r>
              <a:rPr lang="en-US" dirty="0" smtClean="0"/>
              <a:t> 1: |T| &gt;= </a:t>
            </a:r>
            <a:r>
              <a:rPr lang="en-US" dirty="0" err="1" smtClean="0"/>
              <a:t>T</a:t>
            </a:r>
            <a:r>
              <a:rPr lang="en-US" baseline="-25000" dirty="0" err="1" smtClean="0"/>
              <a:t>α</a:t>
            </a:r>
            <a:r>
              <a:rPr lang="en-US" baseline="-25000" dirty="0" smtClean="0"/>
              <a:t>/2</a:t>
            </a:r>
            <a:r>
              <a:rPr lang="tr-TR" dirty="0" smtClean="0"/>
              <a:t> ise </a:t>
            </a:r>
            <a:r>
              <a:rPr lang="en-US" dirty="0" smtClean="0"/>
              <a:t>H</a:t>
            </a:r>
            <a:r>
              <a:rPr lang="tr-TR" baseline="-25000" dirty="0" smtClean="0"/>
              <a:t>0</a:t>
            </a:r>
            <a:r>
              <a:rPr lang="tr-TR" dirty="0" smtClean="0"/>
              <a:t> Red</a:t>
            </a:r>
            <a:r>
              <a:rPr lang="en-US" dirty="0" smtClean="0"/>
              <a:t> </a:t>
            </a:r>
          </a:p>
          <a:p>
            <a:pPr eaLnBrk="1" hangingPunct="1">
              <a:lnSpc>
                <a:spcPct val="90000"/>
              </a:lnSpc>
            </a:pPr>
            <a:endParaRPr lang="tr-TR" dirty="0" smtClean="0"/>
          </a:p>
          <a:p>
            <a:pPr eaLnBrk="1" hangingPunct="1">
              <a:lnSpc>
                <a:spcPct val="90000"/>
              </a:lnSpc>
            </a:pPr>
            <a:r>
              <a:rPr lang="en-US" dirty="0" smtClean="0"/>
              <a:t>Not: </a:t>
            </a:r>
            <a:r>
              <a:rPr lang="tr-TR" dirty="0" smtClean="0"/>
              <a:t>Sonuçtan önce hangi durumda boş hipotezin reddedileceğine karar verilmelidir. Parametrik testlerin çoğu normal dağılım varsayımıyla yapılır. Normal dağılım varsayımı parametrik olmayan testler için geçerli değildir. </a:t>
            </a:r>
            <a:endParaRPr lang="en-US" dirty="0" smtClean="0"/>
          </a:p>
        </p:txBody>
      </p:sp>
    </p:spTree>
  </p:cSld>
  <p:clrMapOvr>
    <a:masterClrMapping/>
  </p:clrMapOvr>
  <p:transition>
    <p:cover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5. Adım: Yorum</a:t>
            </a:r>
            <a:endParaRPr lang="tr-TR" dirty="0"/>
          </a:p>
        </p:txBody>
      </p:sp>
      <p:sp>
        <p:nvSpPr>
          <p:cNvPr id="3" name="2 İçerik Yer Tutucusu"/>
          <p:cNvSpPr>
            <a:spLocks noGrp="1"/>
          </p:cNvSpPr>
          <p:nvPr>
            <p:ph idx="1"/>
          </p:nvPr>
        </p:nvSpPr>
        <p:spPr>
          <a:xfrm>
            <a:off x="251520" y="980728"/>
            <a:ext cx="8568952" cy="4953000"/>
          </a:xfrm>
        </p:spPr>
        <p:txBody>
          <a:bodyPr/>
          <a:lstStyle/>
          <a:p>
            <a:r>
              <a:rPr lang="tr-TR" sz="2800" dirty="0" smtClean="0"/>
              <a:t>Hangi durumda boş denencenin reddedileceğine karar verilir </a:t>
            </a:r>
          </a:p>
          <a:p>
            <a:r>
              <a:rPr lang="tr-TR" sz="2800" dirty="0" smtClean="0"/>
              <a:t>Yani seçilecek 100 örneklemden sadece beşi (aslında tek kuyruk testi yaptığımız için beşin yarısı) 68,12’den daha büyük bir örneklem ortalaması üretebilir</a:t>
            </a:r>
          </a:p>
          <a:p>
            <a:r>
              <a:rPr lang="tr-TR" sz="2800" dirty="0" smtClean="0"/>
              <a:t>Yani seçilecek bir başka örneklemin evren ortalamasından daha düşük örneklem ortalaması üretme olasılığı %95’ten fazla</a:t>
            </a:r>
          </a:p>
          <a:p>
            <a:r>
              <a:rPr lang="tr-TR" sz="2800" dirty="0" smtClean="0"/>
              <a:t>Bu durumda </a:t>
            </a:r>
            <a:r>
              <a:rPr lang="tr-TR" sz="2800" dirty="0" smtClean="0">
                <a:sym typeface="Symbol" pitchFamily="18" charset="2"/>
              </a:rPr>
              <a:t>fotokopi makinesinin %95 güven düzeyinde kârlı olmadığına karar verilir. H</a:t>
            </a:r>
            <a:r>
              <a:rPr lang="tr-TR" sz="2800" baseline="-25000" dirty="0" smtClean="0">
                <a:sym typeface="Symbol" pitchFamily="18" charset="2"/>
              </a:rPr>
              <a:t>1</a:t>
            </a:r>
            <a:r>
              <a:rPr lang="tr-TR" sz="2800" dirty="0" smtClean="0">
                <a:sym typeface="Symbol" pitchFamily="18" charset="2"/>
              </a:rPr>
              <a:t> reddedilir. Yani 70 &lt; 66 değildir</a:t>
            </a:r>
            <a:endParaRPr lang="tr-TR" sz="2800" dirty="0" smtClean="0"/>
          </a:p>
          <a:p>
            <a:endParaRPr lang="tr-TR" sz="2800" dirty="0"/>
          </a:p>
        </p:txBody>
      </p:sp>
    </p:spTree>
  </p:cSld>
  <p:clrMapOvr>
    <a:masterClrMapping/>
  </p:clrMapOvr>
  <p:transition>
    <p:cover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0"/>
            <a:ext cx="7906072" cy="914400"/>
          </a:xfrm>
        </p:spPr>
        <p:txBody>
          <a:bodyPr/>
          <a:lstStyle/>
          <a:p>
            <a:r>
              <a:rPr lang="tr-TR" dirty="0" smtClean="0"/>
              <a:t>Hata Yapmış Olabilir Miyiz?</a:t>
            </a:r>
            <a:endParaRPr lang="tr-TR" dirty="0"/>
          </a:p>
        </p:txBody>
      </p:sp>
      <p:sp>
        <p:nvSpPr>
          <p:cNvPr id="3" name="2 İçerik Yer Tutucusu"/>
          <p:cNvSpPr>
            <a:spLocks noGrp="1"/>
          </p:cNvSpPr>
          <p:nvPr>
            <p:ph idx="1"/>
          </p:nvPr>
        </p:nvSpPr>
        <p:spPr>
          <a:xfrm>
            <a:off x="457200" y="1219200"/>
            <a:ext cx="8435280" cy="4953000"/>
          </a:xfrm>
        </p:spPr>
        <p:txBody>
          <a:bodyPr/>
          <a:lstStyle/>
          <a:p>
            <a:r>
              <a:rPr lang="tr-TR" sz="2800" dirty="0" smtClean="0"/>
              <a:t>Olabiliriz, çünkü sadece bir örneklem seçtik ve %95 güvenle makine ekonomik değildir kararını verdik</a:t>
            </a:r>
          </a:p>
          <a:p>
            <a:r>
              <a:rPr lang="tr-TR" sz="2800" dirty="0" smtClean="0"/>
              <a:t>Ama 100 örneklemden 5’i böyle sonuç verebilir</a:t>
            </a:r>
          </a:p>
          <a:p>
            <a:r>
              <a:rPr lang="tr-TR" sz="2800" dirty="0" smtClean="0"/>
              <a:t>Belki bu 5 örneklemden 1’i bize rastladı</a:t>
            </a:r>
          </a:p>
          <a:p>
            <a:r>
              <a:rPr lang="tr-TR" sz="2800" dirty="0" smtClean="0"/>
              <a:t>Aslında kalan 95 örneklemde makine ekonomik sonucuna varılacak!</a:t>
            </a:r>
          </a:p>
          <a:p>
            <a:r>
              <a:rPr lang="tr-TR" sz="2800" dirty="0" smtClean="0"/>
              <a:t>Ya da tersini düşünelim: Makine ekonomik değil ama seçilen bir başka örneklem sonucuna göre makinenin ekonomik olduğuna karar verdik. </a:t>
            </a:r>
          </a:p>
          <a:p>
            <a:r>
              <a:rPr lang="tr-TR" sz="2800" dirty="0" smtClean="0"/>
              <a:t>Bu iki hatayı yapma olasılığımız her zaman var</a:t>
            </a:r>
          </a:p>
        </p:txBody>
      </p:sp>
    </p:spTree>
  </p:cSld>
  <p:clrMapOvr>
    <a:masterClrMapping/>
  </p:clrMapOvr>
  <p:transition>
    <p:cover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tr-TR" dirty="0" smtClean="0"/>
              <a:t>Karar Bölgesi</a:t>
            </a:r>
            <a:endParaRPr lang="en-US" dirty="0" smtClean="0"/>
          </a:p>
        </p:txBody>
      </p:sp>
      <p:sp>
        <p:nvSpPr>
          <p:cNvPr id="41987" name="Rectangle 3"/>
          <p:cNvSpPr>
            <a:spLocks noGrp="1" noChangeArrowheads="1"/>
          </p:cNvSpPr>
          <p:nvPr>
            <p:ph type="body" sz="half" idx="2"/>
          </p:nvPr>
        </p:nvSpPr>
        <p:spPr/>
        <p:txBody>
          <a:bodyPr/>
          <a:lstStyle/>
          <a:p>
            <a:pPr eaLnBrk="1" hangingPunct="1">
              <a:lnSpc>
                <a:spcPct val="90000"/>
              </a:lnSpc>
            </a:pPr>
            <a:r>
              <a:rPr lang="tr-TR" sz="2000" dirty="0" smtClean="0"/>
              <a:t>Tür 1 Hatası: Boş denence doğru, araştırma </a:t>
            </a:r>
            <a:r>
              <a:rPr lang="tr-TR" sz="2000" dirty="0" err="1" smtClean="0"/>
              <a:t>denencesi</a:t>
            </a:r>
            <a:r>
              <a:rPr lang="tr-TR" sz="2000" dirty="0" smtClean="0"/>
              <a:t> yanlış olduğu halde boş </a:t>
            </a:r>
            <a:r>
              <a:rPr lang="tr-TR" sz="2000" dirty="0" err="1" smtClean="0"/>
              <a:t>denenceyi</a:t>
            </a:r>
            <a:r>
              <a:rPr lang="tr-TR" sz="2000" dirty="0" smtClean="0"/>
              <a:t> reddetme. Tür 1 hatası </a:t>
            </a:r>
            <a:r>
              <a:rPr lang="tr-TR" sz="2000" dirty="0" smtClean="0">
                <a:sym typeface="Symbol" pitchFamily="18" charset="2"/>
              </a:rPr>
              <a:t></a:t>
            </a:r>
            <a:r>
              <a:rPr lang="tr-TR" sz="2000" dirty="0" smtClean="0"/>
              <a:t> (alfa) ile gösterilir. </a:t>
            </a:r>
          </a:p>
          <a:p>
            <a:pPr eaLnBrk="1" hangingPunct="1">
              <a:lnSpc>
                <a:spcPct val="90000"/>
              </a:lnSpc>
            </a:pPr>
            <a:r>
              <a:rPr lang="tr-TR" sz="2000" dirty="0" smtClean="0"/>
              <a:t>Tür 2 Hatası: Boş denence yanlış, araştırma </a:t>
            </a:r>
            <a:r>
              <a:rPr lang="tr-TR" sz="2000" dirty="0" err="1" smtClean="0"/>
              <a:t>denencesi</a:t>
            </a:r>
            <a:r>
              <a:rPr lang="tr-TR" sz="2000" dirty="0" smtClean="0"/>
              <a:t> doğruyken boş </a:t>
            </a:r>
            <a:r>
              <a:rPr lang="tr-TR" sz="2000" dirty="0" err="1" smtClean="0"/>
              <a:t>denenceyi</a:t>
            </a:r>
            <a:r>
              <a:rPr lang="tr-TR" sz="2000" dirty="0" smtClean="0"/>
              <a:t> kabul etme. Tür 2 hatası </a:t>
            </a:r>
            <a:r>
              <a:rPr lang="tr-TR" sz="2000" dirty="0" smtClean="0">
                <a:sym typeface="Symbol" pitchFamily="18" charset="2"/>
              </a:rPr>
              <a:t> (beta) ile gösterilir.</a:t>
            </a:r>
            <a:endParaRPr lang="tr-TR" sz="2000" dirty="0" smtClean="0"/>
          </a:p>
          <a:p>
            <a:pPr eaLnBrk="1" hangingPunct="1">
              <a:lnSpc>
                <a:spcPct val="90000"/>
              </a:lnSpc>
            </a:pPr>
            <a:r>
              <a:rPr lang="tr-TR" sz="2000" dirty="0" smtClean="0"/>
              <a:t>Tür 1 hatası Tür 2 hatasından daha tehlikelidir</a:t>
            </a:r>
          </a:p>
        </p:txBody>
      </p:sp>
      <p:graphicFrame>
        <p:nvGraphicFramePr>
          <p:cNvPr id="990212" name="Group 4"/>
          <p:cNvGraphicFramePr>
            <a:graphicFrameLocks noGrp="1"/>
          </p:cNvGraphicFramePr>
          <p:nvPr>
            <p:ph sz="half" idx="1"/>
          </p:nvPr>
        </p:nvGraphicFramePr>
        <p:xfrm>
          <a:off x="457200" y="1219200"/>
          <a:ext cx="8229600" cy="2400300"/>
        </p:xfrm>
        <a:graphic>
          <a:graphicData uri="http://schemas.openxmlformats.org/drawingml/2006/table">
            <a:tbl>
              <a:tblPr/>
              <a:tblGrid>
                <a:gridCol w="1306513"/>
                <a:gridCol w="1978025"/>
                <a:gridCol w="2471737"/>
                <a:gridCol w="2473325"/>
              </a:tblGrid>
              <a:tr h="6000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Tur" charset="-94"/>
                        </a:rPr>
                        <a:t> </a:t>
                      </a:r>
                      <a:endParaRPr kumimoji="0" lang="en-US" sz="2400" b="0" i="0" u="none" strike="noStrike" cap="none" normalizeH="0" baseline="0" dirty="0" smtClean="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Tur" charset="-94"/>
                        </a:rPr>
                        <a:t> </a:t>
                      </a:r>
                      <a:endParaRPr kumimoji="0" lang="en-US" sz="2400" b="0" i="0" u="none" strike="noStrike" cap="none" normalizeH="0" baseline="0" smtClean="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tx1"/>
                          </a:solidFill>
                          <a:effectLst/>
                          <a:latin typeface="Arial Tur" charset="-94"/>
                        </a:rPr>
                        <a:t>Durum</a:t>
                      </a:r>
                      <a:endParaRPr kumimoji="0" lang="en-US" sz="4400" b="0" i="0" u="none" strike="noStrike" cap="none" normalizeH="0" baseline="0" dirty="0" smtClean="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r>
              <a:tr h="6000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Tur" charset="-94"/>
                        </a:rPr>
                        <a:t> </a:t>
                      </a:r>
                      <a:endParaRPr kumimoji="0" lang="en-US" sz="2400" b="0" i="0" u="none" strike="noStrike" cap="none" normalizeH="0" baseline="0" smtClean="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Tur" charset="-94"/>
                        </a:rPr>
                        <a:t> </a:t>
                      </a:r>
                      <a:endParaRPr kumimoji="0" lang="en-US" sz="2400" b="0" i="0" u="none" strike="noStrike" cap="none" normalizeH="0" baseline="0" smtClean="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Tur" charset="-94"/>
                        </a:rPr>
                        <a:t>H</a:t>
                      </a:r>
                      <a:r>
                        <a:rPr kumimoji="0" lang="tr-TR" sz="3200" b="0" i="0" u="none" strike="noStrike" cap="none" normalizeH="0" baseline="-25000" dirty="0" smtClean="0">
                          <a:ln>
                            <a:noFill/>
                          </a:ln>
                          <a:solidFill>
                            <a:schemeClr val="tx1"/>
                          </a:solidFill>
                          <a:effectLst/>
                          <a:latin typeface="Arial Tur" charset="-94"/>
                        </a:rPr>
                        <a:t>0</a:t>
                      </a:r>
                      <a:r>
                        <a:rPr kumimoji="0" lang="en-US" sz="3200" b="0" i="0" u="none" strike="noStrike" cap="none" normalizeH="0" baseline="0" dirty="0" smtClean="0">
                          <a:ln>
                            <a:noFill/>
                          </a:ln>
                          <a:solidFill>
                            <a:schemeClr val="tx1"/>
                          </a:solidFill>
                          <a:effectLst/>
                          <a:latin typeface="Arial Tur" charset="-94"/>
                        </a:rPr>
                        <a:t> </a:t>
                      </a:r>
                      <a:r>
                        <a:rPr kumimoji="0" lang="en-US" sz="3200" b="0" i="0" u="none" strike="noStrike" cap="none" normalizeH="0" baseline="0" dirty="0" err="1" smtClean="0">
                          <a:ln>
                            <a:noFill/>
                          </a:ln>
                          <a:solidFill>
                            <a:schemeClr val="tx1"/>
                          </a:solidFill>
                          <a:effectLst/>
                          <a:latin typeface="Arial Tur" charset="-94"/>
                        </a:rPr>
                        <a:t>doğru</a:t>
                      </a:r>
                      <a:endParaRPr kumimoji="0" lang="en-US" sz="4400" b="0" i="0" u="none" strike="noStrike" cap="none" normalizeH="0" baseline="0" dirty="0" smtClean="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Tur" charset="-94"/>
                        </a:rPr>
                        <a:t>H</a:t>
                      </a:r>
                      <a:r>
                        <a:rPr kumimoji="0" lang="tr-TR" sz="3200" b="0" i="0" u="none" strike="noStrike" cap="none" normalizeH="0" baseline="-25000" dirty="0" smtClean="0">
                          <a:ln>
                            <a:noFill/>
                          </a:ln>
                          <a:solidFill>
                            <a:schemeClr val="tx1"/>
                          </a:solidFill>
                          <a:effectLst/>
                          <a:latin typeface="Arial Tur" charset="-94"/>
                        </a:rPr>
                        <a:t>0</a:t>
                      </a:r>
                      <a:r>
                        <a:rPr kumimoji="0" lang="en-US" sz="3200" b="0" i="0" u="none" strike="noStrike" cap="none" normalizeH="0" baseline="0" dirty="0" smtClean="0">
                          <a:ln>
                            <a:noFill/>
                          </a:ln>
                          <a:solidFill>
                            <a:schemeClr val="tx1"/>
                          </a:solidFill>
                          <a:effectLst/>
                          <a:latin typeface="Arial Tur" charset="-94"/>
                        </a:rPr>
                        <a:t> </a:t>
                      </a:r>
                      <a:r>
                        <a:rPr kumimoji="0" lang="en-US" sz="3200" b="0" i="0" u="none" strike="noStrike" cap="none" normalizeH="0" baseline="0" dirty="0" err="1" smtClean="0">
                          <a:ln>
                            <a:noFill/>
                          </a:ln>
                          <a:solidFill>
                            <a:schemeClr val="tx1"/>
                          </a:solidFill>
                          <a:effectLst/>
                          <a:latin typeface="Arial Tur" charset="-94"/>
                        </a:rPr>
                        <a:t>yanlış</a:t>
                      </a:r>
                      <a:endParaRPr kumimoji="0" lang="en-US" sz="4400" b="0" i="0" u="none" strike="noStrike" cap="none" normalizeH="0" baseline="0" dirty="0" smtClean="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600075">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Arial Tur" charset="-94"/>
                        </a:rPr>
                        <a:t>Karar</a:t>
                      </a:r>
                      <a:endParaRPr kumimoji="0" lang="en-US" sz="4000" b="0" i="0" u="none" strike="noStrike" cap="none" normalizeH="0" baseline="0" smtClean="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pitchFamily="34" charset="0"/>
                        </a:rPr>
                        <a:t>H</a:t>
                      </a:r>
                      <a:r>
                        <a:rPr kumimoji="0" lang="tr-TR" sz="2400" b="0" i="0" u="none" strike="noStrike" cap="none" normalizeH="0" baseline="-25000" dirty="0" smtClean="0">
                          <a:ln>
                            <a:noFill/>
                          </a:ln>
                          <a:solidFill>
                            <a:schemeClr val="tx1"/>
                          </a:solidFill>
                          <a:effectLst/>
                          <a:latin typeface="Arial" pitchFamily="34" charset="0"/>
                        </a:rPr>
                        <a:t>0</a:t>
                      </a:r>
                      <a:r>
                        <a:rPr kumimoji="0" lang="en-US" sz="2800" b="0" i="0" u="none" strike="noStrike" cap="none" normalizeH="0" baseline="0" dirty="0" smtClean="0">
                          <a:ln>
                            <a:noFill/>
                          </a:ln>
                          <a:solidFill>
                            <a:schemeClr val="tx1"/>
                          </a:solidFill>
                          <a:effectLst/>
                          <a:latin typeface="Arial Tur" charset="-94"/>
                        </a:rPr>
                        <a:t> Kabul</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Tur" charset="-94"/>
                        </a:rPr>
                        <a:t>DOĞRU</a:t>
                      </a:r>
                      <a:endParaRPr kumimoji="0" lang="en-US" sz="4400" b="0" i="0" u="none" strike="noStrike" cap="none" normalizeH="0" baseline="0" dirty="0" smtClean="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3200" b="0" i="0" u="none" strike="noStrike" cap="none" normalizeH="0" baseline="0" smtClean="0">
                          <a:ln>
                            <a:noFill/>
                          </a:ln>
                          <a:solidFill>
                            <a:schemeClr val="tx1"/>
                          </a:solidFill>
                          <a:effectLst/>
                          <a:latin typeface="Arial Tur" charset="-94"/>
                        </a:rPr>
                        <a:t>Tür 2 hatası</a:t>
                      </a:r>
                      <a:endParaRPr kumimoji="0" lang="en-US" sz="4400" b="0" i="0" u="none" strike="noStrike" cap="none" normalizeH="0" baseline="0" smtClean="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0075">
                <a:tc vMerge="1">
                  <a:txBody>
                    <a:bodyPr/>
                    <a:lstStyle/>
                    <a:p>
                      <a:endParaRPr lang="tr-TR"/>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H</a:t>
                      </a:r>
                      <a:r>
                        <a:rPr kumimoji="0" lang="tr-TR" sz="2400" b="0" i="0" u="none" strike="noStrike" cap="none" normalizeH="0" baseline="-25000" smtClean="0">
                          <a:ln>
                            <a:noFill/>
                          </a:ln>
                          <a:solidFill>
                            <a:schemeClr val="tx1"/>
                          </a:solidFill>
                          <a:effectLst/>
                          <a:latin typeface="Arial" pitchFamily="34" charset="0"/>
                        </a:rPr>
                        <a:t>0</a:t>
                      </a:r>
                      <a:r>
                        <a:rPr kumimoji="0" lang="en-US" sz="2800" b="0" i="0" u="none" strike="noStrike" cap="none" normalizeH="0" baseline="0" smtClean="0">
                          <a:ln>
                            <a:noFill/>
                          </a:ln>
                          <a:solidFill>
                            <a:schemeClr val="tx1"/>
                          </a:solidFill>
                          <a:effectLst/>
                          <a:latin typeface="Arial Tur" charset="-94"/>
                        </a:rPr>
                        <a:t> Red</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3200" b="0" i="0" u="none" strike="noStrike" cap="none" normalizeH="0" baseline="0" dirty="0" err="1" smtClean="0">
                          <a:ln>
                            <a:noFill/>
                          </a:ln>
                          <a:solidFill>
                            <a:schemeClr val="tx1"/>
                          </a:solidFill>
                          <a:effectLst/>
                          <a:latin typeface="Arial Tur" charset="-94"/>
                        </a:rPr>
                        <a:t>Tür</a:t>
                      </a:r>
                      <a:r>
                        <a:rPr kumimoji="0" lang="en-US" sz="3200" b="0" i="0" u="none" strike="noStrike" cap="none" normalizeH="0" baseline="0" dirty="0" smtClean="0">
                          <a:ln>
                            <a:noFill/>
                          </a:ln>
                          <a:solidFill>
                            <a:schemeClr val="tx1"/>
                          </a:solidFill>
                          <a:effectLst/>
                          <a:latin typeface="Arial Tur" charset="-94"/>
                        </a:rPr>
                        <a:t> 1 </a:t>
                      </a:r>
                      <a:r>
                        <a:rPr kumimoji="0" lang="en-US" sz="3200" b="0" i="0" u="none" strike="noStrike" cap="none" normalizeH="0" baseline="0" dirty="0" err="1" smtClean="0">
                          <a:ln>
                            <a:noFill/>
                          </a:ln>
                          <a:solidFill>
                            <a:schemeClr val="tx1"/>
                          </a:solidFill>
                          <a:effectLst/>
                          <a:latin typeface="Arial Tur" charset="-94"/>
                        </a:rPr>
                        <a:t>hatası</a:t>
                      </a:r>
                      <a:endParaRPr kumimoji="0" lang="en-US" sz="4400" b="0" i="0" u="none" strike="noStrike" cap="none" normalizeH="0" baseline="0" dirty="0" smtClean="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Tur" charset="-94"/>
                        </a:rPr>
                        <a:t>DOĞRU</a:t>
                      </a:r>
                      <a:endParaRPr kumimoji="0" lang="en-US" sz="4400" b="0" i="0" u="none" strike="noStrike" cap="none" normalizeH="0" baseline="0" dirty="0" smtClean="0">
                        <a:ln>
                          <a:noFill/>
                        </a:ln>
                        <a:solidFill>
                          <a:schemeClr val="tx1"/>
                        </a:solidFill>
                        <a:effectLst/>
                        <a:latin typeface="Times New Roman"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tr-TR" dirty="0" smtClean="0"/>
              <a:t>Tür 1 ve Tür 2 Hataları</a:t>
            </a:r>
          </a:p>
        </p:txBody>
      </p:sp>
      <p:sp>
        <p:nvSpPr>
          <p:cNvPr id="43011" name="Rectangle 3"/>
          <p:cNvSpPr>
            <a:spLocks noGrp="1" noChangeArrowheads="1"/>
          </p:cNvSpPr>
          <p:nvPr>
            <p:ph type="body" idx="1"/>
          </p:nvPr>
        </p:nvSpPr>
        <p:spPr/>
        <p:txBody>
          <a:bodyPr/>
          <a:lstStyle/>
          <a:p>
            <a:pPr eaLnBrk="1" hangingPunct="1"/>
            <a:r>
              <a:rPr lang="tr-TR" sz="2800" dirty="0" smtClean="0"/>
              <a:t>Denence testi örneklem istatistiğiyle evren parametresi arasında fark olup olmadığını test eder (66 </a:t>
            </a:r>
            <a:r>
              <a:rPr lang="en-US" sz="2800" dirty="0" smtClean="0">
                <a:sym typeface="Symbol" pitchFamily="18" charset="2"/>
              </a:rPr>
              <a:t></a:t>
            </a:r>
            <a:r>
              <a:rPr lang="tr-TR" sz="2800" dirty="0" smtClean="0">
                <a:sym typeface="Symbol" pitchFamily="18" charset="2"/>
              </a:rPr>
              <a:t> 70)</a:t>
            </a:r>
            <a:r>
              <a:rPr lang="tr-TR" sz="2800" dirty="0" smtClean="0"/>
              <a:t>  </a:t>
            </a:r>
          </a:p>
          <a:p>
            <a:pPr eaLnBrk="1" hangingPunct="1"/>
            <a:r>
              <a:rPr lang="tr-TR" sz="2800" dirty="0" smtClean="0"/>
              <a:t>İkisinin eşit olması nadiren rastlanan bir durum</a:t>
            </a:r>
          </a:p>
          <a:p>
            <a:pPr eaLnBrk="1" hangingPunct="1"/>
            <a:r>
              <a:rPr lang="tr-TR" sz="2800" dirty="0" smtClean="0"/>
              <a:t>Bu durumda fark şans eseri mi oluştu yoksa ikisi birbirinden gerçekten farklı mı?</a:t>
            </a:r>
          </a:p>
          <a:p>
            <a:pPr eaLnBrk="1" hangingPunct="1"/>
            <a:r>
              <a:rPr lang="tr-TR" sz="2800" b="1" dirty="0" smtClean="0"/>
              <a:t>Tür 1 Hatası</a:t>
            </a:r>
            <a:r>
              <a:rPr lang="tr-TR" sz="2800" dirty="0" smtClean="0"/>
              <a:t>: Doğru (66 = 70) olmasına karşın </a:t>
            </a:r>
            <a:r>
              <a:rPr lang="tr-TR" sz="2800" dirty="0" smtClean="0">
                <a:sym typeface="Symbol" pitchFamily="18" charset="2"/>
              </a:rPr>
              <a:t>H</a:t>
            </a:r>
            <a:r>
              <a:rPr lang="tr-TR" sz="2800" baseline="-25000" dirty="0" smtClean="0">
                <a:sym typeface="Symbol" pitchFamily="18" charset="2"/>
              </a:rPr>
              <a:t>0</a:t>
            </a:r>
            <a:r>
              <a:rPr lang="tr-TR" sz="2800" dirty="0" smtClean="0"/>
              <a:t>’ın</a:t>
            </a:r>
            <a:r>
              <a:rPr lang="tr-TR" sz="2800" baseline="-25000" dirty="0" smtClean="0">
                <a:sym typeface="Symbol" pitchFamily="18" charset="2"/>
              </a:rPr>
              <a:t> </a:t>
            </a:r>
            <a:r>
              <a:rPr lang="tr-TR" sz="2800" u="sng" dirty="0" smtClean="0"/>
              <a:t>reddedilme</a:t>
            </a:r>
            <a:r>
              <a:rPr lang="tr-TR" sz="2800" dirty="0" smtClean="0"/>
              <a:t> olasılığı</a:t>
            </a:r>
          </a:p>
          <a:p>
            <a:pPr eaLnBrk="1" hangingPunct="1"/>
            <a:r>
              <a:rPr lang="tr-TR" sz="2800" b="1" dirty="0" smtClean="0"/>
              <a:t>Tür 2 Hatası</a:t>
            </a:r>
            <a:r>
              <a:rPr lang="tr-TR" sz="2800" dirty="0" smtClean="0"/>
              <a:t>: Yanlış (66 </a:t>
            </a:r>
            <a:r>
              <a:rPr lang="en-US" sz="2800" dirty="0" smtClean="0">
                <a:sym typeface="Symbol" pitchFamily="18" charset="2"/>
              </a:rPr>
              <a:t></a:t>
            </a:r>
            <a:r>
              <a:rPr lang="tr-TR" sz="2800" dirty="0" smtClean="0">
                <a:sym typeface="Symbol" pitchFamily="18" charset="2"/>
              </a:rPr>
              <a:t> 70)</a:t>
            </a:r>
            <a:r>
              <a:rPr lang="tr-TR" sz="2800" dirty="0" smtClean="0"/>
              <a:t> olmasına karşın </a:t>
            </a:r>
            <a:r>
              <a:rPr lang="tr-TR" sz="2800" dirty="0" smtClean="0">
                <a:sym typeface="Symbol" pitchFamily="18" charset="2"/>
              </a:rPr>
              <a:t>H</a:t>
            </a:r>
            <a:r>
              <a:rPr lang="tr-TR" sz="2800" baseline="-25000" dirty="0" smtClean="0">
                <a:sym typeface="Symbol" pitchFamily="18" charset="2"/>
              </a:rPr>
              <a:t>0</a:t>
            </a:r>
            <a:r>
              <a:rPr lang="tr-TR" sz="2800" dirty="0" smtClean="0"/>
              <a:t>’ın </a:t>
            </a:r>
            <a:r>
              <a:rPr lang="tr-TR" sz="2800" u="sng" dirty="0" smtClean="0"/>
              <a:t>kabul edilme </a:t>
            </a:r>
            <a:r>
              <a:rPr lang="tr-TR" sz="2800" dirty="0" smtClean="0"/>
              <a:t>olasılığı</a:t>
            </a:r>
          </a:p>
          <a:p>
            <a:pPr eaLnBrk="1" hangingPunct="1"/>
            <a:endParaRPr lang="tr-TR" sz="2800" dirty="0" smtClean="0"/>
          </a:p>
          <a:p>
            <a:pPr eaLnBrk="1" hangingPunct="1"/>
            <a:endParaRPr lang="tr-TR" sz="2800" dirty="0" smtClean="0"/>
          </a:p>
        </p:txBody>
      </p:sp>
    </p:spTree>
  </p:cSld>
  <p:clrMapOvr>
    <a:masterClrMapping/>
  </p:clrMapOvr>
  <p:transition>
    <p:cover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94567" y="0"/>
            <a:ext cx="8697913" cy="1052736"/>
          </a:xfrm>
        </p:spPr>
        <p:txBody>
          <a:bodyPr/>
          <a:lstStyle/>
          <a:p>
            <a:pPr eaLnBrk="1" hangingPunct="1"/>
            <a:r>
              <a:rPr lang="tr-TR" sz="3400" dirty="0" smtClean="0"/>
              <a:t>Anlamlılık Düzeyleri ve Tür 1-Tür 2 Hataları</a:t>
            </a:r>
            <a:endParaRPr lang="tr-TR" sz="3200" dirty="0" smtClean="0"/>
          </a:p>
        </p:txBody>
      </p:sp>
      <p:sp>
        <p:nvSpPr>
          <p:cNvPr id="44035" name="Rectangle 3"/>
          <p:cNvSpPr>
            <a:spLocks noGrp="1" noChangeArrowheads="1"/>
          </p:cNvSpPr>
          <p:nvPr>
            <p:ph type="body" idx="1"/>
          </p:nvPr>
        </p:nvSpPr>
        <p:spPr>
          <a:xfrm>
            <a:off x="323528" y="1052736"/>
            <a:ext cx="8229600" cy="5145088"/>
          </a:xfrm>
        </p:spPr>
        <p:txBody>
          <a:bodyPr/>
          <a:lstStyle/>
          <a:p>
            <a:pPr eaLnBrk="1" hangingPunct="1">
              <a:lnSpc>
                <a:spcPct val="90000"/>
              </a:lnSpc>
            </a:pPr>
            <a:r>
              <a:rPr lang="tr-TR" sz="2400" dirty="0" smtClean="0"/>
              <a:t>Anlamlılık düzeyi: 0,05 </a:t>
            </a:r>
          </a:p>
          <a:p>
            <a:pPr lvl="1" eaLnBrk="1" hangingPunct="1">
              <a:lnSpc>
                <a:spcPct val="90000"/>
              </a:lnSpc>
            </a:pPr>
            <a:r>
              <a:rPr lang="tr-TR" sz="2000" dirty="0" smtClean="0"/>
              <a:t>100 boş </a:t>
            </a:r>
            <a:r>
              <a:rPr lang="tr-TR" sz="2000" dirty="0" err="1" smtClean="0"/>
              <a:t>denenceden</a:t>
            </a:r>
            <a:r>
              <a:rPr lang="tr-TR" sz="2000" dirty="0" smtClean="0"/>
              <a:t> 5’inin gerçekte doğru olmasına karşın reddedilmesi anlamına gelir</a:t>
            </a:r>
          </a:p>
          <a:p>
            <a:pPr lvl="1" eaLnBrk="1" hangingPunct="1">
              <a:lnSpc>
                <a:spcPct val="90000"/>
              </a:lnSpc>
            </a:pPr>
            <a:r>
              <a:rPr lang="tr-TR" sz="2000" dirty="0" smtClean="0"/>
              <a:t>Aynı evrenden rastgele seçilen iki örneklemin şans eseri birbirinden farklı olması demektir</a:t>
            </a:r>
          </a:p>
          <a:p>
            <a:pPr eaLnBrk="1" hangingPunct="1">
              <a:lnSpc>
                <a:spcPct val="90000"/>
              </a:lnSpc>
            </a:pPr>
            <a:r>
              <a:rPr lang="tr-TR" sz="2400" dirty="0" smtClean="0"/>
              <a:t>Tür 1 Hatası: Doğru olmasına karşın boş </a:t>
            </a:r>
            <a:r>
              <a:rPr lang="tr-TR" sz="2400" dirty="0" err="1" smtClean="0"/>
              <a:t>denenceyi</a:t>
            </a:r>
            <a:r>
              <a:rPr lang="tr-TR" sz="2400" dirty="0" smtClean="0"/>
              <a:t> reddetme olasılığı (yani gerçekte araştırma </a:t>
            </a:r>
            <a:r>
              <a:rPr lang="tr-TR" sz="2400" dirty="0" err="1" smtClean="0"/>
              <a:t>denencesi</a:t>
            </a:r>
            <a:r>
              <a:rPr lang="tr-TR" sz="2400" dirty="0" smtClean="0"/>
              <a:t> yanlış)</a:t>
            </a:r>
          </a:p>
          <a:p>
            <a:pPr eaLnBrk="1" hangingPunct="1">
              <a:lnSpc>
                <a:spcPct val="90000"/>
              </a:lnSpc>
            </a:pPr>
            <a:r>
              <a:rPr lang="tr-TR" sz="2400" dirty="0" smtClean="0"/>
              <a:t>Anlamlılık düzeyi 0,01 olursa bu olasılık %1’e düşer </a:t>
            </a:r>
          </a:p>
          <a:p>
            <a:pPr eaLnBrk="1" hangingPunct="1">
              <a:lnSpc>
                <a:spcPct val="90000"/>
              </a:lnSpc>
            </a:pPr>
            <a:r>
              <a:rPr lang="tr-TR" sz="2400" dirty="0" smtClean="0"/>
              <a:t>Ama o zaman da yanlış olduğu halde boş </a:t>
            </a:r>
            <a:r>
              <a:rPr lang="tr-TR" sz="2400" dirty="0" err="1" smtClean="0"/>
              <a:t>denenceyi</a:t>
            </a:r>
            <a:r>
              <a:rPr lang="tr-TR" sz="2400" dirty="0" smtClean="0"/>
              <a:t> kabul etme olasılığı (Tür 2 hatası) artar</a:t>
            </a:r>
          </a:p>
          <a:p>
            <a:pPr eaLnBrk="1" hangingPunct="1">
              <a:lnSpc>
                <a:spcPct val="90000"/>
              </a:lnSpc>
            </a:pPr>
            <a:r>
              <a:rPr lang="tr-TR" sz="2400" dirty="0" smtClean="0"/>
              <a:t>Tür 1 hatalarından daha çok sakınılır</a:t>
            </a:r>
          </a:p>
        </p:txBody>
      </p:sp>
    </p:spTree>
  </p:cSld>
  <p:clrMapOvr>
    <a:masterClrMapping/>
  </p:clrMapOvr>
  <p:transition>
    <p:cover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Etki Büyüklüğü</a:t>
            </a:r>
            <a:endParaRPr lang="tr-TR" dirty="0"/>
          </a:p>
        </p:txBody>
      </p:sp>
      <p:sp>
        <p:nvSpPr>
          <p:cNvPr id="3" name="2 İçerik Yer Tutucusu"/>
          <p:cNvSpPr>
            <a:spLocks noGrp="1"/>
          </p:cNvSpPr>
          <p:nvPr>
            <p:ph idx="1"/>
          </p:nvPr>
        </p:nvSpPr>
        <p:spPr>
          <a:xfrm>
            <a:off x="179512" y="980728"/>
            <a:ext cx="8964488" cy="4953000"/>
          </a:xfrm>
        </p:spPr>
        <p:txBody>
          <a:bodyPr/>
          <a:lstStyle/>
          <a:p>
            <a:r>
              <a:rPr lang="tr-TR" sz="2800" dirty="0" smtClean="0"/>
              <a:t>Bir test sonucunu yorumlamak için sadece anlamlılık düzeyine bakmak yeterli değil</a:t>
            </a:r>
          </a:p>
          <a:p>
            <a:r>
              <a:rPr lang="tr-TR" sz="2800" dirty="0" smtClean="0"/>
              <a:t>Test sonucu anlamlı olabilir ama etkisi düşük olabilir</a:t>
            </a:r>
          </a:p>
          <a:p>
            <a:r>
              <a:rPr lang="tr-TR" sz="2800" dirty="0" smtClean="0"/>
              <a:t>Farklı testlerde etki büyüklüğü farklı şekillerde hesaplanır </a:t>
            </a:r>
          </a:p>
          <a:p>
            <a:r>
              <a:rPr lang="tr-TR" sz="2800" dirty="0" smtClean="0"/>
              <a:t>Örneğimizde ortalamalar arasındaki farkı </a:t>
            </a:r>
            <a:r>
              <a:rPr lang="tr-TR" sz="2800" dirty="0" err="1" smtClean="0"/>
              <a:t>SS’ye</a:t>
            </a:r>
            <a:r>
              <a:rPr lang="tr-TR" sz="2800" dirty="0" smtClean="0"/>
              <a:t> bölerek bulunan etki büyüklüğü katsayısı (</a:t>
            </a:r>
            <a:r>
              <a:rPr lang="tr-TR" sz="2800" dirty="0" err="1" smtClean="0"/>
              <a:t>Cohen’s</a:t>
            </a:r>
            <a:r>
              <a:rPr lang="tr-TR" sz="2800" dirty="0" smtClean="0"/>
              <a:t> </a:t>
            </a:r>
            <a:r>
              <a:rPr lang="tr-TR" sz="2800" i="1" dirty="0" smtClean="0"/>
              <a:t>d) </a:t>
            </a:r>
            <a:r>
              <a:rPr lang="tr-TR" sz="2800" b="1" dirty="0" smtClean="0"/>
              <a:t>0,57 </a:t>
            </a:r>
          </a:p>
          <a:p>
            <a:r>
              <a:rPr lang="tr-TR" sz="2800" dirty="0" smtClean="0"/>
              <a:t>Yani orta düzeyde bir etkiye karşılık geliyor </a:t>
            </a:r>
          </a:p>
          <a:p>
            <a:r>
              <a:rPr lang="tr-TR" sz="2800" dirty="0" smtClean="0"/>
              <a:t>Etki büyüklüğü: 0-0,2 arası: düşük; 0,5 civarı: orta; ve 0,8 ve daha yukarısı: büyük </a:t>
            </a:r>
            <a:endParaRPr lang="tr-TR" sz="2800" dirty="0"/>
          </a:p>
        </p:txBody>
      </p:sp>
      <p:sp>
        <p:nvSpPr>
          <p:cNvPr id="4" name="3 Metin kutusu"/>
          <p:cNvSpPr txBox="1"/>
          <p:nvPr/>
        </p:nvSpPr>
        <p:spPr>
          <a:xfrm>
            <a:off x="5528816" y="5805264"/>
            <a:ext cx="2081019" cy="276999"/>
          </a:xfrm>
          <a:prstGeom prst="rect">
            <a:avLst/>
          </a:prstGeom>
          <a:noFill/>
        </p:spPr>
        <p:txBody>
          <a:bodyPr wrap="none" rtlCol="0">
            <a:spAutoFit/>
          </a:bodyPr>
          <a:lstStyle/>
          <a:p>
            <a:r>
              <a:rPr lang="tr-TR" sz="1200" dirty="0" smtClean="0"/>
              <a:t>(Kaynak: http://bit.</a:t>
            </a:r>
            <a:r>
              <a:rPr lang="tr-TR" sz="1200" dirty="0" err="1" smtClean="0"/>
              <a:t>ly</a:t>
            </a:r>
            <a:r>
              <a:rPr lang="tr-TR" sz="1200" dirty="0" smtClean="0"/>
              <a:t>/oig79c)</a:t>
            </a:r>
            <a:endParaRPr lang="tr-TR" sz="1200" dirty="0"/>
          </a:p>
        </p:txBody>
      </p:sp>
    </p:spTree>
  </p:cSld>
  <p:clrMapOvr>
    <a:masterClrMapping/>
  </p:clrMapOvr>
  <p:transition>
    <p:cover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İstatistiksel Testlerin Gücü</a:t>
            </a:r>
            <a:endParaRPr lang="tr-TR" dirty="0"/>
          </a:p>
        </p:txBody>
      </p:sp>
      <p:sp>
        <p:nvSpPr>
          <p:cNvPr id="3" name="2 İçerik Yer Tutucusu"/>
          <p:cNvSpPr>
            <a:spLocks noGrp="1"/>
          </p:cNvSpPr>
          <p:nvPr>
            <p:ph idx="1"/>
          </p:nvPr>
        </p:nvSpPr>
        <p:spPr/>
        <p:txBody>
          <a:bodyPr/>
          <a:lstStyle/>
          <a:p>
            <a:r>
              <a:rPr lang="tr-TR" sz="2800" dirty="0" smtClean="0"/>
              <a:t>Bir test sonucunu yorumlamak için anlamlılık düzeyi ve etki büyüklüğünün yanı sıra yapılan istatistiksel testin gücüne de bakılmalı</a:t>
            </a:r>
          </a:p>
          <a:p>
            <a:r>
              <a:rPr lang="tr-TR" sz="2800" dirty="0" smtClean="0"/>
              <a:t>Bir istatistiksel testin gücü yanlış boş </a:t>
            </a:r>
            <a:r>
              <a:rPr lang="tr-TR" sz="2800" dirty="0" err="1" smtClean="0"/>
              <a:t>denenceyi</a:t>
            </a:r>
            <a:r>
              <a:rPr lang="tr-TR" sz="2800" dirty="0" smtClean="0"/>
              <a:t> reddetme olasılığı ile ölçülür</a:t>
            </a:r>
          </a:p>
          <a:p>
            <a:r>
              <a:rPr lang="tr-TR" sz="2800" dirty="0" smtClean="0"/>
              <a:t>Güçlü istatistiksel testler H</a:t>
            </a:r>
            <a:r>
              <a:rPr lang="tr-TR" sz="2800" baseline="-25000" dirty="0" smtClean="0"/>
              <a:t>0</a:t>
            </a:r>
            <a:r>
              <a:rPr lang="tr-TR" sz="2800" dirty="0" smtClean="0"/>
              <a:t> yanlışken isabetli bir biçimde H</a:t>
            </a:r>
            <a:r>
              <a:rPr lang="tr-TR" sz="2800" baseline="-25000" dirty="0" smtClean="0"/>
              <a:t>0</a:t>
            </a:r>
            <a:r>
              <a:rPr lang="tr-TR" sz="2800" dirty="0" smtClean="0"/>
              <a:t>’ı reddetme olasılığı (1 - </a:t>
            </a:r>
            <a:r>
              <a:rPr lang="tr-TR" sz="2800" dirty="0" smtClean="0">
                <a:sym typeface="Symbol" pitchFamily="18" charset="2"/>
              </a:rPr>
              <a:t>) yüksek olan testlerdir</a:t>
            </a:r>
          </a:p>
          <a:p>
            <a:r>
              <a:rPr lang="tr-TR" sz="2800" dirty="0" smtClean="0">
                <a:sym typeface="Symbol" pitchFamily="18" charset="2"/>
              </a:rPr>
              <a:t>Bu olasılık en az 0,8 olmalı</a:t>
            </a:r>
          </a:p>
          <a:p>
            <a:r>
              <a:rPr lang="tr-TR" sz="2800" dirty="0" smtClean="0">
                <a:sym typeface="Symbol" pitchFamily="18" charset="2"/>
              </a:rPr>
              <a:t>Bir testin gücü </a:t>
            </a:r>
            <a:r>
              <a:rPr lang="tr-TR" sz="2800" dirty="0" smtClean="0"/>
              <a:t>(1 - </a:t>
            </a:r>
            <a:r>
              <a:rPr lang="tr-TR" sz="2800" dirty="0" smtClean="0">
                <a:sym typeface="Symbol" pitchFamily="18" charset="2"/>
              </a:rPr>
              <a:t>) örneklem büyüklüğü, </a:t>
            </a:r>
            <a:r>
              <a:rPr lang="tr-TR" sz="2800" dirty="0" err="1" smtClean="0">
                <a:sym typeface="Symbol" pitchFamily="18" charset="2"/>
              </a:rPr>
              <a:t>varyans</a:t>
            </a:r>
            <a:r>
              <a:rPr lang="tr-TR" sz="2800" dirty="0" smtClean="0">
                <a:sym typeface="Symbol" pitchFamily="18" charset="2"/>
              </a:rPr>
              <a:t> ve anlamlılık düzeyi () ile ilişkilidir</a:t>
            </a:r>
          </a:p>
          <a:p>
            <a:endParaRPr lang="tr-TR" sz="2800" dirty="0"/>
          </a:p>
        </p:txBody>
      </p:sp>
      <p:sp>
        <p:nvSpPr>
          <p:cNvPr id="4" name="3 Metin kutusu"/>
          <p:cNvSpPr txBox="1"/>
          <p:nvPr/>
        </p:nvSpPr>
        <p:spPr>
          <a:xfrm>
            <a:off x="6229421" y="6237312"/>
            <a:ext cx="2914579" cy="276999"/>
          </a:xfrm>
          <a:prstGeom prst="rect">
            <a:avLst/>
          </a:prstGeom>
          <a:noFill/>
        </p:spPr>
        <p:txBody>
          <a:bodyPr wrap="none" rtlCol="0">
            <a:spAutoFit/>
          </a:bodyPr>
          <a:lstStyle/>
          <a:p>
            <a:r>
              <a:rPr lang="tr-TR" sz="1200" dirty="0" smtClean="0"/>
              <a:t>Kaynak: </a:t>
            </a:r>
            <a:r>
              <a:rPr lang="tr-TR" sz="1200" dirty="0" err="1" smtClean="0"/>
              <a:t>Field</a:t>
            </a:r>
            <a:r>
              <a:rPr lang="tr-TR" sz="1200" dirty="0" smtClean="0"/>
              <a:t> ve Hole, 2008, s. 152-156</a:t>
            </a:r>
            <a:endParaRPr lang="tr-TR" sz="1200" dirty="0"/>
          </a:p>
        </p:txBody>
      </p:sp>
    </p:spTree>
  </p:cSld>
  <p:clrMapOvr>
    <a:masterClrMapping/>
  </p:clrMapOvr>
  <p:transition>
    <p:cover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bwMode="auto">
          <a:xfrm>
            <a:off x="1259632" y="0"/>
            <a:ext cx="6624736" cy="90872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Plan</a:t>
            </a:r>
            <a:endParaRPr lang="tr-TR" dirty="0"/>
          </a:p>
        </p:txBody>
      </p:sp>
      <p:sp>
        <p:nvSpPr>
          <p:cNvPr id="53862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sz="2800" dirty="0" smtClean="0"/>
              <a:t>Denence testleri</a:t>
            </a:r>
          </a:p>
          <a:p>
            <a:r>
              <a:rPr lang="tr-TR" sz="2800" dirty="0" smtClean="0"/>
              <a:t>Tür 1 ve Tür 2 hataları</a:t>
            </a:r>
          </a:p>
          <a:p>
            <a:r>
              <a:rPr lang="tr-TR" sz="2800" dirty="0" smtClean="0"/>
              <a:t>Etki boyutu</a:t>
            </a:r>
          </a:p>
          <a:p>
            <a:r>
              <a:rPr lang="tr-TR" sz="2800" dirty="0" smtClean="0"/>
              <a:t>İstatistiksel güç</a:t>
            </a:r>
          </a:p>
          <a:p>
            <a:r>
              <a:rPr lang="tr-TR" sz="2800" i="1" dirty="0" smtClean="0"/>
              <a:t>t</a:t>
            </a:r>
            <a:r>
              <a:rPr lang="tr-TR" sz="2800" dirty="0" smtClean="0"/>
              <a:t> testleri</a:t>
            </a:r>
          </a:p>
        </p:txBody>
      </p:sp>
    </p:spTree>
  </p:cSld>
  <p:clrMapOvr>
    <a:masterClrMapping/>
  </p:clrMapOvr>
  <p:transition>
    <p:cover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endParaRPr lang="tr-TR" sz="4000" dirty="0" smtClean="0"/>
          </a:p>
          <a:p>
            <a:pPr>
              <a:buNone/>
            </a:pPr>
            <a:endParaRPr lang="tr-TR" sz="4000" dirty="0" smtClean="0"/>
          </a:p>
          <a:p>
            <a:pPr>
              <a:buNone/>
            </a:pPr>
            <a:r>
              <a:rPr lang="tr-TR" sz="4000" dirty="0" smtClean="0"/>
              <a:t>			Parametrik Testler</a:t>
            </a:r>
            <a:endParaRPr lang="tr-TR" sz="4000" dirty="0"/>
          </a:p>
        </p:txBody>
      </p:sp>
    </p:spTree>
  </p:cSld>
  <p:clrMapOvr>
    <a:masterClrMapping/>
  </p:clrMapOvr>
  <p:transition>
    <p:cover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251520" y="0"/>
            <a:ext cx="7978080" cy="914400"/>
          </a:xfrm>
        </p:spPr>
        <p:txBody>
          <a:bodyPr/>
          <a:lstStyle/>
          <a:p>
            <a:pPr eaLnBrk="1" hangingPunct="1"/>
            <a:r>
              <a:rPr lang="tr-TR" dirty="0" smtClean="0"/>
              <a:t>Testler ve PASW ile İlgili Not</a:t>
            </a:r>
            <a:endParaRPr lang="en-US" dirty="0" smtClean="0"/>
          </a:p>
        </p:txBody>
      </p:sp>
      <p:sp>
        <p:nvSpPr>
          <p:cNvPr id="39939" name="Rectangle 3"/>
          <p:cNvSpPr>
            <a:spLocks noGrp="1" noChangeArrowheads="1"/>
          </p:cNvSpPr>
          <p:nvPr>
            <p:ph type="body" idx="1"/>
          </p:nvPr>
        </p:nvSpPr>
        <p:spPr>
          <a:xfrm>
            <a:off x="323528" y="1219200"/>
            <a:ext cx="8568952" cy="4953000"/>
          </a:xfrm>
        </p:spPr>
        <p:txBody>
          <a:bodyPr/>
          <a:lstStyle/>
          <a:p>
            <a:pPr eaLnBrk="1" hangingPunct="1"/>
            <a:r>
              <a:rPr lang="tr-TR" sz="2800" dirty="0" smtClean="0"/>
              <a:t>Dersin bu kısmından itibaren istatistiksel testler için </a:t>
            </a:r>
            <a:r>
              <a:rPr lang="tr-TR" sz="2800" dirty="0" err="1" smtClean="0"/>
              <a:t>Predictive</a:t>
            </a:r>
            <a:r>
              <a:rPr lang="tr-TR" sz="2800" dirty="0" smtClean="0"/>
              <a:t> </a:t>
            </a:r>
            <a:r>
              <a:rPr lang="tr-TR" sz="2800" dirty="0" err="1" smtClean="0"/>
              <a:t>Analysis</a:t>
            </a:r>
            <a:r>
              <a:rPr lang="tr-TR" sz="2800" dirty="0" smtClean="0"/>
              <a:t> Software (PASW) yazılımı kullanılmaktadır (eski adı SPSS)</a:t>
            </a:r>
          </a:p>
          <a:p>
            <a:pPr eaLnBrk="1" hangingPunct="1"/>
            <a:r>
              <a:rPr lang="tr-TR" sz="2800" dirty="0" smtClean="0"/>
              <a:t>PASW ile ilgili yardımcı belgeleri gözden geçirmek, yazılımla aşinalık sağlamak ve sağlanan örnek verileri kullanarak alıştırmaları yapmak gerekir</a:t>
            </a:r>
          </a:p>
          <a:p>
            <a:pPr eaLnBrk="1" hangingPunct="1"/>
            <a:r>
              <a:rPr lang="tr-TR" sz="2800" dirty="0" smtClean="0"/>
              <a:t>PASW (ya da bir başka yazılım) sadece test istatistiğini hesaplamakta yardımcı olur</a:t>
            </a:r>
          </a:p>
          <a:p>
            <a:pPr eaLnBrk="1" hangingPunct="1"/>
            <a:r>
              <a:rPr lang="tr-TR" sz="2800" dirty="0" smtClean="0"/>
              <a:t>Araştırmacı önceki slaytlarda söz edilen tüm adımları kendisi tasarlar ve yürütür</a:t>
            </a:r>
            <a:endParaRPr lang="en-US" sz="2800" dirty="0" smtClean="0"/>
          </a:p>
        </p:txBody>
      </p:sp>
    </p:spTree>
  </p:cSld>
  <p:clrMapOvr>
    <a:masterClrMapping/>
  </p:clrMapOvr>
  <p:transition>
    <p:cover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892480" cy="914400"/>
          </a:xfrm>
        </p:spPr>
        <p:txBody>
          <a:bodyPr/>
          <a:lstStyle/>
          <a:p>
            <a:r>
              <a:rPr lang="tr-TR" sz="3600" dirty="0" smtClean="0"/>
              <a:t>Parametrik Testler Hangi Durumlarda Kullanılır?</a:t>
            </a:r>
            <a:endParaRPr lang="tr-TR" sz="3600" dirty="0"/>
          </a:p>
        </p:txBody>
      </p:sp>
      <p:sp>
        <p:nvSpPr>
          <p:cNvPr id="3" name="2 İçerik Yer Tutucusu"/>
          <p:cNvSpPr>
            <a:spLocks noGrp="1"/>
          </p:cNvSpPr>
          <p:nvPr>
            <p:ph idx="1"/>
          </p:nvPr>
        </p:nvSpPr>
        <p:spPr>
          <a:xfrm>
            <a:off x="457200" y="1219200"/>
            <a:ext cx="6635080" cy="4953000"/>
          </a:xfrm>
        </p:spPr>
        <p:txBody>
          <a:bodyPr/>
          <a:lstStyle/>
          <a:p>
            <a:r>
              <a:rPr lang="tr-TR" dirty="0" smtClean="0"/>
              <a:t>Veriler eşit aralıklı ya da oranlı ölçme düzeyinde toplanmış olacak</a:t>
            </a:r>
          </a:p>
          <a:p>
            <a:r>
              <a:rPr lang="tr-TR" dirty="0" smtClean="0"/>
              <a:t>Karşılaştırılacak grupların </a:t>
            </a:r>
            <a:r>
              <a:rPr lang="tr-TR" dirty="0" err="1" smtClean="0"/>
              <a:t>varyansları</a:t>
            </a:r>
            <a:r>
              <a:rPr lang="tr-TR" dirty="0" smtClean="0"/>
              <a:t> birbirine benzer olmalı</a:t>
            </a:r>
          </a:p>
          <a:p>
            <a:r>
              <a:rPr lang="tr-TR" dirty="0" smtClean="0"/>
              <a:t>Veriler normal dağılmış olmalı </a:t>
            </a:r>
          </a:p>
          <a:p>
            <a:endParaRPr lang="tr-TR" dirty="0" smtClean="0"/>
          </a:p>
          <a:p>
            <a:pPr>
              <a:buNone/>
            </a:pPr>
            <a:r>
              <a:rPr lang="tr-TR" sz="2000" i="1" dirty="0" smtClean="0"/>
              <a:t>Not</a:t>
            </a:r>
            <a:r>
              <a:rPr lang="tr-TR" sz="2000" dirty="0" smtClean="0"/>
              <a:t>: Veriler </a:t>
            </a:r>
            <a:r>
              <a:rPr lang="tr-TR" sz="2000" b="1" dirty="0" smtClean="0"/>
              <a:t>normal dağılıma uygunsa</a:t>
            </a:r>
            <a:r>
              <a:rPr lang="tr-TR" sz="2000" dirty="0" smtClean="0"/>
              <a:t> bazen sıralama düzeyinde toplanmış veriler üzerinde de parametrik testler uygulandığı görülmektedir</a:t>
            </a:r>
          </a:p>
        </p:txBody>
      </p:sp>
      <p:pic>
        <p:nvPicPr>
          <p:cNvPr id="4" name="3 Resim" descr="refridgerator-thermometer-l.jpg"/>
          <p:cNvPicPr>
            <a:picLocks noChangeAspect="1"/>
          </p:cNvPicPr>
          <p:nvPr/>
        </p:nvPicPr>
        <p:blipFill>
          <a:blip r:embed="rId3" cstate="print"/>
          <a:stretch>
            <a:fillRect/>
          </a:stretch>
        </p:blipFill>
        <p:spPr>
          <a:xfrm>
            <a:off x="6660232" y="1052736"/>
            <a:ext cx="1047643" cy="2016224"/>
          </a:xfrm>
          <a:prstGeom prst="rect">
            <a:avLst/>
          </a:prstGeom>
        </p:spPr>
      </p:pic>
      <p:pic>
        <p:nvPicPr>
          <p:cNvPr id="5" name="Picture 11" descr="SixBooks"/>
          <p:cNvPicPr>
            <a:picLocks noChangeAspect="1" noChangeArrowheads="1"/>
          </p:cNvPicPr>
          <p:nvPr/>
        </p:nvPicPr>
        <p:blipFill>
          <a:blip r:embed="rId4" cstate="print"/>
          <a:srcRect/>
          <a:stretch>
            <a:fillRect/>
          </a:stretch>
        </p:blipFill>
        <p:spPr bwMode="auto">
          <a:xfrm>
            <a:off x="7524328" y="1196752"/>
            <a:ext cx="1403226" cy="1656184"/>
          </a:xfrm>
          <a:prstGeom prst="rect">
            <a:avLst/>
          </a:prstGeom>
          <a:noFill/>
        </p:spPr>
      </p:pic>
      <p:pic>
        <p:nvPicPr>
          <p:cNvPr id="6" name="Picture 9" descr="race1"/>
          <p:cNvPicPr>
            <a:picLocks noChangeAspect="1" noChangeArrowheads="1"/>
          </p:cNvPicPr>
          <p:nvPr/>
        </p:nvPicPr>
        <p:blipFill>
          <a:blip r:embed="rId5" cstate="print"/>
          <a:srcRect/>
          <a:stretch>
            <a:fillRect/>
          </a:stretch>
        </p:blipFill>
        <p:spPr bwMode="auto">
          <a:xfrm>
            <a:off x="7308304" y="5661248"/>
            <a:ext cx="1331640" cy="639016"/>
          </a:xfrm>
          <a:prstGeom prst="rect">
            <a:avLst/>
          </a:prstGeom>
          <a:noFill/>
          <a:ln>
            <a:miter lim="800000"/>
            <a:headEnd/>
            <a:tailEnd/>
          </a:ln>
        </p:spPr>
      </p:pic>
    </p:spTree>
  </p:cSld>
  <p:clrMapOvr>
    <a:masterClrMapping/>
  </p:clrMapOvr>
  <p:transition>
    <p:cover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Hangi Parametrik Testler?</a:t>
            </a:r>
            <a:endParaRPr lang="tr-TR" dirty="0"/>
          </a:p>
        </p:txBody>
      </p:sp>
      <p:sp>
        <p:nvSpPr>
          <p:cNvPr id="3" name="2 İçerik Yer Tutucusu"/>
          <p:cNvSpPr>
            <a:spLocks noGrp="1"/>
          </p:cNvSpPr>
          <p:nvPr>
            <p:ph idx="1"/>
          </p:nvPr>
        </p:nvSpPr>
        <p:spPr/>
        <p:txBody>
          <a:bodyPr/>
          <a:lstStyle/>
          <a:p>
            <a:pPr eaLnBrk="1" hangingPunct="1"/>
            <a:r>
              <a:rPr lang="tr-TR" i="1" dirty="0" smtClean="0"/>
              <a:t>t</a:t>
            </a:r>
            <a:r>
              <a:rPr lang="tr-TR" dirty="0" smtClean="0"/>
              <a:t>-testleri</a:t>
            </a:r>
          </a:p>
          <a:p>
            <a:pPr lvl="1" eaLnBrk="1" hangingPunct="1"/>
            <a:r>
              <a:rPr lang="tr-TR" dirty="0" smtClean="0"/>
              <a:t>Tek örneklem</a:t>
            </a:r>
            <a:r>
              <a:rPr lang="en-US" dirty="0" smtClean="0"/>
              <a:t> </a:t>
            </a:r>
            <a:r>
              <a:rPr lang="en-US" i="1" dirty="0" smtClean="0"/>
              <a:t>t</a:t>
            </a:r>
            <a:r>
              <a:rPr lang="en-US" dirty="0" smtClean="0"/>
              <a:t>-test</a:t>
            </a:r>
            <a:r>
              <a:rPr lang="tr-TR" dirty="0" smtClean="0"/>
              <a:t>i</a:t>
            </a:r>
            <a:endParaRPr lang="en-US" dirty="0" smtClean="0"/>
          </a:p>
          <a:p>
            <a:pPr lvl="1" eaLnBrk="1" hangingPunct="1"/>
            <a:r>
              <a:rPr lang="tr-TR" dirty="0" smtClean="0"/>
              <a:t>Bağımsız örneklem </a:t>
            </a:r>
            <a:r>
              <a:rPr lang="en-US" i="1" dirty="0" smtClean="0"/>
              <a:t>t</a:t>
            </a:r>
            <a:r>
              <a:rPr lang="en-US" dirty="0" smtClean="0"/>
              <a:t>-test</a:t>
            </a:r>
            <a:r>
              <a:rPr lang="tr-TR" dirty="0" smtClean="0"/>
              <a:t>i</a:t>
            </a:r>
            <a:endParaRPr lang="en-US" dirty="0" smtClean="0"/>
          </a:p>
          <a:p>
            <a:pPr lvl="1" eaLnBrk="1" hangingPunct="1"/>
            <a:r>
              <a:rPr lang="tr-TR" dirty="0" smtClean="0"/>
              <a:t>Bağımlı</a:t>
            </a:r>
            <a:r>
              <a:rPr lang="en-US" dirty="0" smtClean="0"/>
              <a:t> </a:t>
            </a:r>
            <a:r>
              <a:rPr lang="tr-TR" dirty="0" smtClean="0"/>
              <a:t>örneklem </a:t>
            </a:r>
            <a:r>
              <a:rPr lang="en-US" i="1" dirty="0" smtClean="0"/>
              <a:t>t</a:t>
            </a:r>
            <a:r>
              <a:rPr lang="en-US" dirty="0" smtClean="0"/>
              <a:t>-test</a:t>
            </a:r>
            <a:r>
              <a:rPr lang="tr-TR" dirty="0" smtClean="0"/>
              <a:t>i</a:t>
            </a:r>
            <a:endParaRPr lang="en-US" dirty="0" smtClean="0"/>
          </a:p>
          <a:p>
            <a:pPr eaLnBrk="1" hangingPunct="1"/>
            <a:r>
              <a:rPr lang="tr-TR" dirty="0" err="1" smtClean="0"/>
              <a:t>Varyans</a:t>
            </a:r>
            <a:r>
              <a:rPr lang="tr-TR" dirty="0" smtClean="0"/>
              <a:t> analizi</a:t>
            </a:r>
            <a:r>
              <a:rPr lang="en-US" dirty="0" smtClean="0"/>
              <a:t> </a:t>
            </a:r>
            <a:r>
              <a:rPr lang="tr-TR" dirty="0" smtClean="0"/>
              <a:t>(</a:t>
            </a:r>
            <a:r>
              <a:rPr lang="en-US" dirty="0" smtClean="0"/>
              <a:t>ANOVA</a:t>
            </a:r>
            <a:r>
              <a:rPr lang="tr-TR" dirty="0" smtClean="0"/>
              <a:t>)</a:t>
            </a:r>
            <a:endParaRPr lang="en-US" dirty="0" smtClean="0"/>
          </a:p>
          <a:p>
            <a:pPr eaLnBrk="1" hangingPunct="1"/>
            <a:r>
              <a:rPr lang="tr-TR" dirty="0" smtClean="0"/>
              <a:t>Korelasyon</a:t>
            </a:r>
            <a:endParaRPr lang="en-US" dirty="0" smtClean="0"/>
          </a:p>
          <a:p>
            <a:pPr eaLnBrk="1" hangingPunct="1"/>
            <a:r>
              <a:rPr lang="tr-TR" dirty="0" smtClean="0"/>
              <a:t>Basit doğrusal</a:t>
            </a:r>
            <a:r>
              <a:rPr lang="en-US" dirty="0" smtClean="0"/>
              <a:t> </a:t>
            </a:r>
            <a:r>
              <a:rPr lang="tr-TR" dirty="0" smtClean="0"/>
              <a:t>r</a:t>
            </a:r>
            <a:r>
              <a:rPr lang="en-US" dirty="0" err="1" smtClean="0"/>
              <a:t>egres</a:t>
            </a:r>
            <a:r>
              <a:rPr lang="tr-TR" dirty="0" smtClean="0"/>
              <a:t>y</a:t>
            </a:r>
            <a:r>
              <a:rPr lang="en-US" dirty="0" smtClean="0"/>
              <a:t>on</a:t>
            </a:r>
          </a:p>
          <a:p>
            <a:pPr eaLnBrk="1" hangingPunct="1"/>
            <a:r>
              <a:rPr lang="tr-TR" dirty="0" smtClean="0"/>
              <a:t>Çoklu</a:t>
            </a:r>
            <a:r>
              <a:rPr lang="en-US" dirty="0" smtClean="0"/>
              <a:t> </a:t>
            </a:r>
            <a:r>
              <a:rPr lang="en-US" dirty="0" err="1" smtClean="0"/>
              <a:t>regres</a:t>
            </a:r>
            <a:r>
              <a:rPr lang="tr-TR" dirty="0" smtClean="0"/>
              <a:t>y</a:t>
            </a:r>
            <a:r>
              <a:rPr lang="en-US" dirty="0" smtClean="0"/>
              <a:t>on</a:t>
            </a:r>
            <a:endParaRPr lang="tr-TR" dirty="0"/>
          </a:p>
        </p:txBody>
      </p:sp>
    </p:spTree>
  </p:cSld>
  <p:clrMapOvr>
    <a:masterClrMapping/>
  </p:clrMapOvr>
  <p:transition>
    <p:cover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smtClean="0"/>
              <a:t>t</a:t>
            </a:r>
            <a:r>
              <a:rPr lang="tr-TR" dirty="0" smtClean="0"/>
              <a:t>-testleri</a:t>
            </a:r>
            <a:endParaRPr lang="tr-TR" dirty="0"/>
          </a:p>
        </p:txBody>
      </p:sp>
      <p:sp>
        <p:nvSpPr>
          <p:cNvPr id="3" name="2 İçerik Yer Tutucusu"/>
          <p:cNvSpPr>
            <a:spLocks noGrp="1"/>
          </p:cNvSpPr>
          <p:nvPr>
            <p:ph idx="1"/>
          </p:nvPr>
        </p:nvSpPr>
        <p:spPr>
          <a:xfrm>
            <a:off x="457200" y="1219200"/>
            <a:ext cx="8686800" cy="4953000"/>
          </a:xfrm>
        </p:spPr>
        <p:txBody>
          <a:bodyPr/>
          <a:lstStyle/>
          <a:p>
            <a:r>
              <a:rPr lang="tr-TR" i="1" dirty="0" smtClean="0"/>
              <a:t>t</a:t>
            </a:r>
            <a:r>
              <a:rPr lang="tr-TR" dirty="0" smtClean="0"/>
              <a:t>-testleri iki grup arasında fark olup olmadığını karşılaştırmak için kullanılır</a:t>
            </a:r>
          </a:p>
          <a:p>
            <a:r>
              <a:rPr lang="tr-TR" i="1" dirty="0" smtClean="0"/>
              <a:t>t</a:t>
            </a:r>
            <a:r>
              <a:rPr lang="tr-TR" dirty="0" smtClean="0"/>
              <a:t> istatistik değeri ortalamalar arasındaki farkın standart hataya bölünmesiyle elde edilir</a:t>
            </a:r>
          </a:p>
          <a:p>
            <a:endParaRPr lang="tr-TR" sz="2800" dirty="0" smtClean="0"/>
          </a:p>
        </p:txBody>
      </p:sp>
    </p:spTree>
  </p:cSld>
  <p:clrMapOvr>
    <a:masterClrMapping/>
  </p:clrMapOvr>
  <p:transition>
    <p:cover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tr-TR" dirty="0" smtClean="0"/>
              <a:t>Veriler</a:t>
            </a:r>
            <a:endParaRPr lang="en-US" dirty="0" smtClean="0"/>
          </a:p>
        </p:txBody>
      </p:sp>
      <p:sp>
        <p:nvSpPr>
          <p:cNvPr id="34819" name="Rectangle 3"/>
          <p:cNvSpPr>
            <a:spLocks noGrp="1" noChangeArrowheads="1"/>
          </p:cNvSpPr>
          <p:nvPr>
            <p:ph type="body" idx="1"/>
          </p:nvPr>
        </p:nvSpPr>
        <p:spPr/>
        <p:txBody>
          <a:bodyPr/>
          <a:lstStyle/>
          <a:p>
            <a:r>
              <a:rPr lang="tr-TR" dirty="0" smtClean="0"/>
              <a:t>Aksi belirtilmedikçe testler için kullanılan veri dosyası: </a:t>
            </a:r>
            <a:r>
              <a:rPr lang="tr-TR" b="1" dirty="0" smtClean="0"/>
              <a:t>hsb2turkce.sav</a:t>
            </a:r>
            <a:r>
              <a:rPr lang="tr-TR" dirty="0" smtClean="0"/>
              <a:t> </a:t>
            </a:r>
          </a:p>
          <a:p>
            <a:r>
              <a:rPr lang="tr-TR" dirty="0" smtClean="0"/>
              <a:t>Veri dosyası 200 lise öğrencisine ait cinsiyet, ırk, </a:t>
            </a:r>
            <a:r>
              <a:rPr lang="tr-TR" dirty="0" err="1" smtClean="0"/>
              <a:t>sosyo</a:t>
            </a:r>
            <a:r>
              <a:rPr lang="tr-TR" dirty="0" smtClean="0"/>
              <a:t>-ekonomik statü, okul türü gibi demografik bilgileri ve öğrencilerin okuma, yazma, matematik, fen ve sosyal bilimler derslerinden aldıkları standart puanları içermektedir</a:t>
            </a:r>
          </a:p>
          <a:p>
            <a:r>
              <a:rPr lang="tr-TR" dirty="0" smtClean="0"/>
              <a:t>Veriler normal dağılıma uygundur</a:t>
            </a:r>
            <a:endParaRPr lang="tr-TR" dirty="0"/>
          </a:p>
        </p:txBody>
      </p:sp>
    </p:spTree>
  </p:cSld>
  <p:clrMapOvr>
    <a:masterClrMapping/>
  </p:clrMapOvr>
  <p:transition>
    <p:cover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79388" y="0"/>
            <a:ext cx="8785100" cy="914400"/>
          </a:xfrm>
        </p:spPr>
        <p:txBody>
          <a:bodyPr/>
          <a:lstStyle/>
          <a:p>
            <a:pPr eaLnBrk="1" hangingPunct="1"/>
            <a:r>
              <a:rPr lang="tr-TR" sz="3600" dirty="0" smtClean="0"/>
              <a:t>Veri Dosyasındaki Değişkenlerin Tanımları</a:t>
            </a:r>
            <a:endParaRPr lang="en-US" sz="3600" dirty="0" smtClean="0"/>
          </a:p>
        </p:txBody>
      </p:sp>
      <p:sp>
        <p:nvSpPr>
          <p:cNvPr id="35843" name="Rectangle 3"/>
          <p:cNvSpPr>
            <a:spLocks noGrp="1" noChangeArrowheads="1"/>
          </p:cNvSpPr>
          <p:nvPr>
            <p:ph type="body" idx="1"/>
          </p:nvPr>
        </p:nvSpPr>
        <p:spPr>
          <a:xfrm>
            <a:off x="457200" y="1219200"/>
            <a:ext cx="8507288" cy="4953000"/>
          </a:xfrm>
        </p:spPr>
        <p:txBody>
          <a:bodyPr/>
          <a:lstStyle/>
          <a:p>
            <a:pPr eaLnBrk="1" hangingPunct="1">
              <a:lnSpc>
                <a:spcPct val="90000"/>
              </a:lnSpc>
              <a:buNone/>
            </a:pPr>
            <a:r>
              <a:rPr lang="tr-TR" sz="2400" b="1" dirty="0" smtClean="0"/>
              <a:t>No</a:t>
            </a:r>
            <a:r>
              <a:rPr lang="tr-TR" sz="2400" dirty="0" smtClean="0"/>
              <a:t>: Denek numarası</a:t>
            </a:r>
          </a:p>
          <a:p>
            <a:pPr eaLnBrk="1" hangingPunct="1">
              <a:lnSpc>
                <a:spcPct val="90000"/>
              </a:lnSpc>
              <a:buNone/>
            </a:pPr>
            <a:r>
              <a:rPr lang="tr-TR" sz="2400" b="1" dirty="0" smtClean="0"/>
              <a:t>Cinsiyet</a:t>
            </a:r>
            <a:r>
              <a:rPr lang="en-US" sz="2400" dirty="0" smtClean="0"/>
              <a:t>: 0=</a:t>
            </a:r>
            <a:r>
              <a:rPr lang="tr-TR" sz="2400" dirty="0" smtClean="0"/>
              <a:t>erkek</a:t>
            </a:r>
            <a:r>
              <a:rPr lang="en-US" sz="2400" dirty="0" smtClean="0"/>
              <a:t>, 1=</a:t>
            </a:r>
            <a:r>
              <a:rPr lang="tr-TR" sz="2400" dirty="0" smtClean="0"/>
              <a:t>kadın (sınıflama)</a:t>
            </a:r>
          </a:p>
          <a:p>
            <a:pPr eaLnBrk="1" hangingPunct="1">
              <a:lnSpc>
                <a:spcPct val="90000"/>
              </a:lnSpc>
              <a:buNone/>
            </a:pPr>
            <a:r>
              <a:rPr lang="tr-TR" sz="2400" b="1" dirty="0" smtClean="0"/>
              <a:t>Irk</a:t>
            </a:r>
            <a:r>
              <a:rPr lang="en-US" sz="2400" dirty="0" smtClean="0"/>
              <a:t>:</a:t>
            </a:r>
            <a:r>
              <a:rPr lang="tr-TR" sz="2400" dirty="0" smtClean="0"/>
              <a:t> </a:t>
            </a:r>
            <a:r>
              <a:rPr lang="en-US" sz="2400" dirty="0" smtClean="0"/>
              <a:t>1</a:t>
            </a:r>
            <a:r>
              <a:rPr lang="tr-TR" sz="2400" dirty="0" smtClean="0"/>
              <a:t>=Latin</a:t>
            </a:r>
            <a:r>
              <a:rPr lang="en-US" sz="2400" dirty="0" smtClean="0"/>
              <a:t>, 2=As</a:t>
            </a:r>
            <a:r>
              <a:rPr lang="tr-TR" sz="2400" dirty="0" smtClean="0"/>
              <a:t>yalı</a:t>
            </a:r>
            <a:r>
              <a:rPr lang="en-US" sz="2400" dirty="0" smtClean="0"/>
              <a:t>,</a:t>
            </a:r>
            <a:r>
              <a:rPr lang="tr-TR" sz="2400" dirty="0" smtClean="0"/>
              <a:t> </a:t>
            </a:r>
            <a:r>
              <a:rPr lang="en-US" sz="2400" dirty="0" smtClean="0"/>
              <a:t>3=</a:t>
            </a:r>
            <a:r>
              <a:rPr lang="tr-TR" sz="2400" dirty="0" smtClean="0"/>
              <a:t>Siyah</a:t>
            </a:r>
            <a:r>
              <a:rPr lang="en-US" sz="2400" dirty="0" smtClean="0"/>
              <a:t>,</a:t>
            </a:r>
            <a:r>
              <a:rPr lang="tr-TR" sz="2400" dirty="0" smtClean="0"/>
              <a:t> </a:t>
            </a:r>
            <a:r>
              <a:rPr lang="en-US" sz="2400" dirty="0" smtClean="0"/>
              <a:t>4=</a:t>
            </a:r>
            <a:r>
              <a:rPr lang="tr-TR" sz="2400" dirty="0" smtClean="0"/>
              <a:t>Beyaz</a:t>
            </a:r>
            <a:r>
              <a:rPr lang="en-US" sz="2400" dirty="0" smtClean="0"/>
              <a:t> </a:t>
            </a:r>
            <a:r>
              <a:rPr lang="tr-TR" sz="2400" dirty="0" smtClean="0"/>
              <a:t>(sınıflama)</a:t>
            </a:r>
          </a:p>
          <a:p>
            <a:pPr eaLnBrk="1" hangingPunct="1">
              <a:lnSpc>
                <a:spcPct val="90000"/>
              </a:lnSpc>
              <a:buNone/>
            </a:pPr>
            <a:r>
              <a:rPr lang="en-US" sz="2400" b="1" dirty="0" smtClean="0"/>
              <a:t>So</a:t>
            </a:r>
            <a:r>
              <a:rPr lang="tr-TR" sz="2400" b="1" dirty="0" err="1" smtClean="0"/>
              <a:t>syo</a:t>
            </a:r>
            <a:r>
              <a:rPr lang="tr-TR" sz="2400" b="1" dirty="0" smtClean="0"/>
              <a:t>-ekonomik statü (</a:t>
            </a:r>
            <a:r>
              <a:rPr lang="tr-TR" sz="2400" b="1" dirty="0" err="1" smtClean="0"/>
              <a:t>sed</a:t>
            </a:r>
            <a:r>
              <a:rPr lang="tr-TR" sz="2400" b="1" dirty="0" smtClean="0"/>
              <a:t>):</a:t>
            </a:r>
            <a:r>
              <a:rPr lang="tr-TR" sz="2400" dirty="0" smtClean="0"/>
              <a:t>  </a:t>
            </a:r>
            <a:r>
              <a:rPr lang="en-US" sz="2400" dirty="0" smtClean="0"/>
              <a:t>1=</a:t>
            </a:r>
            <a:r>
              <a:rPr lang="tr-TR" sz="2400" dirty="0" smtClean="0"/>
              <a:t>düşük</a:t>
            </a:r>
            <a:r>
              <a:rPr lang="en-US" sz="2400" dirty="0" smtClean="0"/>
              <a:t>,</a:t>
            </a:r>
            <a:r>
              <a:rPr lang="tr-TR" sz="2400" dirty="0" smtClean="0"/>
              <a:t> </a:t>
            </a:r>
            <a:r>
              <a:rPr lang="en-US" sz="2400" dirty="0" smtClean="0"/>
              <a:t>2=</a:t>
            </a:r>
            <a:r>
              <a:rPr lang="tr-TR" sz="2400" dirty="0" smtClean="0"/>
              <a:t>orta</a:t>
            </a:r>
            <a:r>
              <a:rPr lang="en-US" sz="2400" dirty="0" smtClean="0"/>
              <a:t>,</a:t>
            </a:r>
            <a:r>
              <a:rPr lang="tr-TR" sz="2400" dirty="0" smtClean="0"/>
              <a:t> </a:t>
            </a:r>
            <a:r>
              <a:rPr lang="en-US" sz="2400" dirty="0" smtClean="0"/>
              <a:t>3=</a:t>
            </a:r>
            <a:r>
              <a:rPr lang="tr-TR" sz="2400" dirty="0" smtClean="0"/>
              <a:t>yüksek (sıralama)</a:t>
            </a:r>
            <a:r>
              <a:rPr lang="en-US" sz="2400" dirty="0" smtClean="0"/>
              <a:t>  </a:t>
            </a:r>
            <a:endParaRPr lang="tr-TR" sz="2400" dirty="0" smtClean="0"/>
          </a:p>
          <a:p>
            <a:pPr eaLnBrk="1" hangingPunct="1">
              <a:lnSpc>
                <a:spcPct val="90000"/>
              </a:lnSpc>
              <a:buNone/>
            </a:pPr>
            <a:r>
              <a:rPr lang="tr-TR" sz="2400" b="1" dirty="0" smtClean="0"/>
              <a:t>Okul türü</a:t>
            </a:r>
            <a:r>
              <a:rPr lang="en-US" sz="2400" b="1" dirty="0" smtClean="0"/>
              <a:t>:</a:t>
            </a:r>
            <a:r>
              <a:rPr lang="tr-TR" sz="2400" b="1" dirty="0" smtClean="0"/>
              <a:t> </a:t>
            </a:r>
            <a:r>
              <a:rPr lang="en-US" sz="2400" dirty="0" smtClean="0"/>
              <a:t>1=</a:t>
            </a:r>
            <a:r>
              <a:rPr lang="tr-TR" sz="2400" dirty="0" smtClean="0"/>
              <a:t>devlet</a:t>
            </a:r>
            <a:r>
              <a:rPr lang="en-US" sz="2400" dirty="0" smtClean="0"/>
              <a:t>,</a:t>
            </a:r>
            <a:r>
              <a:rPr lang="tr-TR" sz="2400" dirty="0" smtClean="0"/>
              <a:t> </a:t>
            </a:r>
            <a:r>
              <a:rPr lang="en-US" sz="2400" dirty="0" smtClean="0"/>
              <a:t>2=</a:t>
            </a:r>
            <a:r>
              <a:rPr lang="tr-TR" sz="2400" dirty="0" smtClean="0"/>
              <a:t>özel (sınıflama)</a:t>
            </a:r>
          </a:p>
          <a:p>
            <a:pPr eaLnBrk="1" hangingPunct="1">
              <a:lnSpc>
                <a:spcPct val="90000"/>
              </a:lnSpc>
              <a:buNone/>
            </a:pPr>
            <a:r>
              <a:rPr lang="en-US" sz="2400" b="1" dirty="0" smtClean="0"/>
              <a:t>Program</a:t>
            </a:r>
            <a:r>
              <a:rPr lang="tr-TR" sz="2400" b="1" dirty="0" smtClean="0"/>
              <a:t> türü</a:t>
            </a:r>
            <a:r>
              <a:rPr lang="en-US" sz="2400" b="1" dirty="0" smtClean="0"/>
              <a:t>:</a:t>
            </a:r>
            <a:r>
              <a:rPr lang="tr-TR" sz="2400" b="1" dirty="0" smtClean="0"/>
              <a:t> </a:t>
            </a:r>
            <a:r>
              <a:rPr lang="en-US" sz="2400" dirty="0" smtClean="0"/>
              <a:t>1=</a:t>
            </a:r>
            <a:r>
              <a:rPr lang="en-US" sz="2400" dirty="0" err="1" smtClean="0"/>
              <a:t>genel</a:t>
            </a:r>
            <a:r>
              <a:rPr lang="en-US" sz="2400" dirty="0" smtClean="0"/>
              <a:t>,</a:t>
            </a:r>
            <a:r>
              <a:rPr lang="tr-TR" sz="2400" dirty="0" smtClean="0"/>
              <a:t> </a:t>
            </a:r>
            <a:r>
              <a:rPr lang="en-US" sz="2400" dirty="0" smtClean="0"/>
              <a:t>2=a</a:t>
            </a:r>
            <a:r>
              <a:rPr lang="tr-TR" sz="2400" dirty="0" smtClean="0"/>
              <a:t>k</a:t>
            </a:r>
            <a:r>
              <a:rPr lang="en-US" sz="2400" dirty="0" err="1" smtClean="0"/>
              <a:t>ademi</a:t>
            </a:r>
            <a:r>
              <a:rPr lang="tr-TR" sz="2400" dirty="0" smtClean="0"/>
              <a:t>k</a:t>
            </a:r>
            <a:r>
              <a:rPr lang="en-US" sz="2400" dirty="0" smtClean="0"/>
              <a:t>,</a:t>
            </a:r>
            <a:r>
              <a:rPr lang="tr-TR" sz="2400" dirty="0" smtClean="0"/>
              <a:t> </a:t>
            </a:r>
            <a:r>
              <a:rPr lang="en-US" sz="2400" dirty="0" smtClean="0"/>
              <a:t>3=</a:t>
            </a:r>
            <a:r>
              <a:rPr lang="tr-TR" sz="2400" dirty="0" smtClean="0"/>
              <a:t>mesleki (sınıflama)</a:t>
            </a:r>
          </a:p>
          <a:p>
            <a:pPr eaLnBrk="1" hangingPunct="1">
              <a:lnSpc>
                <a:spcPct val="90000"/>
              </a:lnSpc>
              <a:buNone/>
            </a:pPr>
            <a:r>
              <a:rPr lang="tr-TR" sz="2400" b="1" dirty="0" smtClean="0"/>
              <a:t>Okuma puanı </a:t>
            </a:r>
            <a:r>
              <a:rPr lang="tr-TR" sz="2400" i="1" dirty="0" smtClean="0"/>
              <a:t>(</a:t>
            </a:r>
            <a:r>
              <a:rPr lang="tr-TR" sz="2400" i="1" dirty="0" err="1" smtClean="0"/>
              <a:t>okumanot</a:t>
            </a:r>
            <a:r>
              <a:rPr lang="tr-TR" sz="2400" i="1" dirty="0" smtClean="0"/>
              <a:t>)</a:t>
            </a:r>
            <a:r>
              <a:rPr lang="tr-TR" sz="2400" b="1" dirty="0" smtClean="0"/>
              <a:t>: </a:t>
            </a:r>
            <a:r>
              <a:rPr lang="tr-TR" sz="2400" dirty="0" smtClean="0"/>
              <a:t>Bu dersten aldığı not (oranlı)</a:t>
            </a:r>
            <a:endParaRPr lang="tr-TR" sz="2400" b="1" dirty="0" smtClean="0"/>
          </a:p>
          <a:p>
            <a:pPr eaLnBrk="1" hangingPunct="1">
              <a:lnSpc>
                <a:spcPct val="90000"/>
              </a:lnSpc>
              <a:buNone/>
            </a:pPr>
            <a:r>
              <a:rPr lang="tr-TR" sz="2400" b="1" dirty="0" smtClean="0"/>
              <a:t>Yazma</a:t>
            </a:r>
            <a:r>
              <a:rPr lang="en-US" sz="2400" b="1" dirty="0" smtClean="0"/>
              <a:t> </a:t>
            </a:r>
            <a:r>
              <a:rPr lang="tr-TR" sz="2400" b="1" dirty="0" smtClean="0"/>
              <a:t>puanı </a:t>
            </a:r>
            <a:r>
              <a:rPr lang="tr-TR" sz="2400" i="1" dirty="0" smtClean="0"/>
              <a:t>(</a:t>
            </a:r>
            <a:r>
              <a:rPr lang="tr-TR" sz="2400" i="1" dirty="0" err="1" smtClean="0"/>
              <a:t>yazmanot</a:t>
            </a:r>
            <a:r>
              <a:rPr lang="tr-TR" sz="2400" i="1" dirty="0" smtClean="0"/>
              <a:t>)</a:t>
            </a:r>
            <a:r>
              <a:rPr lang="tr-TR" sz="2400" b="1" dirty="0" smtClean="0"/>
              <a:t>:</a:t>
            </a:r>
            <a:r>
              <a:rPr lang="tr-TR" sz="2400" dirty="0" smtClean="0"/>
              <a:t> Bu dersten aldığı not (oranlı)</a:t>
            </a:r>
            <a:endParaRPr lang="tr-TR" sz="2400" b="1" dirty="0" smtClean="0"/>
          </a:p>
          <a:p>
            <a:pPr eaLnBrk="1" hangingPunct="1">
              <a:lnSpc>
                <a:spcPct val="90000"/>
              </a:lnSpc>
              <a:buNone/>
            </a:pPr>
            <a:r>
              <a:rPr lang="en-US" sz="2400" b="1" dirty="0" smtClean="0"/>
              <a:t>Mat</a:t>
            </a:r>
            <a:r>
              <a:rPr lang="tr-TR" sz="2400" b="1" dirty="0" err="1" smtClean="0"/>
              <a:t>ematik</a:t>
            </a:r>
            <a:r>
              <a:rPr lang="tr-TR" sz="2400" b="1" dirty="0" smtClean="0"/>
              <a:t> puanı </a:t>
            </a:r>
            <a:r>
              <a:rPr lang="tr-TR" sz="2400" i="1" dirty="0" smtClean="0"/>
              <a:t>(</a:t>
            </a:r>
            <a:r>
              <a:rPr lang="tr-TR" sz="2400" i="1" dirty="0" err="1" smtClean="0"/>
              <a:t>matnot</a:t>
            </a:r>
            <a:r>
              <a:rPr lang="tr-TR" sz="2400" i="1" dirty="0" smtClean="0"/>
              <a:t>)</a:t>
            </a:r>
            <a:r>
              <a:rPr lang="tr-TR" sz="2400" b="1" dirty="0" smtClean="0"/>
              <a:t>:</a:t>
            </a:r>
            <a:r>
              <a:rPr lang="en-US" sz="2400" b="1" dirty="0" smtClean="0"/>
              <a:t> </a:t>
            </a:r>
            <a:r>
              <a:rPr lang="tr-TR" sz="2400" dirty="0" smtClean="0"/>
              <a:t>Bu dersten aldığı not (oranlı)</a:t>
            </a:r>
            <a:endParaRPr lang="tr-TR" sz="2400" b="1" dirty="0" smtClean="0"/>
          </a:p>
          <a:p>
            <a:pPr eaLnBrk="1" hangingPunct="1">
              <a:lnSpc>
                <a:spcPct val="90000"/>
              </a:lnSpc>
              <a:buNone/>
            </a:pPr>
            <a:r>
              <a:rPr lang="tr-TR" sz="2400" b="1" dirty="0" smtClean="0"/>
              <a:t>Fen puanı </a:t>
            </a:r>
            <a:r>
              <a:rPr lang="tr-TR" sz="2400" i="1" dirty="0" smtClean="0"/>
              <a:t>(</a:t>
            </a:r>
            <a:r>
              <a:rPr lang="tr-TR" sz="2400" i="1" dirty="0" err="1" smtClean="0"/>
              <a:t>fennot</a:t>
            </a:r>
            <a:r>
              <a:rPr lang="tr-TR" sz="2400" i="1" dirty="0" smtClean="0"/>
              <a:t>)</a:t>
            </a:r>
            <a:r>
              <a:rPr lang="tr-TR" sz="2400" b="1" dirty="0" smtClean="0"/>
              <a:t>:</a:t>
            </a:r>
            <a:r>
              <a:rPr lang="tr-TR" sz="2400" dirty="0" smtClean="0"/>
              <a:t> Bu dersten aldığı not (oranlı)</a:t>
            </a:r>
            <a:endParaRPr lang="tr-TR" sz="2400" b="1" dirty="0" smtClean="0"/>
          </a:p>
          <a:p>
            <a:pPr eaLnBrk="1" hangingPunct="1">
              <a:lnSpc>
                <a:spcPct val="90000"/>
              </a:lnSpc>
              <a:buNone/>
            </a:pPr>
            <a:r>
              <a:rPr lang="en-US" sz="2400" b="1" dirty="0" smtClean="0"/>
              <a:t>So</a:t>
            </a:r>
            <a:r>
              <a:rPr lang="tr-TR" sz="2400" b="1" dirty="0" err="1" smtClean="0"/>
              <a:t>syal</a:t>
            </a:r>
            <a:r>
              <a:rPr lang="tr-TR" sz="2400" b="1" dirty="0" smtClean="0"/>
              <a:t> bilimler puanı </a:t>
            </a:r>
            <a:r>
              <a:rPr lang="tr-TR" sz="2400" i="1" dirty="0" smtClean="0"/>
              <a:t>(</a:t>
            </a:r>
            <a:r>
              <a:rPr lang="tr-TR" sz="2400" i="1" dirty="0" err="1" smtClean="0"/>
              <a:t>sosnot</a:t>
            </a:r>
            <a:r>
              <a:rPr lang="tr-TR" sz="2400" i="1" dirty="0" smtClean="0"/>
              <a:t>)</a:t>
            </a:r>
            <a:r>
              <a:rPr lang="tr-TR" sz="2400" b="1" dirty="0" smtClean="0"/>
              <a:t>:</a:t>
            </a:r>
            <a:r>
              <a:rPr lang="tr-TR" sz="2400" dirty="0" smtClean="0"/>
              <a:t> Bu dersten aldığı not (oranlı)</a:t>
            </a:r>
            <a:endParaRPr lang="en-US" sz="2400" b="1" dirty="0" smtClean="0"/>
          </a:p>
          <a:p>
            <a:pPr eaLnBrk="1" hangingPunct="1">
              <a:lnSpc>
                <a:spcPct val="90000"/>
              </a:lnSpc>
            </a:pPr>
            <a:endParaRPr lang="en-US" sz="2400" dirty="0" smtClean="0"/>
          </a:p>
        </p:txBody>
      </p:sp>
    </p:spTree>
  </p:cSld>
  <p:clrMapOvr>
    <a:masterClrMapping/>
  </p:clrMapOvr>
  <p:transition>
    <p:cover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tr-TR" dirty="0" smtClean="0"/>
              <a:t>Tek Örneklemli </a:t>
            </a:r>
            <a:r>
              <a:rPr lang="tr-TR" i="1" dirty="0" smtClean="0"/>
              <a:t>t</a:t>
            </a:r>
            <a:r>
              <a:rPr lang="tr-TR" dirty="0" smtClean="0"/>
              <a:t>-testi Örneği</a:t>
            </a:r>
            <a:endParaRPr lang="en-US" dirty="0" smtClean="0"/>
          </a:p>
        </p:txBody>
      </p:sp>
      <p:sp>
        <p:nvSpPr>
          <p:cNvPr id="47107" name="Rectangle 3"/>
          <p:cNvSpPr>
            <a:spLocks noGrp="1" noChangeArrowheads="1"/>
          </p:cNvSpPr>
          <p:nvPr>
            <p:ph type="body" idx="1"/>
          </p:nvPr>
        </p:nvSpPr>
        <p:spPr/>
        <p:txBody>
          <a:bodyPr/>
          <a:lstStyle/>
          <a:p>
            <a:pPr eaLnBrk="1" hangingPunct="1"/>
            <a:r>
              <a:rPr lang="tr-TR" dirty="0" smtClean="0"/>
              <a:t>Öğrencilerin yazma puanlarının ortalaması geçme notu 50’den farklı mıdır? </a:t>
            </a:r>
          </a:p>
          <a:p>
            <a:pPr eaLnBrk="1" hangingPunct="1">
              <a:lnSpc>
                <a:spcPct val="80000"/>
              </a:lnSpc>
            </a:pPr>
            <a:endParaRPr lang="tr-TR" sz="2400" dirty="0" smtClean="0"/>
          </a:p>
          <a:p>
            <a:pPr eaLnBrk="1" hangingPunct="1">
              <a:lnSpc>
                <a:spcPct val="80000"/>
              </a:lnSpc>
            </a:pPr>
            <a:r>
              <a:rPr lang="tr-TR" sz="2400" dirty="0" smtClean="0"/>
              <a:t>Araştırma denencesi (H</a:t>
            </a:r>
            <a:r>
              <a:rPr lang="tr-TR" sz="2400" baseline="-25000" dirty="0" smtClean="0"/>
              <a:t>1</a:t>
            </a:r>
            <a:r>
              <a:rPr lang="tr-TR" sz="2400" dirty="0" smtClean="0"/>
              <a:t>): “200 öğrencinin yazma puanlarının ortalaması 50’den farklıdır.” </a:t>
            </a:r>
            <a:r>
              <a:rPr lang="tr-TR" sz="2400" b="1" dirty="0" smtClean="0"/>
              <a:t>(çift kuyruk testi)</a:t>
            </a:r>
            <a:r>
              <a:rPr lang="tr-TR" sz="2400" dirty="0" smtClean="0"/>
              <a:t>.</a:t>
            </a:r>
          </a:p>
          <a:p>
            <a:pPr eaLnBrk="1" hangingPunct="1">
              <a:lnSpc>
                <a:spcPct val="80000"/>
              </a:lnSpc>
            </a:pPr>
            <a:r>
              <a:rPr lang="tr-TR" sz="2400" dirty="0" smtClean="0"/>
              <a:t>Boş denence (</a:t>
            </a:r>
            <a:r>
              <a:rPr lang="en-US" sz="2000" dirty="0" smtClean="0"/>
              <a:t>H</a:t>
            </a:r>
            <a:r>
              <a:rPr lang="tr-TR" sz="2000" baseline="-25000" dirty="0" smtClean="0"/>
              <a:t>0</a:t>
            </a:r>
            <a:r>
              <a:rPr lang="tr-TR" sz="2400" dirty="0" smtClean="0"/>
              <a:t>): “200 öğrencinin yazma puanlarının ortalaması 50’ye eşittir” (50’den farklı değildir)</a:t>
            </a:r>
          </a:p>
          <a:p>
            <a:pPr eaLnBrk="1" hangingPunct="1">
              <a:lnSpc>
                <a:spcPct val="80000"/>
              </a:lnSpc>
            </a:pPr>
            <a:r>
              <a:rPr lang="en-US" sz="2200" b="1" dirty="0" smtClean="0"/>
              <a:t>H</a:t>
            </a:r>
            <a:r>
              <a:rPr lang="tr-TR" sz="2200" b="1" baseline="-25000" dirty="0" smtClean="0"/>
              <a:t>0</a:t>
            </a:r>
            <a:r>
              <a:rPr lang="en-US" sz="2400" dirty="0" smtClean="0"/>
              <a:t> : ų = ų </a:t>
            </a:r>
            <a:r>
              <a:rPr lang="tr-TR" sz="2200" baseline="-25000" dirty="0" smtClean="0"/>
              <a:t>0</a:t>
            </a:r>
            <a:endParaRPr lang="en-US" sz="2400" dirty="0" smtClean="0"/>
          </a:p>
          <a:p>
            <a:pPr eaLnBrk="1" hangingPunct="1">
              <a:lnSpc>
                <a:spcPct val="80000"/>
              </a:lnSpc>
            </a:pPr>
            <a:r>
              <a:rPr lang="en-US" sz="2400" dirty="0" smtClean="0"/>
              <a:t>H</a:t>
            </a:r>
            <a:r>
              <a:rPr lang="tr-TR" sz="2400" baseline="-25000" dirty="0" smtClean="0"/>
              <a:t>1</a:t>
            </a:r>
            <a:r>
              <a:rPr lang="en-US" sz="2400" dirty="0" smtClean="0"/>
              <a:t>: ų</a:t>
            </a:r>
            <a:r>
              <a:rPr lang="tr-TR" sz="2400" dirty="0" smtClean="0"/>
              <a:t> </a:t>
            </a:r>
            <a:r>
              <a:rPr lang="en-US" sz="2400" dirty="0" smtClean="0">
                <a:sym typeface="Symbol" pitchFamily="18" charset="2"/>
              </a:rPr>
              <a:t></a:t>
            </a:r>
            <a:r>
              <a:rPr lang="tr-TR" sz="2400" dirty="0" smtClean="0"/>
              <a:t> </a:t>
            </a:r>
            <a:r>
              <a:rPr lang="en-US" sz="2400" dirty="0" smtClean="0"/>
              <a:t>ų </a:t>
            </a:r>
            <a:r>
              <a:rPr lang="tr-TR" sz="2200" baseline="-25000" dirty="0" smtClean="0"/>
              <a:t>0</a:t>
            </a:r>
            <a:r>
              <a:rPr lang="tr-TR" sz="2400" dirty="0" smtClean="0"/>
              <a:t> (çift kuyruk testi)</a:t>
            </a:r>
          </a:p>
          <a:p>
            <a:pPr lvl="1" eaLnBrk="1" hangingPunct="1">
              <a:lnSpc>
                <a:spcPct val="80000"/>
              </a:lnSpc>
            </a:pPr>
            <a:endParaRPr lang="tr-TR" sz="2000" dirty="0" smtClean="0"/>
          </a:p>
          <a:p>
            <a:pPr lvl="1" eaLnBrk="1" hangingPunct="1">
              <a:lnSpc>
                <a:spcPct val="80000"/>
              </a:lnSpc>
            </a:pPr>
            <a:endParaRPr lang="en-US" sz="2000" dirty="0" smtClean="0"/>
          </a:p>
          <a:p>
            <a:pPr eaLnBrk="1" hangingPunct="1"/>
            <a:endParaRPr lang="en-US" dirty="0" smtClean="0"/>
          </a:p>
        </p:txBody>
      </p:sp>
    </p:spTree>
  </p:cSld>
  <p:clrMapOvr>
    <a:masterClrMapping/>
  </p:clrMapOvr>
  <p:transition>
    <p:cover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Seçenek Denenceler</a:t>
            </a:r>
            <a:endParaRPr lang="tr-TR" dirty="0"/>
          </a:p>
        </p:txBody>
      </p:sp>
      <p:sp>
        <p:nvSpPr>
          <p:cNvPr id="3" name="2 İçerik Yer Tutucusu"/>
          <p:cNvSpPr>
            <a:spLocks noGrp="1"/>
          </p:cNvSpPr>
          <p:nvPr>
            <p:ph idx="1"/>
          </p:nvPr>
        </p:nvSpPr>
        <p:spPr>
          <a:xfrm>
            <a:off x="457200" y="1219200"/>
            <a:ext cx="8507288" cy="4953000"/>
          </a:xfrm>
        </p:spPr>
        <p:txBody>
          <a:bodyPr/>
          <a:lstStyle/>
          <a:p>
            <a:pPr eaLnBrk="1" hangingPunct="1">
              <a:lnSpc>
                <a:spcPct val="80000"/>
              </a:lnSpc>
            </a:pPr>
            <a:r>
              <a:rPr lang="tr-TR" sz="2800" dirty="0" smtClean="0"/>
              <a:t>Araştırma sorusu “Öğrencilerin yazma puanlarının ortalaması geçme notundan yüksek ya da düşük müdür?” şeklinde de sorulabilir</a:t>
            </a:r>
          </a:p>
          <a:p>
            <a:pPr eaLnBrk="1" hangingPunct="1">
              <a:lnSpc>
                <a:spcPct val="80000"/>
              </a:lnSpc>
            </a:pPr>
            <a:r>
              <a:rPr lang="tr-TR" sz="2800" dirty="0" smtClean="0"/>
              <a:t>O zaman araştırma </a:t>
            </a:r>
            <a:r>
              <a:rPr lang="tr-TR" sz="2800" dirty="0" err="1" smtClean="0"/>
              <a:t>denencesinin</a:t>
            </a:r>
            <a:r>
              <a:rPr lang="tr-TR" sz="2800" dirty="0" smtClean="0"/>
              <a:t> “büyüktür”/ “küçüktür” şeklinde kurulması gerekir. Büyüktür için sol kuyruk, küçüktür için sağ kuyruk testi yapılır</a:t>
            </a:r>
          </a:p>
          <a:p>
            <a:pPr eaLnBrk="1" hangingPunct="1">
              <a:lnSpc>
                <a:spcPct val="80000"/>
              </a:lnSpc>
            </a:pPr>
            <a:r>
              <a:rPr lang="tr-TR" sz="2800" dirty="0" smtClean="0"/>
              <a:t>Ör., araştırma denencesi (H</a:t>
            </a:r>
            <a:r>
              <a:rPr lang="tr-TR" sz="2800" baseline="-25000" dirty="0" smtClean="0"/>
              <a:t>1</a:t>
            </a:r>
            <a:r>
              <a:rPr lang="tr-TR" sz="2800" dirty="0" smtClean="0"/>
              <a:t>): “200 öğrencinin yazma puanlarının ortalaması 50’den küçüktür.”</a:t>
            </a:r>
          </a:p>
          <a:p>
            <a:pPr eaLnBrk="1" hangingPunct="1">
              <a:lnSpc>
                <a:spcPct val="80000"/>
              </a:lnSpc>
            </a:pPr>
            <a:r>
              <a:rPr lang="tr-TR" sz="2800" dirty="0" smtClean="0"/>
              <a:t>Boş denence (</a:t>
            </a:r>
            <a:r>
              <a:rPr lang="en-US" sz="2800" dirty="0" smtClean="0"/>
              <a:t>H</a:t>
            </a:r>
            <a:r>
              <a:rPr lang="tr-TR" sz="2800" baseline="-25000" dirty="0" smtClean="0"/>
              <a:t>0</a:t>
            </a:r>
            <a:r>
              <a:rPr lang="tr-TR" sz="2800" dirty="0" smtClean="0"/>
              <a:t>) “200 öğrencinin yazma puanlarının ortalaması 50’den büyüktür.”</a:t>
            </a:r>
          </a:p>
          <a:p>
            <a:pPr eaLnBrk="1" hangingPunct="1">
              <a:lnSpc>
                <a:spcPct val="80000"/>
              </a:lnSpc>
            </a:pPr>
            <a:r>
              <a:rPr lang="en-US" sz="2800" dirty="0" smtClean="0"/>
              <a:t>H</a:t>
            </a:r>
            <a:r>
              <a:rPr lang="tr-TR" sz="2800" baseline="-25000" dirty="0" smtClean="0"/>
              <a:t>1</a:t>
            </a:r>
            <a:r>
              <a:rPr lang="en-US" sz="2800" dirty="0" smtClean="0"/>
              <a:t> : ų</a:t>
            </a:r>
            <a:r>
              <a:rPr lang="tr-TR" sz="2800" dirty="0" smtClean="0"/>
              <a:t> &lt; </a:t>
            </a:r>
            <a:r>
              <a:rPr lang="en-US" sz="2800" dirty="0" smtClean="0"/>
              <a:t>ų </a:t>
            </a:r>
            <a:r>
              <a:rPr lang="tr-TR" sz="2800" baseline="-25000" dirty="0" smtClean="0"/>
              <a:t>0</a:t>
            </a:r>
            <a:r>
              <a:rPr lang="tr-TR" sz="2800" dirty="0" smtClean="0"/>
              <a:t> (sol kuyruk testi)</a:t>
            </a:r>
          </a:p>
          <a:p>
            <a:pPr eaLnBrk="1" hangingPunct="1">
              <a:lnSpc>
                <a:spcPct val="80000"/>
              </a:lnSpc>
            </a:pPr>
            <a:r>
              <a:rPr lang="en-US" sz="2800" dirty="0" smtClean="0"/>
              <a:t>H</a:t>
            </a:r>
            <a:r>
              <a:rPr lang="tr-TR" sz="2800" baseline="-25000" dirty="0" smtClean="0"/>
              <a:t>0</a:t>
            </a:r>
            <a:r>
              <a:rPr lang="en-US" sz="2800" dirty="0" smtClean="0"/>
              <a:t> : ų </a:t>
            </a:r>
            <a:r>
              <a:rPr lang="tr-TR" sz="2800" dirty="0" smtClean="0"/>
              <a:t>&gt;</a:t>
            </a:r>
            <a:r>
              <a:rPr lang="en-US" sz="2800" dirty="0" smtClean="0"/>
              <a:t> ų </a:t>
            </a:r>
            <a:r>
              <a:rPr lang="tr-TR" sz="2800" baseline="-25000" dirty="0" smtClean="0"/>
              <a:t>0</a:t>
            </a:r>
          </a:p>
          <a:p>
            <a:pPr lvl="1" eaLnBrk="1" hangingPunct="1">
              <a:lnSpc>
                <a:spcPct val="80000"/>
              </a:lnSpc>
              <a:buNone/>
            </a:pPr>
            <a:endParaRPr lang="en-US" sz="2000" dirty="0" smtClean="0"/>
          </a:p>
        </p:txBody>
      </p:sp>
    </p:spTree>
  </p:cSld>
  <p:clrMapOvr>
    <a:masterClrMapping/>
  </p:clrMapOvr>
  <p:transition>
    <p:cover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tr-TR" dirty="0" smtClean="0"/>
              <a:t>Tek Örneklemli </a:t>
            </a:r>
            <a:r>
              <a:rPr lang="tr-TR" i="1" dirty="0" smtClean="0"/>
              <a:t>t</a:t>
            </a:r>
            <a:r>
              <a:rPr lang="tr-TR" dirty="0" smtClean="0"/>
              <a:t>-testi - PASW</a:t>
            </a:r>
            <a:endParaRPr lang="en-US" dirty="0" smtClean="0"/>
          </a:p>
        </p:txBody>
      </p:sp>
      <p:sp>
        <p:nvSpPr>
          <p:cNvPr id="49155" name="Rectangle 3"/>
          <p:cNvSpPr>
            <a:spLocks noGrp="1" noChangeArrowheads="1"/>
          </p:cNvSpPr>
          <p:nvPr>
            <p:ph type="body" idx="1"/>
          </p:nvPr>
        </p:nvSpPr>
        <p:spPr/>
        <p:txBody>
          <a:bodyPr/>
          <a:lstStyle/>
          <a:p>
            <a:pPr eaLnBrk="1" hangingPunct="1">
              <a:buFontTx/>
              <a:buNone/>
            </a:pPr>
            <a:r>
              <a:rPr lang="tr-TR" dirty="0" smtClean="0"/>
              <a:t>Mönüden</a:t>
            </a:r>
          </a:p>
          <a:p>
            <a:pPr eaLnBrk="1" hangingPunct="1"/>
            <a:r>
              <a:rPr lang="en-US" dirty="0" smtClean="0"/>
              <a:t>Analyze -&gt; Compare means-&gt; one sample </a:t>
            </a:r>
            <a:r>
              <a:rPr lang="tr-TR" dirty="0" smtClean="0"/>
              <a:t>t-</a:t>
            </a:r>
            <a:r>
              <a:rPr lang="en-US" dirty="0" smtClean="0"/>
              <a:t>test</a:t>
            </a:r>
            <a:r>
              <a:rPr lang="tr-TR" dirty="0" smtClean="0"/>
              <a:t>’i seçin</a:t>
            </a:r>
            <a:r>
              <a:rPr lang="en-US" dirty="0" smtClean="0"/>
              <a:t> </a:t>
            </a:r>
          </a:p>
          <a:p>
            <a:pPr eaLnBrk="1" hangingPunct="1"/>
            <a:r>
              <a:rPr lang="tr-TR" dirty="0" smtClean="0"/>
              <a:t>Değişken listesinden “yazma puanı”nı seçin ve test değeri olarak “50” girin</a:t>
            </a:r>
          </a:p>
          <a:p>
            <a:pPr eaLnBrk="1" hangingPunct="1"/>
            <a:r>
              <a:rPr lang="tr-TR" dirty="0" smtClean="0"/>
              <a:t>(</a:t>
            </a:r>
            <a:r>
              <a:rPr lang="tr-TR" dirty="0" err="1" smtClean="0"/>
              <a:t>Options’a</a:t>
            </a:r>
            <a:r>
              <a:rPr lang="tr-TR" dirty="0" smtClean="0"/>
              <a:t> basarak güven aralığı yüzdesini görebilirsiniz /değiştirebilirsiniz: 0.95)</a:t>
            </a:r>
            <a:endParaRPr lang="en-US" dirty="0" smtClean="0"/>
          </a:p>
          <a:p>
            <a:pPr eaLnBrk="1" hangingPunct="1"/>
            <a:r>
              <a:rPr lang="en-US" dirty="0" smtClean="0"/>
              <a:t>OK</a:t>
            </a:r>
            <a:r>
              <a:rPr lang="tr-TR" dirty="0" smtClean="0"/>
              <a:t> seçeneğine basın</a:t>
            </a:r>
            <a:endParaRPr lang="en-US" dirty="0" smtClean="0"/>
          </a:p>
        </p:txBody>
      </p:sp>
    </p:spTree>
  </p:cSld>
  <p:clrMapOvr>
    <a:masterClrMapping/>
  </p:clrMapOvr>
  <p:transition>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Giriş</a:t>
            </a:r>
            <a:endParaRPr lang="tr-TR" dirty="0"/>
          </a:p>
        </p:txBody>
      </p:sp>
      <p:sp>
        <p:nvSpPr>
          <p:cNvPr id="3" name="2 İçerik Yer Tutucusu"/>
          <p:cNvSpPr>
            <a:spLocks noGrp="1"/>
          </p:cNvSpPr>
          <p:nvPr>
            <p:ph idx="1"/>
          </p:nvPr>
        </p:nvSpPr>
        <p:spPr/>
        <p:txBody>
          <a:bodyPr/>
          <a:lstStyle/>
          <a:p>
            <a:r>
              <a:rPr lang="tr-TR" dirty="0" smtClean="0"/>
              <a:t>Bir önceki derste örneklem seçme mantığını işledik</a:t>
            </a:r>
          </a:p>
          <a:p>
            <a:r>
              <a:rPr lang="tr-TR" dirty="0" smtClean="0"/>
              <a:t>Evren ve örneklemden elde edilen değerleri tanımlamayı öğrendik</a:t>
            </a:r>
          </a:p>
          <a:p>
            <a:r>
              <a:rPr lang="tr-TR" dirty="0" smtClean="0"/>
              <a:t>Standart normal dağılım ve olasılık kuramının bize sadece bir örneklem seçerek evren hakkında nasıl genelleme yapma gücü verdiğini gördük</a:t>
            </a:r>
          </a:p>
          <a:p>
            <a:r>
              <a:rPr lang="tr-TR" dirty="0" smtClean="0"/>
              <a:t>Bu derste denence testlerini işleyeceğiz  </a:t>
            </a:r>
            <a:endParaRPr lang="tr-TR" dirty="0"/>
          </a:p>
        </p:txBody>
      </p:sp>
    </p:spTree>
  </p:cSld>
  <p:clrMapOvr>
    <a:masterClrMapping/>
  </p:clrMapOvr>
  <p:transition>
    <p:cover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tr-TR" dirty="0" smtClean="0"/>
              <a:t>Tek Örneklemli </a:t>
            </a:r>
            <a:r>
              <a:rPr lang="tr-TR" i="1" dirty="0" smtClean="0"/>
              <a:t>t</a:t>
            </a:r>
            <a:r>
              <a:rPr lang="tr-TR" dirty="0" smtClean="0"/>
              <a:t>-testi Sonucu I</a:t>
            </a:r>
            <a:endParaRPr lang="en-US" dirty="0" smtClean="0"/>
          </a:p>
        </p:txBody>
      </p:sp>
      <p:pic>
        <p:nvPicPr>
          <p:cNvPr id="50179" name="Picture 3"/>
          <p:cNvPicPr>
            <a:picLocks noGrp="1" noChangeAspect="1" noChangeArrowheads="1"/>
          </p:cNvPicPr>
          <p:nvPr>
            <p:ph sz="half" idx="1"/>
          </p:nvPr>
        </p:nvPicPr>
        <p:blipFill>
          <a:blip r:embed="rId3" cstate="print"/>
          <a:srcRect/>
          <a:stretch>
            <a:fillRect/>
          </a:stretch>
        </p:blipFill>
        <p:spPr>
          <a:xfrm>
            <a:off x="395288" y="981075"/>
            <a:ext cx="7993062" cy="2087563"/>
          </a:xfrm>
          <a:noFill/>
        </p:spPr>
      </p:pic>
      <p:sp>
        <p:nvSpPr>
          <p:cNvPr id="8" name="Text Box 3"/>
          <p:cNvSpPr txBox="1">
            <a:spLocks noChangeArrowheads="1"/>
          </p:cNvSpPr>
          <p:nvPr/>
        </p:nvSpPr>
        <p:spPr bwMode="auto">
          <a:xfrm>
            <a:off x="395536" y="3140968"/>
            <a:ext cx="8229600" cy="3024336"/>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3000" b="0" i="0" u="none" strike="noStrike" kern="0" cap="none" spc="0" normalizeH="0" baseline="0" noProof="0" dirty="0" smtClean="0">
                <a:ln>
                  <a:noFill/>
                </a:ln>
                <a:solidFill>
                  <a:schemeClr val="tx1"/>
                </a:solidFill>
                <a:effectLst/>
                <a:uLnTx/>
                <a:uFillTx/>
                <a:latin typeface="+mn-lt"/>
                <a:ea typeface="+mn-ea"/>
                <a:cs typeface="+mn-cs"/>
              </a:rPr>
              <a:t>PASW çıktısında önce tanımlayıcı istatistikler verilmiş: 200 öğrencinin yazma puanı ortalaması 52,78, standart sapması 9,479 ve ortalamanın standart hatası 0,670</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3000" b="0" i="0" u="none" strike="noStrike" kern="0" cap="none" spc="0" normalizeH="0" baseline="0" noProof="0" dirty="0" smtClean="0">
                <a:ln>
                  <a:noFill/>
                </a:ln>
                <a:solidFill>
                  <a:schemeClr val="tx1"/>
                </a:solidFill>
                <a:effectLst/>
                <a:uLnTx/>
                <a:uFillTx/>
                <a:latin typeface="+mn-lt"/>
                <a:ea typeface="+mn-ea"/>
                <a:cs typeface="+mn-cs"/>
              </a:rPr>
              <a:t>Öğrencilerin not ortalama (52,78) test değerinden (50) 2,78 puan daha yüksek</a:t>
            </a:r>
          </a:p>
        </p:txBody>
      </p:sp>
      <p:sp>
        <p:nvSpPr>
          <p:cNvPr id="9" name="Text Box 9"/>
          <p:cNvSpPr txBox="1">
            <a:spLocks noChangeArrowheads="1"/>
          </p:cNvSpPr>
          <p:nvPr/>
        </p:nvSpPr>
        <p:spPr bwMode="auto">
          <a:xfrm>
            <a:off x="87834" y="1124744"/>
            <a:ext cx="2432845" cy="338554"/>
          </a:xfrm>
          <a:prstGeom prst="rect">
            <a:avLst/>
          </a:prstGeom>
          <a:solidFill>
            <a:srgbClr val="FFFF00"/>
          </a:solidFill>
          <a:ln w="9525">
            <a:solidFill>
              <a:srgbClr val="FF3300"/>
            </a:solidFill>
            <a:miter lim="800000"/>
            <a:headEnd/>
            <a:tailEnd/>
          </a:ln>
        </p:spPr>
        <p:txBody>
          <a:bodyPr wrap="none">
            <a:spAutoFit/>
          </a:bodyPr>
          <a:lstStyle/>
          <a:p>
            <a:r>
              <a:rPr lang="tr-TR" sz="1600" b="1" dirty="0"/>
              <a:t>Tanımlayıcı istatistikler</a:t>
            </a:r>
            <a:endParaRPr lang="en-US" sz="1600" b="1" dirty="0"/>
          </a:p>
        </p:txBody>
      </p:sp>
    </p:spTree>
  </p:cSld>
  <p:clrMapOvr>
    <a:masterClrMapping/>
  </p:clrMapOvr>
  <p:transition>
    <p:cover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7978080" cy="914400"/>
          </a:xfrm>
        </p:spPr>
        <p:txBody>
          <a:bodyPr/>
          <a:lstStyle/>
          <a:p>
            <a:r>
              <a:rPr lang="tr-TR" dirty="0" smtClean="0"/>
              <a:t>Tek Örneklemli </a:t>
            </a:r>
            <a:r>
              <a:rPr lang="tr-TR" i="1" dirty="0" smtClean="0"/>
              <a:t>t</a:t>
            </a:r>
            <a:r>
              <a:rPr lang="tr-TR" dirty="0" smtClean="0"/>
              <a:t>-testi Sonucu II</a:t>
            </a:r>
            <a:endParaRPr lang="tr-TR" dirty="0"/>
          </a:p>
        </p:txBody>
      </p:sp>
      <p:sp>
        <p:nvSpPr>
          <p:cNvPr id="3" name="2 İçerik Yer Tutucusu"/>
          <p:cNvSpPr>
            <a:spLocks noGrp="1"/>
          </p:cNvSpPr>
          <p:nvPr>
            <p:ph sz="half" idx="1"/>
          </p:nvPr>
        </p:nvSpPr>
        <p:spPr>
          <a:xfrm>
            <a:off x="395536" y="2996952"/>
            <a:ext cx="8568952" cy="3312368"/>
          </a:xfrm>
        </p:spPr>
        <p:txBody>
          <a:bodyPr/>
          <a:lstStyle/>
          <a:p>
            <a:pPr eaLnBrk="1" hangingPunct="1"/>
            <a:r>
              <a:rPr lang="tr-TR" sz="2100" dirty="0" smtClean="0"/>
              <a:t>İkinci tabloda t-testi sonucu var: </a:t>
            </a:r>
            <a:r>
              <a:rPr lang="tr-TR" sz="2100" i="1" dirty="0" smtClean="0"/>
              <a:t>t</a:t>
            </a:r>
            <a:r>
              <a:rPr lang="tr-TR" sz="2100" dirty="0" smtClean="0"/>
              <a:t> değeri (</a:t>
            </a:r>
            <a:r>
              <a:rPr lang="tr-TR" sz="2100" i="1" dirty="0" smtClean="0"/>
              <a:t>t</a:t>
            </a:r>
            <a:r>
              <a:rPr lang="tr-TR" sz="2100" dirty="0" smtClean="0"/>
              <a:t>) </a:t>
            </a:r>
            <a:r>
              <a:rPr lang="tr-TR" sz="2100" b="1" dirty="0" smtClean="0"/>
              <a:t>4,140</a:t>
            </a:r>
            <a:r>
              <a:rPr lang="tr-TR" sz="2100" dirty="0" smtClean="0"/>
              <a:t>, serbestlik derecesi (</a:t>
            </a:r>
            <a:r>
              <a:rPr lang="tr-TR" sz="2100" i="1" dirty="0" err="1" smtClean="0"/>
              <a:t>df</a:t>
            </a:r>
            <a:r>
              <a:rPr lang="tr-TR" sz="2100" dirty="0" smtClean="0"/>
              <a:t>) 199, çift kuyruklu test sonucu (</a:t>
            </a:r>
            <a:r>
              <a:rPr lang="tr-TR" sz="2100" i="1" dirty="0" err="1" smtClean="0"/>
              <a:t>Sig</a:t>
            </a:r>
            <a:r>
              <a:rPr lang="tr-TR" sz="2100" i="1" dirty="0" smtClean="0"/>
              <a:t>. (2-</a:t>
            </a:r>
            <a:r>
              <a:rPr lang="tr-TR" sz="2100" i="1" dirty="0" err="1" smtClean="0"/>
              <a:t>tailed</a:t>
            </a:r>
            <a:r>
              <a:rPr lang="tr-TR" sz="2100" i="1" dirty="0" smtClean="0"/>
              <a:t>)</a:t>
            </a:r>
            <a:r>
              <a:rPr lang="tr-TR" sz="2100" dirty="0" smtClean="0"/>
              <a:t>): </a:t>
            </a:r>
            <a:r>
              <a:rPr lang="tr-TR" sz="2100" b="1" dirty="0" smtClean="0"/>
              <a:t>0,000</a:t>
            </a:r>
            <a:r>
              <a:rPr lang="tr-TR" sz="2100" dirty="0" smtClean="0"/>
              <a:t>, ortalamalar arasındaki fark (</a:t>
            </a:r>
            <a:r>
              <a:rPr lang="tr-TR" sz="2100" i="1" dirty="0" err="1" smtClean="0"/>
              <a:t>Mean</a:t>
            </a:r>
            <a:r>
              <a:rPr lang="tr-TR" sz="2100" i="1" dirty="0" smtClean="0"/>
              <a:t> </a:t>
            </a:r>
            <a:r>
              <a:rPr lang="tr-TR" sz="2100" i="1" dirty="0" err="1" smtClean="0"/>
              <a:t>difference</a:t>
            </a:r>
            <a:r>
              <a:rPr lang="tr-TR" sz="2100" dirty="0" smtClean="0"/>
              <a:t>) 2,78, Farkın %95 güven aralığı: Alt sınır (</a:t>
            </a:r>
            <a:r>
              <a:rPr lang="tr-TR" sz="2100" i="1" dirty="0" err="1" smtClean="0"/>
              <a:t>lower</a:t>
            </a:r>
            <a:r>
              <a:rPr lang="tr-TR" sz="2100" dirty="0" smtClean="0"/>
              <a:t>): </a:t>
            </a:r>
            <a:r>
              <a:rPr lang="tr-TR" sz="2100" b="1" dirty="0" smtClean="0"/>
              <a:t>51,33</a:t>
            </a:r>
            <a:r>
              <a:rPr lang="tr-TR" sz="2100" dirty="0" smtClean="0"/>
              <a:t> (52,78-1,45), üst sınır (</a:t>
            </a:r>
            <a:r>
              <a:rPr lang="tr-TR" sz="2100" i="1" dirty="0" err="1" smtClean="0"/>
              <a:t>Upper</a:t>
            </a:r>
            <a:r>
              <a:rPr lang="tr-TR" sz="2100" dirty="0" smtClean="0"/>
              <a:t>): </a:t>
            </a:r>
            <a:r>
              <a:rPr lang="tr-TR" sz="2100" b="1" dirty="0" smtClean="0"/>
              <a:t>56,88 </a:t>
            </a:r>
            <a:r>
              <a:rPr lang="tr-TR" sz="2100" dirty="0" smtClean="0"/>
              <a:t>(52,78+4,10)</a:t>
            </a:r>
          </a:p>
          <a:p>
            <a:pPr eaLnBrk="1" hangingPunct="1"/>
            <a:r>
              <a:rPr lang="tr-TR" sz="2100" i="1" dirty="0" smtClean="0"/>
              <a:t>t</a:t>
            </a:r>
            <a:r>
              <a:rPr lang="tr-TR" sz="2100" dirty="0" smtClean="0"/>
              <a:t> değeri farkın ortalamasının standart hataya bölünmesiyle elde edilir (2,775 / 0,670)</a:t>
            </a:r>
          </a:p>
          <a:p>
            <a:pPr eaLnBrk="1" hangingPunct="1"/>
            <a:r>
              <a:rPr lang="tr-TR" sz="2100" i="1" dirty="0" smtClean="0"/>
              <a:t>p</a:t>
            </a:r>
            <a:r>
              <a:rPr lang="tr-TR" sz="2100" dirty="0" smtClean="0"/>
              <a:t> değeri Tür 1 hatası yapma olasılığını gösterir</a:t>
            </a:r>
          </a:p>
          <a:p>
            <a:pPr eaLnBrk="1" hangingPunct="1">
              <a:lnSpc>
                <a:spcPct val="90000"/>
              </a:lnSpc>
            </a:pPr>
            <a:r>
              <a:rPr lang="tr-TR" sz="2100" dirty="0" smtClean="0"/>
              <a:t>Serbestlik derecesi (</a:t>
            </a:r>
            <a:r>
              <a:rPr lang="tr-TR" sz="2100" i="1" dirty="0" smtClean="0"/>
              <a:t>SD</a:t>
            </a:r>
            <a:r>
              <a:rPr lang="tr-TR" sz="2100" dirty="0" smtClean="0"/>
              <a:t>): İstatistiksel bir modeldeki değişim olasılıkları demektir</a:t>
            </a:r>
            <a:endParaRPr lang="tr-TR" sz="2100" dirty="0"/>
          </a:p>
        </p:txBody>
      </p:sp>
      <p:sp>
        <p:nvSpPr>
          <p:cNvPr id="5" name="4 Veri Yer Tutucusu"/>
          <p:cNvSpPr>
            <a:spLocks noGrp="1"/>
          </p:cNvSpPr>
          <p:nvPr>
            <p:ph type="dt" sz="half" idx="10"/>
          </p:nvPr>
        </p:nvSpPr>
        <p:spPr/>
        <p:txBody>
          <a:bodyPr/>
          <a:lstStyle/>
          <a:p>
            <a:pPr>
              <a:defRPr/>
            </a:pPr>
            <a:endParaRPr lang="en-US" dirty="0" smtClean="0"/>
          </a:p>
          <a:p>
            <a:pPr>
              <a:defRPr/>
            </a:pPr>
            <a:r>
              <a:rPr lang="en-US" dirty="0" smtClean="0"/>
              <a:t>	</a:t>
            </a:r>
            <a:endParaRPr lang="en-US" dirty="0"/>
          </a:p>
        </p:txBody>
      </p:sp>
      <p:pic>
        <p:nvPicPr>
          <p:cNvPr id="7" name="Picture 4"/>
          <p:cNvPicPr>
            <a:picLocks noGrp="1" noChangeAspect="1" noChangeArrowheads="1"/>
          </p:cNvPicPr>
          <p:nvPr>
            <p:ph sz="half" idx="2"/>
          </p:nvPr>
        </p:nvPicPr>
        <p:blipFill>
          <a:blip r:embed="rId3" cstate="print"/>
          <a:srcRect/>
          <a:stretch>
            <a:fillRect/>
          </a:stretch>
        </p:blipFill>
        <p:spPr>
          <a:xfrm>
            <a:off x="250825" y="980728"/>
            <a:ext cx="8893175" cy="2160240"/>
          </a:xfrm>
          <a:noFill/>
        </p:spPr>
      </p:pic>
      <p:sp>
        <p:nvSpPr>
          <p:cNvPr id="8" name="Text Box 14"/>
          <p:cNvSpPr txBox="1">
            <a:spLocks noChangeArrowheads="1"/>
          </p:cNvSpPr>
          <p:nvPr/>
        </p:nvSpPr>
        <p:spPr bwMode="auto">
          <a:xfrm>
            <a:off x="250848" y="980728"/>
            <a:ext cx="2099422" cy="338554"/>
          </a:xfrm>
          <a:prstGeom prst="rect">
            <a:avLst/>
          </a:prstGeom>
          <a:solidFill>
            <a:srgbClr val="FFFF00"/>
          </a:solidFill>
          <a:ln w="9525">
            <a:solidFill>
              <a:srgbClr val="FF3300"/>
            </a:solidFill>
            <a:miter lim="800000"/>
            <a:headEnd/>
            <a:tailEnd/>
          </a:ln>
        </p:spPr>
        <p:txBody>
          <a:bodyPr wrap="none">
            <a:spAutoFit/>
          </a:bodyPr>
          <a:lstStyle/>
          <a:p>
            <a:r>
              <a:rPr lang="tr-TR" sz="1600" b="1" dirty="0" smtClean="0"/>
              <a:t>Tek </a:t>
            </a:r>
            <a:r>
              <a:rPr lang="tr-TR" sz="1600" b="1" dirty="0"/>
              <a:t>örneklem t testi</a:t>
            </a:r>
            <a:endParaRPr lang="en-US" sz="1600" b="1" dirty="0"/>
          </a:p>
        </p:txBody>
      </p:sp>
    </p:spTree>
  </p:cSld>
  <p:clrMapOvr>
    <a:masterClrMapping/>
  </p:clrMapOvr>
  <p:transition>
    <p:cover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tr-TR" dirty="0" smtClean="0"/>
              <a:t>Yorum</a:t>
            </a:r>
            <a:endParaRPr lang="en-US" dirty="0" smtClean="0"/>
          </a:p>
        </p:txBody>
      </p:sp>
      <p:sp>
        <p:nvSpPr>
          <p:cNvPr id="51203" name="Text Box 3"/>
          <p:cNvSpPr>
            <a:spLocks noGrp="1" noChangeArrowheads="1"/>
          </p:cNvSpPr>
          <p:nvPr>
            <p:ph type="body" idx="1"/>
          </p:nvPr>
        </p:nvSpPr>
        <p:spPr>
          <a:noFill/>
        </p:spPr>
        <p:txBody>
          <a:bodyPr/>
          <a:lstStyle/>
          <a:p>
            <a:pPr eaLnBrk="1" hangingPunct="1"/>
            <a:r>
              <a:rPr lang="tr-TR" sz="2800" i="1" dirty="0" smtClean="0"/>
              <a:t>t</a:t>
            </a:r>
            <a:r>
              <a:rPr lang="tr-TR" sz="2800" dirty="0" smtClean="0"/>
              <a:t> değeri (4,140) ve anlamlılık düzeyi (</a:t>
            </a:r>
            <a:r>
              <a:rPr lang="tr-TR" sz="2800" dirty="0" smtClean="0">
                <a:sym typeface="Symbol" pitchFamily="18" charset="2"/>
              </a:rPr>
              <a:t>) 0,000 bize </a:t>
            </a:r>
            <a:r>
              <a:rPr lang="tr-TR" sz="2800" dirty="0" smtClean="0"/>
              <a:t>2,78 puan farkın istatistiksel açıdan anlamlı olduğunu, bu farkın şans eseri oluşma olasılığının binde birden az olduğunu gösteriyor. Yani öğrenciler 50’den daha yüksek puan almışlardır.</a:t>
            </a:r>
          </a:p>
          <a:p>
            <a:pPr eaLnBrk="1" hangingPunct="1"/>
            <a:r>
              <a:rPr lang="tr-TR" sz="2800" b="1" dirty="0" smtClean="0"/>
              <a:t>Boş hipotez</a:t>
            </a:r>
            <a:r>
              <a:rPr lang="tr-TR" sz="2800" dirty="0" smtClean="0"/>
              <a:t> (“200 öğrencinin yazma puanlarının ortalaması 50’ye eşittir”) </a:t>
            </a:r>
            <a:r>
              <a:rPr lang="tr-TR" sz="2800" b="1" dirty="0" smtClean="0"/>
              <a:t>reddedilir</a:t>
            </a:r>
            <a:r>
              <a:rPr lang="tr-TR" sz="2800" dirty="0" smtClean="0"/>
              <a:t> </a:t>
            </a:r>
          </a:p>
          <a:p>
            <a:pPr eaLnBrk="1" hangingPunct="1">
              <a:spcBef>
                <a:spcPct val="0"/>
              </a:spcBef>
              <a:buFontTx/>
              <a:buNone/>
            </a:pPr>
            <a:endParaRPr lang="en-US" sz="1800" dirty="0" smtClean="0"/>
          </a:p>
        </p:txBody>
      </p:sp>
    </p:spTree>
  </p:cSld>
  <p:clrMapOvr>
    <a:masterClrMapping/>
  </p:clrMapOvr>
  <p:transition>
    <p:cover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Etkinin Büyüklüğü</a:t>
            </a:r>
            <a:endParaRPr lang="tr-TR" dirty="0"/>
          </a:p>
        </p:txBody>
      </p:sp>
      <p:sp>
        <p:nvSpPr>
          <p:cNvPr id="3" name="2 İçerik Yer Tutucusu"/>
          <p:cNvSpPr>
            <a:spLocks noGrp="1"/>
          </p:cNvSpPr>
          <p:nvPr>
            <p:ph idx="1"/>
          </p:nvPr>
        </p:nvSpPr>
        <p:spPr>
          <a:xfrm>
            <a:off x="251520" y="980728"/>
            <a:ext cx="8640960" cy="4953000"/>
          </a:xfrm>
        </p:spPr>
        <p:txBody>
          <a:bodyPr/>
          <a:lstStyle/>
          <a:p>
            <a:r>
              <a:rPr lang="tr-TR" dirty="0" smtClean="0"/>
              <a:t>American Psychological Association (APA) sonuçlar rapor edilirken test sonucu (</a:t>
            </a:r>
            <a:r>
              <a:rPr lang="tr-TR" i="1" dirty="0" smtClean="0"/>
              <a:t>t</a:t>
            </a:r>
            <a:r>
              <a:rPr lang="tr-TR" dirty="0" smtClean="0"/>
              <a:t>), </a:t>
            </a:r>
            <a:r>
              <a:rPr lang="tr-TR" i="1" dirty="0" smtClean="0"/>
              <a:t>SD</a:t>
            </a:r>
            <a:r>
              <a:rPr lang="tr-TR" dirty="0" smtClean="0"/>
              <a:t> ve </a:t>
            </a:r>
            <a:r>
              <a:rPr lang="tr-TR" i="1" dirty="0" smtClean="0"/>
              <a:t>p</a:t>
            </a:r>
            <a:r>
              <a:rPr lang="tr-TR" dirty="0" smtClean="0"/>
              <a:t> değerine ek olarak etkinin büyüklüğü hakkında bir tahmin eklenmesini istiyor</a:t>
            </a:r>
          </a:p>
          <a:p>
            <a:r>
              <a:rPr lang="tr-TR" i="1" dirty="0" smtClean="0"/>
              <a:t>t</a:t>
            </a:r>
            <a:r>
              <a:rPr lang="tr-TR" dirty="0" smtClean="0"/>
              <a:t> testleri için etki büyüklüğünde</a:t>
            </a:r>
          </a:p>
          <a:p>
            <a:pPr lvl="1">
              <a:buNone/>
            </a:pPr>
            <a:r>
              <a:rPr lang="tr-TR" i="1" dirty="0" smtClean="0"/>
              <a:t>r</a:t>
            </a:r>
            <a:r>
              <a:rPr lang="tr-TR" dirty="0" smtClean="0"/>
              <a:t> = </a:t>
            </a:r>
            <a:r>
              <a:rPr lang="tr-TR" sz="3600" dirty="0" smtClean="0"/>
              <a:t>√</a:t>
            </a:r>
            <a:r>
              <a:rPr lang="tr-TR" i="1" dirty="0" smtClean="0"/>
              <a:t>t</a:t>
            </a:r>
            <a:r>
              <a:rPr lang="tr-TR" baseline="30000" dirty="0" smtClean="0"/>
              <a:t>2</a:t>
            </a:r>
            <a:r>
              <a:rPr lang="tr-TR" dirty="0" smtClean="0"/>
              <a:t> / (</a:t>
            </a:r>
            <a:r>
              <a:rPr lang="tr-TR" i="1" dirty="0" smtClean="0"/>
              <a:t>t</a:t>
            </a:r>
            <a:r>
              <a:rPr lang="tr-TR" baseline="30000" dirty="0" smtClean="0"/>
              <a:t>2</a:t>
            </a:r>
            <a:r>
              <a:rPr lang="tr-TR" dirty="0" smtClean="0"/>
              <a:t> + </a:t>
            </a:r>
            <a:r>
              <a:rPr lang="tr-TR" i="1" dirty="0" smtClean="0"/>
              <a:t>SD</a:t>
            </a:r>
            <a:r>
              <a:rPr lang="tr-TR" dirty="0" smtClean="0"/>
              <a:t>)  formülü kullanılır (</a:t>
            </a:r>
            <a:r>
              <a:rPr lang="tr-TR" i="1" dirty="0" smtClean="0"/>
              <a:t>r</a:t>
            </a:r>
            <a:r>
              <a:rPr lang="tr-TR" dirty="0" smtClean="0"/>
              <a:t> = 0,28)</a:t>
            </a:r>
          </a:p>
          <a:p>
            <a:r>
              <a:rPr lang="tr-TR" i="1" dirty="0" smtClean="0"/>
              <a:t>r</a:t>
            </a:r>
            <a:r>
              <a:rPr lang="tr-TR" dirty="0" smtClean="0"/>
              <a:t> = 0,28 orta düzeyde bir etki büyüklüğü anlamına geliyor (t testleri için yüksek düzeyde etki için eşik değeri 0,5)</a:t>
            </a:r>
            <a:endParaRPr lang="tr-TR" dirty="0"/>
          </a:p>
        </p:txBody>
      </p:sp>
      <p:cxnSp>
        <p:nvCxnSpPr>
          <p:cNvPr id="5" name="4 Düz Bağlayıcı"/>
          <p:cNvCxnSpPr/>
          <p:nvPr/>
        </p:nvCxnSpPr>
        <p:spPr bwMode="auto">
          <a:xfrm>
            <a:off x="1475656" y="3789040"/>
            <a:ext cx="2016224"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6" name="5 Metin kutusu"/>
          <p:cNvSpPr txBox="1"/>
          <p:nvPr/>
        </p:nvSpPr>
        <p:spPr>
          <a:xfrm>
            <a:off x="6229421" y="6237312"/>
            <a:ext cx="2914580" cy="276999"/>
          </a:xfrm>
          <a:prstGeom prst="rect">
            <a:avLst/>
          </a:prstGeom>
          <a:noFill/>
        </p:spPr>
        <p:txBody>
          <a:bodyPr wrap="none" rtlCol="0">
            <a:spAutoFit/>
          </a:bodyPr>
          <a:lstStyle/>
          <a:p>
            <a:r>
              <a:rPr lang="tr-TR" sz="1200" dirty="0" smtClean="0"/>
              <a:t>Kaynak: </a:t>
            </a:r>
            <a:r>
              <a:rPr lang="tr-TR" sz="1200" dirty="0" err="1" smtClean="0"/>
              <a:t>Field</a:t>
            </a:r>
            <a:r>
              <a:rPr lang="tr-TR" sz="1200" dirty="0" smtClean="0"/>
              <a:t> ve Hole, 2008, s. 166-167</a:t>
            </a:r>
            <a:endParaRPr lang="tr-TR" sz="1200" dirty="0"/>
          </a:p>
        </p:txBody>
      </p:sp>
    </p:spTree>
  </p:cSld>
  <p:clrMapOvr>
    <a:masterClrMapping/>
  </p:clrMapOvr>
  <p:transition>
    <p:cover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Rapor Etme</a:t>
            </a:r>
            <a:endParaRPr lang="tr-TR" dirty="0"/>
          </a:p>
        </p:txBody>
      </p:sp>
      <p:sp>
        <p:nvSpPr>
          <p:cNvPr id="3" name="2 İçerik Yer Tutucusu"/>
          <p:cNvSpPr>
            <a:spLocks noGrp="1"/>
          </p:cNvSpPr>
          <p:nvPr>
            <p:ph idx="1"/>
          </p:nvPr>
        </p:nvSpPr>
        <p:spPr/>
        <p:txBody>
          <a:bodyPr/>
          <a:lstStyle/>
          <a:p>
            <a:r>
              <a:rPr lang="tr-TR" dirty="0" smtClean="0"/>
              <a:t>APA stiline göre bu bulgu şöyle rapor edilir:</a:t>
            </a:r>
          </a:p>
          <a:p>
            <a:r>
              <a:rPr lang="tr-TR" dirty="0" smtClean="0"/>
              <a:t>“Öğrencilerin yazma puanları ortalaması (52,78) geçme notu olan 50’den farklıdır ve bu fark istatistiksel açıdan anlamlıdır (</a:t>
            </a:r>
            <a:r>
              <a:rPr lang="tr-TR" i="1" dirty="0" smtClean="0"/>
              <a:t>t</a:t>
            </a:r>
            <a:r>
              <a:rPr lang="tr-TR" dirty="0" smtClean="0"/>
              <a:t>(199)=4,410, </a:t>
            </a:r>
            <a:r>
              <a:rPr lang="tr-TR" i="1" dirty="0" smtClean="0"/>
              <a:t>p</a:t>
            </a:r>
            <a:r>
              <a:rPr lang="tr-TR" dirty="0" smtClean="0"/>
              <a:t> &lt; 0,001, </a:t>
            </a:r>
            <a:r>
              <a:rPr lang="tr-TR" i="1" dirty="0" smtClean="0"/>
              <a:t>r</a:t>
            </a:r>
            <a:r>
              <a:rPr lang="tr-TR" dirty="0" smtClean="0"/>
              <a:t> = 0,28).”</a:t>
            </a:r>
          </a:p>
          <a:p>
            <a:r>
              <a:rPr lang="tr-TR" i="1" dirty="0" smtClean="0"/>
              <a:t>t</a:t>
            </a:r>
            <a:r>
              <a:rPr lang="tr-TR" dirty="0" smtClean="0"/>
              <a:t>-testi sonucu “…(</a:t>
            </a:r>
            <a:r>
              <a:rPr lang="tr-TR" i="1" dirty="0" smtClean="0"/>
              <a:t>t</a:t>
            </a:r>
            <a:r>
              <a:rPr lang="tr-TR" dirty="0" smtClean="0"/>
              <a:t>(199)=4,410, </a:t>
            </a:r>
            <a:r>
              <a:rPr lang="tr-TR" i="1" dirty="0" smtClean="0"/>
              <a:t>p</a:t>
            </a:r>
            <a:r>
              <a:rPr lang="tr-TR" dirty="0" smtClean="0"/>
              <a:t> = 0,000).” biçiminde de ifade edilebilir</a:t>
            </a:r>
          </a:p>
        </p:txBody>
      </p:sp>
    </p:spTree>
  </p:cSld>
  <p:clrMapOvr>
    <a:masterClrMapping/>
  </p:clrMapOvr>
  <p:transition>
    <p:cover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755576" y="0"/>
            <a:ext cx="7330008" cy="914400"/>
          </a:xfrm>
        </p:spPr>
        <p:txBody>
          <a:bodyPr/>
          <a:lstStyle/>
          <a:p>
            <a:pPr eaLnBrk="1" hangingPunct="1"/>
            <a:r>
              <a:rPr lang="tr-TR" dirty="0" smtClean="0"/>
              <a:t>Bağımsız Örneklem </a:t>
            </a:r>
            <a:r>
              <a:rPr lang="tr-TR" i="1" dirty="0" smtClean="0"/>
              <a:t>t</a:t>
            </a:r>
            <a:r>
              <a:rPr lang="tr-TR" dirty="0" smtClean="0"/>
              <a:t>-testi</a:t>
            </a:r>
            <a:endParaRPr lang="en-US" dirty="0" smtClean="0"/>
          </a:p>
        </p:txBody>
      </p:sp>
      <p:sp>
        <p:nvSpPr>
          <p:cNvPr id="52227" name="Rectangle 3"/>
          <p:cNvSpPr>
            <a:spLocks noGrp="1" noChangeArrowheads="1"/>
          </p:cNvSpPr>
          <p:nvPr>
            <p:ph type="body" idx="1"/>
          </p:nvPr>
        </p:nvSpPr>
        <p:spPr>
          <a:xfrm>
            <a:off x="251520" y="1219200"/>
            <a:ext cx="8712968" cy="4953000"/>
          </a:xfrm>
        </p:spPr>
        <p:txBody>
          <a:bodyPr/>
          <a:lstStyle/>
          <a:p>
            <a:pPr eaLnBrk="1" hangingPunct="1"/>
            <a:r>
              <a:rPr lang="tr-TR" sz="2800" dirty="0" smtClean="0"/>
              <a:t>“Bağımsız” ibaresi bir denekten sadece bir veri toplanması anlamına gelir</a:t>
            </a:r>
          </a:p>
          <a:p>
            <a:pPr eaLnBrk="1" hangingPunct="1"/>
            <a:r>
              <a:rPr lang="tr-TR" sz="2800" dirty="0" smtClean="0"/>
              <a:t>“Erkek ve kız öğrencilerin yazma puanlarının ortalaması birbirinden farklıdır.” </a:t>
            </a:r>
          </a:p>
          <a:p>
            <a:pPr eaLnBrk="1" hangingPunct="1">
              <a:lnSpc>
                <a:spcPct val="80000"/>
              </a:lnSpc>
            </a:pPr>
            <a:r>
              <a:rPr lang="tr-TR" sz="2800" dirty="0" smtClean="0"/>
              <a:t>Araştırma </a:t>
            </a:r>
            <a:r>
              <a:rPr lang="tr-TR" sz="2800" dirty="0" err="1" smtClean="0"/>
              <a:t>denencesi</a:t>
            </a:r>
            <a:r>
              <a:rPr lang="tr-TR" sz="2800" dirty="0" smtClean="0"/>
              <a:t> (H</a:t>
            </a:r>
            <a:r>
              <a:rPr lang="tr-TR" sz="2800" baseline="-25000" dirty="0" smtClean="0"/>
              <a:t>1</a:t>
            </a:r>
            <a:r>
              <a:rPr lang="tr-TR" sz="2800" dirty="0" smtClean="0"/>
              <a:t>): “Erkek ve kız öğrencilerin yazma puanlarının ortalaması birbirinden farklıdır.” </a:t>
            </a:r>
            <a:r>
              <a:rPr lang="en-US" sz="2800" dirty="0" smtClean="0"/>
              <a:t>H</a:t>
            </a:r>
            <a:r>
              <a:rPr lang="tr-TR" sz="2800" baseline="-25000" dirty="0" smtClean="0"/>
              <a:t>1</a:t>
            </a:r>
            <a:r>
              <a:rPr lang="en-US" sz="2800" dirty="0" smtClean="0"/>
              <a:t>: ų</a:t>
            </a:r>
            <a:r>
              <a:rPr lang="tr-TR" sz="2800" dirty="0" smtClean="0"/>
              <a:t> </a:t>
            </a:r>
            <a:r>
              <a:rPr lang="en-US" sz="2800" dirty="0" smtClean="0">
                <a:sym typeface="Symbol" pitchFamily="18" charset="2"/>
              </a:rPr>
              <a:t></a:t>
            </a:r>
            <a:r>
              <a:rPr lang="tr-TR" sz="2800" dirty="0" smtClean="0"/>
              <a:t> </a:t>
            </a:r>
            <a:r>
              <a:rPr lang="en-US" sz="2800" dirty="0" smtClean="0"/>
              <a:t>ų </a:t>
            </a:r>
            <a:r>
              <a:rPr lang="tr-TR" sz="2800" baseline="-25000" dirty="0" smtClean="0"/>
              <a:t>0</a:t>
            </a:r>
            <a:r>
              <a:rPr lang="tr-TR" sz="2800" dirty="0" smtClean="0"/>
              <a:t> (çift kuyruk testi).</a:t>
            </a:r>
          </a:p>
          <a:p>
            <a:pPr eaLnBrk="1" hangingPunct="1">
              <a:lnSpc>
                <a:spcPct val="80000"/>
              </a:lnSpc>
            </a:pPr>
            <a:r>
              <a:rPr lang="tr-TR" sz="2800" dirty="0" smtClean="0"/>
              <a:t>Denence “Erkeklerin notu kızlarınkinden yüksektir/düşüktür şeklinde” de kurulabilir. Büyüktür için sol kuyruk, küçüktür için sağ kuyruk testi yapılır</a:t>
            </a:r>
            <a:endParaRPr lang="en-US" sz="2800" dirty="0" smtClean="0"/>
          </a:p>
        </p:txBody>
      </p:sp>
    </p:spTree>
  </p:cSld>
  <p:clrMapOvr>
    <a:masterClrMapping/>
  </p:clrMapOvr>
  <p:transition>
    <p:cover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755576" y="0"/>
            <a:ext cx="8064896" cy="914400"/>
          </a:xfrm>
        </p:spPr>
        <p:txBody>
          <a:bodyPr/>
          <a:lstStyle/>
          <a:p>
            <a:pPr eaLnBrk="1" hangingPunct="1"/>
            <a:r>
              <a:rPr lang="tr-TR" dirty="0" smtClean="0"/>
              <a:t>Bağımsız Örneklem </a:t>
            </a:r>
            <a:r>
              <a:rPr lang="tr-TR" i="1" dirty="0" smtClean="0"/>
              <a:t>t</a:t>
            </a:r>
            <a:r>
              <a:rPr lang="tr-TR" dirty="0" smtClean="0"/>
              <a:t>-testi - PASW</a:t>
            </a:r>
            <a:endParaRPr lang="en-US" dirty="0" smtClean="0"/>
          </a:p>
        </p:txBody>
      </p:sp>
      <p:sp>
        <p:nvSpPr>
          <p:cNvPr id="54275" name="Rectangle 3"/>
          <p:cNvSpPr>
            <a:spLocks noGrp="1" noChangeArrowheads="1"/>
          </p:cNvSpPr>
          <p:nvPr>
            <p:ph type="body" idx="1"/>
          </p:nvPr>
        </p:nvSpPr>
        <p:spPr/>
        <p:txBody>
          <a:bodyPr/>
          <a:lstStyle/>
          <a:p>
            <a:pPr eaLnBrk="1" hangingPunct="1">
              <a:buFontTx/>
              <a:buNone/>
            </a:pPr>
            <a:r>
              <a:rPr lang="tr-TR" sz="2800" dirty="0" smtClean="0"/>
              <a:t>Mönüden</a:t>
            </a:r>
          </a:p>
          <a:p>
            <a:pPr eaLnBrk="1" hangingPunct="1"/>
            <a:r>
              <a:rPr lang="en-US" sz="2800" dirty="0" smtClean="0"/>
              <a:t>Analyze -&gt; Compare means-&gt; </a:t>
            </a:r>
            <a:r>
              <a:rPr lang="tr-TR" sz="2800" dirty="0" err="1" smtClean="0"/>
              <a:t>independent</a:t>
            </a:r>
            <a:r>
              <a:rPr lang="en-US" sz="2800" dirty="0" smtClean="0"/>
              <a:t> sample T test</a:t>
            </a:r>
            <a:r>
              <a:rPr lang="tr-TR" sz="2800" dirty="0" smtClean="0"/>
              <a:t>’i seçin</a:t>
            </a:r>
            <a:r>
              <a:rPr lang="en-US" sz="2800" dirty="0" smtClean="0"/>
              <a:t> </a:t>
            </a:r>
          </a:p>
          <a:p>
            <a:pPr eaLnBrk="1" hangingPunct="1"/>
            <a:r>
              <a:rPr lang="tr-TR" sz="2800" dirty="0" smtClean="0"/>
              <a:t>Değişken listesinden yazma puanını seçin ve sağ tarafa aktarın</a:t>
            </a:r>
          </a:p>
          <a:p>
            <a:pPr eaLnBrk="1" hangingPunct="1"/>
            <a:r>
              <a:rPr lang="tr-TR" sz="2800" dirty="0" smtClean="0"/>
              <a:t>Değişken listesinden cinsiyeti seçin ve grup değişkenine aktarın</a:t>
            </a:r>
          </a:p>
          <a:p>
            <a:pPr eaLnBrk="1" hangingPunct="1"/>
            <a:r>
              <a:rPr lang="tr-TR" sz="2800" dirty="0" smtClean="0"/>
              <a:t>Grupları tanımlayın: grup 1’i 0, grup 2’yi 1 olarak tanımlayın (yani ilk grup erkek, ikinci grup kız)</a:t>
            </a:r>
          </a:p>
          <a:p>
            <a:pPr eaLnBrk="1" hangingPunct="1"/>
            <a:r>
              <a:rPr lang="en-US" sz="2800" dirty="0" smtClean="0"/>
              <a:t>OK</a:t>
            </a:r>
            <a:r>
              <a:rPr lang="tr-TR" sz="2800" dirty="0" smtClean="0"/>
              <a:t>’e tıklayın</a:t>
            </a:r>
            <a:endParaRPr lang="en-US" sz="2800" dirty="0" smtClean="0"/>
          </a:p>
        </p:txBody>
      </p:sp>
    </p:spTree>
  </p:cSld>
  <p:clrMapOvr>
    <a:masterClrMapping/>
  </p:clrMapOvr>
  <p:transition>
    <p:cover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576" y="0"/>
            <a:ext cx="8244408" cy="914400"/>
          </a:xfrm>
        </p:spPr>
        <p:txBody>
          <a:bodyPr/>
          <a:lstStyle/>
          <a:p>
            <a:r>
              <a:rPr lang="tr-TR" dirty="0" smtClean="0"/>
              <a:t>Bağımsız Örneklem </a:t>
            </a:r>
            <a:r>
              <a:rPr lang="tr-TR" i="1" dirty="0" smtClean="0"/>
              <a:t>t</a:t>
            </a:r>
            <a:r>
              <a:rPr lang="tr-TR" dirty="0" smtClean="0"/>
              <a:t>-testi Sonucu I</a:t>
            </a:r>
            <a:endParaRPr lang="tr-TR" dirty="0"/>
          </a:p>
        </p:txBody>
      </p:sp>
      <p:sp>
        <p:nvSpPr>
          <p:cNvPr id="4" name="Text Box 3"/>
          <p:cNvSpPr txBox="1">
            <a:spLocks noChangeArrowheads="1"/>
          </p:cNvSpPr>
          <p:nvPr/>
        </p:nvSpPr>
        <p:spPr bwMode="auto">
          <a:xfrm>
            <a:off x="395536" y="2924944"/>
            <a:ext cx="8229600" cy="2527176"/>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b="0" i="0" u="none" strike="noStrike" kern="0" cap="none" spc="0" normalizeH="0" baseline="0" noProof="0" dirty="0" smtClean="0">
                <a:ln>
                  <a:noFill/>
                </a:ln>
                <a:solidFill>
                  <a:schemeClr val="tx1"/>
                </a:solidFill>
                <a:effectLst/>
                <a:uLnTx/>
                <a:uFillTx/>
                <a:latin typeface="+mn-lt"/>
                <a:ea typeface="+mn-ea"/>
                <a:cs typeface="+mn-cs"/>
              </a:rPr>
              <a:t>Erkek</a:t>
            </a:r>
            <a:r>
              <a:rPr kumimoji="0" lang="tr-TR" b="0" i="0" u="none" strike="noStrike" kern="0" cap="none" spc="0" normalizeH="0" noProof="0" dirty="0" smtClean="0">
                <a:ln>
                  <a:noFill/>
                </a:ln>
                <a:solidFill>
                  <a:schemeClr val="tx1"/>
                </a:solidFill>
                <a:effectLst/>
                <a:uLnTx/>
                <a:uFillTx/>
                <a:latin typeface="+mn-lt"/>
                <a:ea typeface="+mn-ea"/>
                <a:cs typeface="+mn-cs"/>
              </a:rPr>
              <a:t> (91)</a:t>
            </a:r>
            <a:r>
              <a:rPr kumimoji="0" lang="tr-TR" b="0" i="0" u="none" strike="noStrike" kern="0" cap="none" spc="0" normalizeH="0" baseline="0" noProof="0" dirty="0" smtClean="0">
                <a:ln>
                  <a:noFill/>
                </a:ln>
                <a:solidFill>
                  <a:schemeClr val="tx1"/>
                </a:solidFill>
                <a:effectLst/>
                <a:uLnTx/>
                <a:uFillTx/>
                <a:latin typeface="+mn-lt"/>
                <a:ea typeface="+mn-ea"/>
                <a:cs typeface="+mn-cs"/>
              </a:rPr>
              <a:t> öğrencilerin yazma puanı ortalaması 50,12, standart sapması 10,305 ve ortalamanın standart hatası 1,080</a:t>
            </a:r>
            <a:endParaRPr lang="tr-TR" kern="0" dirty="0" smtClean="0">
              <a:latin typeface="+mn-lt"/>
            </a:endParaRPr>
          </a:p>
          <a:p>
            <a:pPr marL="342900" indent="-342900" algn="l">
              <a:spcBef>
                <a:spcPct val="20000"/>
              </a:spcBef>
              <a:buFontTx/>
              <a:buChar char="•"/>
            </a:pPr>
            <a:r>
              <a:rPr lang="tr-TR" kern="0" dirty="0" smtClean="0">
                <a:latin typeface="+mn-lt"/>
              </a:rPr>
              <a:t>Kız (109) öğrencilerin yazma puanı ortalaması 54,99, standart sapması 8,134 ve ortalamanın standart hatası 0,779</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b="0" i="0" u="none" strike="noStrike" kern="0" cap="none" spc="0" normalizeH="0" baseline="0" noProof="0" dirty="0" smtClean="0">
                <a:ln>
                  <a:noFill/>
                </a:ln>
                <a:solidFill>
                  <a:schemeClr val="tx1"/>
                </a:solidFill>
                <a:effectLst/>
                <a:uLnTx/>
                <a:uFillTx/>
                <a:latin typeface="+mn-lt"/>
                <a:ea typeface="+mn-ea"/>
                <a:cs typeface="+mn-cs"/>
              </a:rPr>
              <a:t>İki ortalama arasında yaklaşık 5 puan fark var</a:t>
            </a:r>
            <a:r>
              <a:rPr kumimoji="0" lang="tr-TR" b="0" i="0" u="none" strike="noStrike" kern="0" cap="none" spc="0" normalizeH="0" noProof="0" dirty="0" smtClean="0">
                <a:ln>
                  <a:noFill/>
                </a:ln>
                <a:solidFill>
                  <a:schemeClr val="tx1"/>
                </a:solidFill>
                <a:effectLst/>
                <a:uLnTx/>
                <a:uFillTx/>
                <a:latin typeface="+mn-lt"/>
                <a:ea typeface="+mn-ea"/>
                <a:cs typeface="+mn-cs"/>
              </a:rPr>
              <a:t> ve </a:t>
            </a:r>
            <a:r>
              <a:rPr kumimoji="0" lang="tr-TR" b="0" i="0" u="none" strike="noStrike" kern="0" cap="none" spc="0" normalizeH="0" noProof="0" dirty="0" err="1" smtClean="0">
                <a:ln>
                  <a:noFill/>
                </a:ln>
                <a:solidFill>
                  <a:schemeClr val="tx1"/>
                </a:solidFill>
                <a:effectLst/>
                <a:uLnTx/>
                <a:uFillTx/>
                <a:latin typeface="+mn-lt"/>
                <a:ea typeface="+mn-ea"/>
                <a:cs typeface="+mn-cs"/>
              </a:rPr>
              <a:t>SS’lar</a:t>
            </a:r>
            <a:r>
              <a:rPr kumimoji="0" lang="tr-TR" b="0" i="0" u="none" strike="noStrike" kern="0" cap="none" spc="0" normalizeH="0" noProof="0" dirty="0" smtClean="0">
                <a:ln>
                  <a:noFill/>
                </a:ln>
                <a:solidFill>
                  <a:schemeClr val="tx1"/>
                </a:solidFill>
                <a:effectLst/>
                <a:uLnTx/>
                <a:uFillTx/>
                <a:latin typeface="+mn-lt"/>
                <a:ea typeface="+mn-ea"/>
                <a:cs typeface="+mn-cs"/>
              </a:rPr>
              <a:t> arasındaki fark yaklaşık 2 puan</a:t>
            </a:r>
            <a:endParaRPr kumimoji="0" lang="tr-TR"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5" name="Picture 3"/>
          <p:cNvPicPr>
            <a:picLocks noGrp="1" noChangeAspect="1" noChangeArrowheads="1"/>
          </p:cNvPicPr>
          <p:nvPr>
            <p:ph sz="half" idx="1"/>
          </p:nvPr>
        </p:nvPicPr>
        <p:blipFill>
          <a:blip r:embed="rId3" cstate="print"/>
          <a:srcRect/>
          <a:stretch>
            <a:fillRect/>
          </a:stretch>
        </p:blipFill>
        <p:spPr>
          <a:xfrm>
            <a:off x="827584" y="908720"/>
            <a:ext cx="7345363" cy="1655763"/>
          </a:xfrm>
          <a:noFill/>
        </p:spPr>
      </p:pic>
      <p:sp>
        <p:nvSpPr>
          <p:cNvPr id="6" name="Oval 5"/>
          <p:cNvSpPr>
            <a:spLocks noChangeArrowheads="1"/>
          </p:cNvSpPr>
          <p:nvPr/>
        </p:nvSpPr>
        <p:spPr bwMode="auto">
          <a:xfrm>
            <a:off x="4788024" y="1268760"/>
            <a:ext cx="792162" cy="1296987"/>
          </a:xfrm>
          <a:prstGeom prst="ellipse">
            <a:avLst/>
          </a:prstGeom>
          <a:noFill/>
          <a:ln w="28575">
            <a:solidFill>
              <a:srgbClr val="FF3300"/>
            </a:solidFill>
            <a:round/>
            <a:headEnd/>
            <a:tailEnd/>
          </a:ln>
        </p:spPr>
        <p:txBody>
          <a:bodyPr wrap="none" anchor="ctr"/>
          <a:lstStyle/>
          <a:p>
            <a:endParaRPr lang="tr-TR"/>
          </a:p>
        </p:txBody>
      </p:sp>
      <p:sp>
        <p:nvSpPr>
          <p:cNvPr id="7" name="Oval 6"/>
          <p:cNvSpPr>
            <a:spLocks noChangeArrowheads="1"/>
          </p:cNvSpPr>
          <p:nvPr/>
        </p:nvSpPr>
        <p:spPr bwMode="auto">
          <a:xfrm>
            <a:off x="5652120" y="1268760"/>
            <a:ext cx="1224533" cy="1296987"/>
          </a:xfrm>
          <a:prstGeom prst="ellipse">
            <a:avLst/>
          </a:prstGeom>
          <a:noFill/>
          <a:ln w="28575">
            <a:solidFill>
              <a:srgbClr val="FF3300"/>
            </a:solidFill>
            <a:round/>
            <a:headEnd/>
            <a:tailEnd/>
          </a:ln>
        </p:spPr>
        <p:txBody>
          <a:bodyPr wrap="none" anchor="ctr"/>
          <a:lstStyle/>
          <a:p>
            <a:endParaRPr lang="tr-TR"/>
          </a:p>
        </p:txBody>
      </p:sp>
      <p:sp>
        <p:nvSpPr>
          <p:cNvPr id="9" name="Text Box 9"/>
          <p:cNvSpPr txBox="1">
            <a:spLocks noChangeArrowheads="1"/>
          </p:cNvSpPr>
          <p:nvPr/>
        </p:nvSpPr>
        <p:spPr bwMode="auto">
          <a:xfrm>
            <a:off x="179512" y="980728"/>
            <a:ext cx="2432845" cy="338554"/>
          </a:xfrm>
          <a:prstGeom prst="rect">
            <a:avLst/>
          </a:prstGeom>
          <a:solidFill>
            <a:srgbClr val="FFFF00"/>
          </a:solidFill>
          <a:ln w="9525">
            <a:solidFill>
              <a:srgbClr val="FF3300"/>
            </a:solidFill>
            <a:miter lim="800000"/>
            <a:headEnd/>
            <a:tailEnd/>
          </a:ln>
        </p:spPr>
        <p:txBody>
          <a:bodyPr wrap="none">
            <a:spAutoFit/>
          </a:bodyPr>
          <a:lstStyle/>
          <a:p>
            <a:r>
              <a:rPr lang="tr-TR" sz="1600" b="1" dirty="0"/>
              <a:t>Tanımlayıcı istatistikler</a:t>
            </a:r>
            <a:endParaRPr lang="en-US" sz="1600" b="1" dirty="0"/>
          </a:p>
        </p:txBody>
      </p:sp>
      <p:sp>
        <p:nvSpPr>
          <p:cNvPr id="10" name="Text Box 7"/>
          <p:cNvSpPr txBox="1">
            <a:spLocks noChangeArrowheads="1"/>
          </p:cNvSpPr>
          <p:nvPr/>
        </p:nvSpPr>
        <p:spPr bwMode="auto">
          <a:xfrm>
            <a:off x="4155606" y="2492896"/>
            <a:ext cx="1608134" cy="523220"/>
          </a:xfrm>
          <a:prstGeom prst="rect">
            <a:avLst/>
          </a:prstGeom>
          <a:noFill/>
          <a:ln w="9525">
            <a:noFill/>
            <a:miter lim="800000"/>
            <a:headEnd/>
            <a:tailEnd/>
          </a:ln>
        </p:spPr>
        <p:txBody>
          <a:bodyPr wrap="none">
            <a:spAutoFit/>
          </a:bodyPr>
          <a:lstStyle/>
          <a:p>
            <a:r>
              <a:rPr lang="tr-TR" sz="1400" b="1" dirty="0">
                <a:solidFill>
                  <a:srgbClr val="FF3300"/>
                </a:solidFill>
              </a:rPr>
              <a:t>Karşılaştırılacak </a:t>
            </a:r>
          </a:p>
          <a:p>
            <a:r>
              <a:rPr lang="tr-TR" sz="1400" b="1" dirty="0">
                <a:solidFill>
                  <a:srgbClr val="FF3300"/>
                </a:solidFill>
              </a:rPr>
              <a:t>ortalamalar</a:t>
            </a:r>
            <a:endParaRPr lang="en-US" sz="1400" b="1" dirty="0">
              <a:solidFill>
                <a:srgbClr val="FF3300"/>
              </a:solidFill>
            </a:endParaRPr>
          </a:p>
        </p:txBody>
      </p:sp>
      <p:sp>
        <p:nvSpPr>
          <p:cNvPr id="11" name="Text Box 7"/>
          <p:cNvSpPr txBox="1">
            <a:spLocks noChangeArrowheads="1"/>
          </p:cNvSpPr>
          <p:nvPr/>
        </p:nvSpPr>
        <p:spPr bwMode="auto">
          <a:xfrm>
            <a:off x="5703585" y="2564904"/>
            <a:ext cx="2225289" cy="307777"/>
          </a:xfrm>
          <a:prstGeom prst="rect">
            <a:avLst/>
          </a:prstGeom>
          <a:noFill/>
          <a:ln w="9525">
            <a:noFill/>
            <a:miter lim="800000"/>
            <a:headEnd/>
            <a:tailEnd/>
          </a:ln>
        </p:spPr>
        <p:txBody>
          <a:bodyPr wrap="none">
            <a:spAutoFit/>
          </a:bodyPr>
          <a:lstStyle/>
          <a:p>
            <a:r>
              <a:rPr lang="tr-TR" sz="1400" b="1" dirty="0" smtClean="0">
                <a:solidFill>
                  <a:srgbClr val="FF3300"/>
                </a:solidFill>
              </a:rPr>
              <a:t>Standart sapmalar farklı</a:t>
            </a:r>
            <a:endParaRPr lang="en-US" sz="1400" b="1" dirty="0">
              <a:solidFill>
                <a:srgbClr val="FF3300"/>
              </a:solidFill>
            </a:endParaRPr>
          </a:p>
        </p:txBody>
      </p:sp>
    </p:spTree>
  </p:cSld>
  <p:clrMapOvr>
    <a:masterClrMapping/>
  </p:clrMapOvr>
  <p:transition>
    <p:cover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755576" y="0"/>
            <a:ext cx="8280920" cy="914400"/>
          </a:xfrm>
        </p:spPr>
        <p:txBody>
          <a:bodyPr/>
          <a:lstStyle/>
          <a:p>
            <a:pPr eaLnBrk="1" hangingPunct="1"/>
            <a:r>
              <a:rPr lang="tr-TR" dirty="0" smtClean="0"/>
              <a:t>Bağımsız Örneklem </a:t>
            </a:r>
            <a:r>
              <a:rPr lang="tr-TR" i="1" dirty="0" smtClean="0"/>
              <a:t>t</a:t>
            </a:r>
            <a:r>
              <a:rPr lang="tr-TR" dirty="0" smtClean="0"/>
              <a:t>-testi Sonucu II</a:t>
            </a:r>
            <a:endParaRPr lang="en-US" dirty="0" smtClean="0"/>
          </a:p>
        </p:txBody>
      </p:sp>
      <p:pic>
        <p:nvPicPr>
          <p:cNvPr id="55300" name="Picture 4"/>
          <p:cNvPicPr>
            <a:picLocks noGrp="1" noChangeAspect="1" noChangeArrowheads="1"/>
          </p:cNvPicPr>
          <p:nvPr>
            <p:ph sz="half" idx="2"/>
          </p:nvPr>
        </p:nvPicPr>
        <p:blipFill>
          <a:blip r:embed="rId3" cstate="print"/>
          <a:srcRect/>
          <a:stretch>
            <a:fillRect/>
          </a:stretch>
        </p:blipFill>
        <p:spPr>
          <a:xfrm>
            <a:off x="179388" y="885056"/>
            <a:ext cx="8964612" cy="3048000"/>
          </a:xfrm>
          <a:noFill/>
        </p:spPr>
      </p:pic>
      <p:sp>
        <p:nvSpPr>
          <p:cNvPr id="55306" name="Oval 10"/>
          <p:cNvSpPr>
            <a:spLocks noChangeArrowheads="1"/>
          </p:cNvSpPr>
          <p:nvPr/>
        </p:nvSpPr>
        <p:spPr bwMode="auto">
          <a:xfrm>
            <a:off x="2986038" y="2708721"/>
            <a:ext cx="577850" cy="576263"/>
          </a:xfrm>
          <a:prstGeom prst="ellipse">
            <a:avLst/>
          </a:prstGeom>
          <a:noFill/>
          <a:ln w="38100">
            <a:solidFill>
              <a:srgbClr val="FF0000"/>
            </a:solidFill>
            <a:round/>
            <a:headEnd/>
            <a:tailEnd/>
          </a:ln>
        </p:spPr>
        <p:txBody>
          <a:bodyPr wrap="none" anchor="ctr"/>
          <a:lstStyle/>
          <a:p>
            <a:endParaRPr lang="tr-TR"/>
          </a:p>
        </p:txBody>
      </p:sp>
      <p:sp>
        <p:nvSpPr>
          <p:cNvPr id="55307" name="Oval 11"/>
          <p:cNvSpPr>
            <a:spLocks noChangeArrowheads="1"/>
          </p:cNvSpPr>
          <p:nvPr/>
        </p:nvSpPr>
        <p:spPr bwMode="auto">
          <a:xfrm>
            <a:off x="3419872" y="3212976"/>
            <a:ext cx="2519362" cy="358775"/>
          </a:xfrm>
          <a:prstGeom prst="ellipse">
            <a:avLst/>
          </a:prstGeom>
          <a:noFill/>
          <a:ln w="38100">
            <a:solidFill>
              <a:srgbClr val="FF0000"/>
            </a:solidFill>
            <a:round/>
            <a:headEnd/>
            <a:tailEnd/>
          </a:ln>
        </p:spPr>
        <p:txBody>
          <a:bodyPr wrap="none" anchor="ctr"/>
          <a:lstStyle/>
          <a:p>
            <a:endParaRPr lang="tr-TR"/>
          </a:p>
        </p:txBody>
      </p:sp>
      <p:sp>
        <p:nvSpPr>
          <p:cNvPr id="55308" name="Oval 12"/>
          <p:cNvSpPr>
            <a:spLocks noChangeArrowheads="1"/>
          </p:cNvSpPr>
          <p:nvPr/>
        </p:nvSpPr>
        <p:spPr bwMode="auto">
          <a:xfrm>
            <a:off x="7380684" y="3214811"/>
            <a:ext cx="1439863" cy="430213"/>
          </a:xfrm>
          <a:prstGeom prst="ellipse">
            <a:avLst/>
          </a:prstGeom>
          <a:noFill/>
          <a:ln w="38100">
            <a:solidFill>
              <a:srgbClr val="FF0000"/>
            </a:solidFill>
            <a:round/>
            <a:headEnd/>
            <a:tailEnd/>
          </a:ln>
        </p:spPr>
        <p:txBody>
          <a:bodyPr wrap="none" anchor="ctr"/>
          <a:lstStyle/>
          <a:p>
            <a:endParaRPr lang="tr-TR"/>
          </a:p>
        </p:txBody>
      </p:sp>
      <p:sp>
        <p:nvSpPr>
          <p:cNvPr id="55309" name="Text Box 13"/>
          <p:cNvSpPr txBox="1">
            <a:spLocks noChangeArrowheads="1"/>
          </p:cNvSpPr>
          <p:nvPr/>
        </p:nvSpPr>
        <p:spPr bwMode="auto">
          <a:xfrm>
            <a:off x="6948264" y="3717032"/>
            <a:ext cx="2185214" cy="261610"/>
          </a:xfrm>
          <a:prstGeom prst="rect">
            <a:avLst/>
          </a:prstGeom>
          <a:noFill/>
          <a:ln w="19050">
            <a:solidFill>
              <a:schemeClr val="tx1"/>
            </a:solidFill>
            <a:miter lim="800000"/>
            <a:headEnd/>
            <a:tailEnd/>
          </a:ln>
        </p:spPr>
        <p:txBody>
          <a:bodyPr wrap="none">
            <a:spAutoFit/>
          </a:bodyPr>
          <a:lstStyle/>
          <a:p>
            <a:pPr algn="l"/>
            <a:r>
              <a:rPr lang="tr-TR" sz="1100" b="1" dirty="0">
                <a:solidFill>
                  <a:srgbClr val="FF0000"/>
                </a:solidFill>
              </a:rPr>
              <a:t>%95 güven </a:t>
            </a:r>
            <a:r>
              <a:rPr lang="tr-TR" sz="1100" b="1" dirty="0" smtClean="0">
                <a:solidFill>
                  <a:srgbClr val="FF0000"/>
                </a:solidFill>
              </a:rPr>
              <a:t>aralığı SS’ler </a:t>
            </a:r>
            <a:r>
              <a:rPr lang="tr-TR" sz="1100" b="1" dirty="0">
                <a:solidFill>
                  <a:srgbClr val="FF0000"/>
                </a:solidFill>
              </a:rPr>
              <a:t>farklı</a:t>
            </a:r>
          </a:p>
        </p:txBody>
      </p:sp>
      <p:sp>
        <p:nvSpPr>
          <p:cNvPr id="55310" name="Text Box 14"/>
          <p:cNvSpPr txBox="1">
            <a:spLocks noChangeArrowheads="1"/>
          </p:cNvSpPr>
          <p:nvPr/>
        </p:nvSpPr>
        <p:spPr bwMode="auto">
          <a:xfrm>
            <a:off x="323528" y="930206"/>
            <a:ext cx="2952328" cy="338554"/>
          </a:xfrm>
          <a:prstGeom prst="rect">
            <a:avLst/>
          </a:prstGeom>
          <a:solidFill>
            <a:srgbClr val="FFFF00"/>
          </a:solidFill>
          <a:ln w="9525">
            <a:solidFill>
              <a:srgbClr val="FF3300"/>
            </a:solidFill>
            <a:miter lim="800000"/>
            <a:headEnd/>
            <a:tailEnd/>
          </a:ln>
        </p:spPr>
        <p:txBody>
          <a:bodyPr wrap="square">
            <a:spAutoFit/>
          </a:bodyPr>
          <a:lstStyle/>
          <a:p>
            <a:r>
              <a:rPr lang="tr-TR" sz="1600" b="1" dirty="0"/>
              <a:t>Bağımsız örneklem t testi</a:t>
            </a:r>
            <a:endParaRPr lang="en-US" sz="1600" b="1" dirty="0"/>
          </a:p>
        </p:txBody>
      </p:sp>
      <p:sp>
        <p:nvSpPr>
          <p:cNvPr id="16" name="2 İçerik Yer Tutucusu"/>
          <p:cNvSpPr>
            <a:spLocks noGrp="1"/>
          </p:cNvSpPr>
          <p:nvPr>
            <p:ph sz="half" idx="1"/>
          </p:nvPr>
        </p:nvSpPr>
        <p:spPr>
          <a:xfrm>
            <a:off x="35496" y="3782144"/>
            <a:ext cx="8507288" cy="2599184"/>
          </a:xfrm>
        </p:spPr>
        <p:txBody>
          <a:bodyPr/>
          <a:lstStyle/>
          <a:p>
            <a:pPr eaLnBrk="1" hangingPunct="1"/>
            <a:r>
              <a:rPr lang="tr-TR" sz="2000" dirty="0" smtClean="0"/>
              <a:t>İkinci tabloda iki test sonucu var: </a:t>
            </a:r>
            <a:r>
              <a:rPr lang="tr-TR" sz="2000" b="1" dirty="0" err="1" smtClean="0"/>
              <a:t>Levene</a:t>
            </a:r>
            <a:r>
              <a:rPr lang="tr-TR" sz="2000" dirty="0" smtClean="0"/>
              <a:t> testi ve t testi</a:t>
            </a:r>
          </a:p>
          <a:p>
            <a:pPr eaLnBrk="1" hangingPunct="1"/>
            <a:r>
              <a:rPr lang="tr-TR" sz="2000" b="1" dirty="0" err="1" smtClean="0"/>
              <a:t>Levene</a:t>
            </a:r>
            <a:r>
              <a:rPr lang="tr-TR" sz="2000" dirty="0" smtClean="0"/>
              <a:t> testi erkeklerle kızların not ortalamalarının </a:t>
            </a:r>
            <a:r>
              <a:rPr lang="tr-TR" sz="2000" dirty="0" err="1" smtClean="0"/>
              <a:t>varyanslarının</a:t>
            </a:r>
            <a:r>
              <a:rPr lang="tr-TR" sz="2000" dirty="0" smtClean="0"/>
              <a:t> eşit olup olmadığı varsayımını test eder. F testi sonucu anlamlı değilse (yani </a:t>
            </a:r>
            <a:r>
              <a:rPr lang="tr-TR" sz="2000" dirty="0" err="1" smtClean="0"/>
              <a:t>Sig</a:t>
            </a:r>
            <a:r>
              <a:rPr lang="tr-TR" sz="2000" dirty="0" smtClean="0"/>
              <a:t>. 0,05’ten büyükse) </a:t>
            </a:r>
            <a:r>
              <a:rPr lang="tr-TR" sz="2000" dirty="0" err="1" smtClean="0"/>
              <a:t>varyansların</a:t>
            </a:r>
            <a:r>
              <a:rPr lang="tr-TR" sz="2000" dirty="0" smtClean="0"/>
              <a:t> eşit olduğu varsayımı ihlal edilmiyor demektir: İlk satırdaki </a:t>
            </a:r>
            <a:r>
              <a:rPr lang="tr-TR" sz="2000" i="1" dirty="0" smtClean="0"/>
              <a:t>t</a:t>
            </a:r>
            <a:r>
              <a:rPr lang="tr-TR" sz="2000" dirty="0" smtClean="0"/>
              <a:t>, </a:t>
            </a:r>
            <a:r>
              <a:rPr lang="tr-TR" sz="2000" i="1" dirty="0" smtClean="0"/>
              <a:t>SD</a:t>
            </a:r>
            <a:r>
              <a:rPr lang="tr-TR" sz="2000" dirty="0" smtClean="0"/>
              <a:t> ve </a:t>
            </a:r>
            <a:r>
              <a:rPr lang="tr-TR" sz="2000" i="1" dirty="0" smtClean="0"/>
              <a:t>p</a:t>
            </a:r>
            <a:r>
              <a:rPr lang="tr-TR" sz="2000" dirty="0" smtClean="0"/>
              <a:t> değerleri kullanılır</a:t>
            </a:r>
          </a:p>
          <a:p>
            <a:pPr eaLnBrk="1" hangingPunct="1"/>
            <a:r>
              <a:rPr lang="tr-TR" sz="2000" dirty="0" smtClean="0"/>
              <a:t>Örnekte F testi anlamlı (yani </a:t>
            </a:r>
            <a:r>
              <a:rPr lang="tr-TR" sz="2000" dirty="0" err="1" smtClean="0"/>
              <a:t>Sig</a:t>
            </a:r>
            <a:r>
              <a:rPr lang="tr-TR" sz="2000" dirty="0" smtClean="0"/>
              <a:t>. 0,05’in altında, yani </a:t>
            </a:r>
            <a:r>
              <a:rPr lang="tr-TR" sz="2000" dirty="0" err="1" smtClean="0"/>
              <a:t>varyanslar</a:t>
            </a:r>
            <a:r>
              <a:rPr lang="tr-TR" sz="2000" dirty="0" smtClean="0"/>
              <a:t> -10,315 ve 8,134- eşit değil). O zaman 2. satırdaki </a:t>
            </a:r>
            <a:r>
              <a:rPr lang="tr-TR" sz="2000" i="1" dirty="0" smtClean="0"/>
              <a:t>t</a:t>
            </a:r>
            <a:r>
              <a:rPr lang="tr-TR" sz="2000" dirty="0" smtClean="0"/>
              <a:t>, </a:t>
            </a:r>
            <a:r>
              <a:rPr lang="tr-TR" sz="2000" i="1" dirty="0" smtClean="0"/>
              <a:t>SD</a:t>
            </a:r>
            <a:r>
              <a:rPr lang="tr-TR" sz="2000" dirty="0" smtClean="0"/>
              <a:t> ve </a:t>
            </a:r>
            <a:r>
              <a:rPr lang="tr-TR" sz="2000" i="1" dirty="0" smtClean="0"/>
              <a:t>p</a:t>
            </a:r>
            <a:r>
              <a:rPr lang="tr-TR" sz="2000" dirty="0" smtClean="0"/>
              <a:t> değerleri kullanılır </a:t>
            </a:r>
          </a:p>
          <a:p>
            <a:pPr eaLnBrk="1" hangingPunct="1">
              <a:buNone/>
            </a:pPr>
            <a:endParaRPr lang="tr-TR" sz="2000" dirty="0" smtClean="0"/>
          </a:p>
        </p:txBody>
      </p:sp>
      <p:sp>
        <p:nvSpPr>
          <p:cNvPr id="17" name="Oval 10"/>
          <p:cNvSpPr>
            <a:spLocks noChangeArrowheads="1"/>
          </p:cNvSpPr>
          <p:nvPr/>
        </p:nvSpPr>
        <p:spPr bwMode="auto">
          <a:xfrm>
            <a:off x="2195736" y="2708721"/>
            <a:ext cx="649858" cy="576263"/>
          </a:xfrm>
          <a:prstGeom prst="ellipse">
            <a:avLst/>
          </a:prstGeom>
          <a:noFill/>
          <a:ln w="38100">
            <a:solidFill>
              <a:srgbClr val="FF0000"/>
            </a:solidFill>
            <a:round/>
            <a:headEnd/>
            <a:tailEnd/>
          </a:ln>
        </p:spPr>
        <p:txBody>
          <a:bodyPr wrap="none" anchor="ctr"/>
          <a:lstStyle/>
          <a:p>
            <a:endParaRPr lang="tr-TR"/>
          </a:p>
        </p:txBody>
      </p:sp>
    </p:spTree>
  </p:cSld>
  <p:clrMapOvr>
    <a:masterClrMapping/>
  </p:clrMapOvr>
  <p:transition>
    <p:cover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67544" y="0"/>
            <a:ext cx="8604448" cy="914400"/>
          </a:xfrm>
        </p:spPr>
        <p:txBody>
          <a:bodyPr/>
          <a:lstStyle/>
          <a:p>
            <a:pPr eaLnBrk="1" hangingPunct="1"/>
            <a:r>
              <a:rPr lang="tr-TR" dirty="0" smtClean="0"/>
              <a:t>Bağımsız Örneklem </a:t>
            </a:r>
            <a:r>
              <a:rPr lang="tr-TR" i="1" dirty="0" smtClean="0"/>
              <a:t>t</a:t>
            </a:r>
            <a:r>
              <a:rPr lang="tr-TR" dirty="0" smtClean="0"/>
              <a:t>-testi Sonucu III</a:t>
            </a:r>
            <a:endParaRPr lang="en-US" dirty="0" smtClean="0"/>
          </a:p>
        </p:txBody>
      </p:sp>
      <p:pic>
        <p:nvPicPr>
          <p:cNvPr id="55300" name="Picture 4"/>
          <p:cNvPicPr>
            <a:picLocks noGrp="1" noChangeAspect="1" noChangeArrowheads="1"/>
          </p:cNvPicPr>
          <p:nvPr>
            <p:ph sz="half" idx="2"/>
          </p:nvPr>
        </p:nvPicPr>
        <p:blipFill>
          <a:blip r:embed="rId3" cstate="print"/>
          <a:srcRect/>
          <a:stretch>
            <a:fillRect/>
          </a:stretch>
        </p:blipFill>
        <p:spPr>
          <a:xfrm>
            <a:off x="0" y="764704"/>
            <a:ext cx="9354823" cy="2808312"/>
          </a:xfrm>
          <a:noFill/>
        </p:spPr>
      </p:pic>
      <p:sp>
        <p:nvSpPr>
          <p:cNvPr id="55306" name="Oval 10"/>
          <p:cNvSpPr>
            <a:spLocks noChangeArrowheads="1"/>
          </p:cNvSpPr>
          <p:nvPr/>
        </p:nvSpPr>
        <p:spPr bwMode="auto">
          <a:xfrm>
            <a:off x="2915816" y="2492896"/>
            <a:ext cx="577850" cy="576263"/>
          </a:xfrm>
          <a:prstGeom prst="ellipse">
            <a:avLst/>
          </a:prstGeom>
          <a:noFill/>
          <a:ln w="38100">
            <a:solidFill>
              <a:srgbClr val="FF0000"/>
            </a:solidFill>
            <a:round/>
            <a:headEnd/>
            <a:tailEnd/>
          </a:ln>
        </p:spPr>
        <p:txBody>
          <a:bodyPr wrap="none" anchor="ctr"/>
          <a:lstStyle/>
          <a:p>
            <a:endParaRPr lang="tr-TR"/>
          </a:p>
        </p:txBody>
      </p:sp>
      <p:sp>
        <p:nvSpPr>
          <p:cNvPr id="55307" name="Oval 11"/>
          <p:cNvSpPr>
            <a:spLocks noChangeArrowheads="1"/>
          </p:cNvSpPr>
          <p:nvPr/>
        </p:nvSpPr>
        <p:spPr bwMode="auto">
          <a:xfrm>
            <a:off x="3275856" y="2996953"/>
            <a:ext cx="2736304" cy="288032"/>
          </a:xfrm>
          <a:prstGeom prst="ellipse">
            <a:avLst/>
          </a:prstGeom>
          <a:noFill/>
          <a:ln w="38100">
            <a:solidFill>
              <a:srgbClr val="FF0000"/>
            </a:solidFill>
            <a:round/>
            <a:headEnd/>
            <a:tailEnd/>
          </a:ln>
        </p:spPr>
        <p:txBody>
          <a:bodyPr wrap="none" anchor="ctr"/>
          <a:lstStyle/>
          <a:p>
            <a:endParaRPr lang="tr-TR"/>
          </a:p>
        </p:txBody>
      </p:sp>
      <p:sp>
        <p:nvSpPr>
          <p:cNvPr id="55308" name="Oval 12"/>
          <p:cNvSpPr>
            <a:spLocks noChangeArrowheads="1"/>
          </p:cNvSpPr>
          <p:nvPr/>
        </p:nvSpPr>
        <p:spPr bwMode="auto">
          <a:xfrm>
            <a:off x="7452320" y="2924944"/>
            <a:ext cx="1439863" cy="430213"/>
          </a:xfrm>
          <a:prstGeom prst="ellipse">
            <a:avLst/>
          </a:prstGeom>
          <a:noFill/>
          <a:ln w="38100">
            <a:solidFill>
              <a:srgbClr val="FF0000"/>
            </a:solidFill>
            <a:round/>
            <a:headEnd/>
            <a:tailEnd/>
          </a:ln>
        </p:spPr>
        <p:txBody>
          <a:bodyPr wrap="none" anchor="ctr"/>
          <a:lstStyle/>
          <a:p>
            <a:endParaRPr lang="tr-TR"/>
          </a:p>
        </p:txBody>
      </p:sp>
      <p:sp>
        <p:nvSpPr>
          <p:cNvPr id="55309" name="Text Box 13"/>
          <p:cNvSpPr txBox="1">
            <a:spLocks noChangeArrowheads="1"/>
          </p:cNvSpPr>
          <p:nvPr/>
        </p:nvSpPr>
        <p:spPr bwMode="auto">
          <a:xfrm>
            <a:off x="7452320" y="3429000"/>
            <a:ext cx="1374094" cy="261610"/>
          </a:xfrm>
          <a:prstGeom prst="rect">
            <a:avLst/>
          </a:prstGeom>
          <a:noFill/>
          <a:ln w="19050">
            <a:solidFill>
              <a:schemeClr val="tx1"/>
            </a:solidFill>
            <a:miter lim="800000"/>
            <a:headEnd/>
            <a:tailEnd/>
          </a:ln>
        </p:spPr>
        <p:txBody>
          <a:bodyPr wrap="none">
            <a:spAutoFit/>
          </a:bodyPr>
          <a:lstStyle/>
          <a:p>
            <a:pPr algn="l"/>
            <a:r>
              <a:rPr lang="tr-TR" sz="1100" b="1" dirty="0">
                <a:solidFill>
                  <a:srgbClr val="FF0000"/>
                </a:solidFill>
              </a:rPr>
              <a:t>%95 güven </a:t>
            </a:r>
            <a:r>
              <a:rPr lang="tr-TR" sz="1100" b="1" dirty="0" smtClean="0">
                <a:solidFill>
                  <a:srgbClr val="FF0000"/>
                </a:solidFill>
              </a:rPr>
              <a:t>aralığı</a:t>
            </a:r>
            <a:endParaRPr lang="tr-TR" sz="1100" b="1" dirty="0">
              <a:solidFill>
                <a:srgbClr val="FF0000"/>
              </a:solidFill>
            </a:endParaRPr>
          </a:p>
        </p:txBody>
      </p:sp>
      <p:sp>
        <p:nvSpPr>
          <p:cNvPr id="55310" name="Text Box 14"/>
          <p:cNvSpPr txBox="1">
            <a:spLocks noChangeArrowheads="1"/>
          </p:cNvSpPr>
          <p:nvPr/>
        </p:nvSpPr>
        <p:spPr bwMode="auto">
          <a:xfrm>
            <a:off x="323528" y="836712"/>
            <a:ext cx="2952328" cy="338554"/>
          </a:xfrm>
          <a:prstGeom prst="rect">
            <a:avLst/>
          </a:prstGeom>
          <a:solidFill>
            <a:srgbClr val="FFFF00"/>
          </a:solidFill>
          <a:ln w="9525">
            <a:solidFill>
              <a:srgbClr val="FF3300"/>
            </a:solidFill>
            <a:miter lim="800000"/>
            <a:headEnd/>
            <a:tailEnd/>
          </a:ln>
        </p:spPr>
        <p:txBody>
          <a:bodyPr wrap="square">
            <a:spAutoFit/>
          </a:bodyPr>
          <a:lstStyle/>
          <a:p>
            <a:r>
              <a:rPr lang="tr-TR" sz="1600" b="1" dirty="0"/>
              <a:t>Bağımsız örneklem t testi</a:t>
            </a:r>
            <a:endParaRPr lang="en-US" sz="1600" b="1" dirty="0"/>
          </a:p>
        </p:txBody>
      </p:sp>
      <p:sp>
        <p:nvSpPr>
          <p:cNvPr id="16" name="2 İçerik Yer Tutucusu"/>
          <p:cNvSpPr>
            <a:spLocks noGrp="1"/>
          </p:cNvSpPr>
          <p:nvPr>
            <p:ph sz="half" idx="1"/>
          </p:nvPr>
        </p:nvSpPr>
        <p:spPr>
          <a:xfrm>
            <a:off x="251520" y="3429000"/>
            <a:ext cx="8712968" cy="2599184"/>
          </a:xfrm>
        </p:spPr>
        <p:txBody>
          <a:bodyPr/>
          <a:lstStyle/>
          <a:p>
            <a:pPr eaLnBrk="1" hangingPunct="1">
              <a:lnSpc>
                <a:spcPct val="80000"/>
              </a:lnSpc>
            </a:pPr>
            <a:r>
              <a:rPr lang="tr-TR" sz="2000" i="1" dirty="0" smtClean="0"/>
              <a:t>t</a:t>
            </a:r>
            <a:r>
              <a:rPr lang="tr-TR" sz="2000" dirty="0" smtClean="0"/>
              <a:t> = -3,66, </a:t>
            </a:r>
            <a:r>
              <a:rPr lang="tr-TR" sz="2000" i="1" dirty="0" smtClean="0"/>
              <a:t>SD</a:t>
            </a:r>
            <a:r>
              <a:rPr lang="tr-TR" sz="2000" dirty="0" smtClean="0"/>
              <a:t> = 169,7, </a:t>
            </a:r>
            <a:r>
              <a:rPr lang="tr-TR" sz="2000" i="1" dirty="0" smtClean="0"/>
              <a:t>p</a:t>
            </a:r>
            <a:r>
              <a:rPr lang="tr-TR" sz="2000" dirty="0" smtClean="0"/>
              <a:t> = 0,000</a:t>
            </a:r>
          </a:p>
          <a:p>
            <a:pPr eaLnBrk="1" hangingPunct="1">
              <a:lnSpc>
                <a:spcPct val="80000"/>
              </a:lnSpc>
            </a:pPr>
            <a:r>
              <a:rPr lang="tr-TR" sz="2000" dirty="0" smtClean="0"/>
              <a:t>Ortalamalar arasındaki fark (</a:t>
            </a:r>
            <a:r>
              <a:rPr lang="tr-TR" sz="2000" i="1" dirty="0" err="1" smtClean="0"/>
              <a:t>Mean</a:t>
            </a:r>
            <a:r>
              <a:rPr lang="tr-TR" sz="2000" i="1" dirty="0" smtClean="0"/>
              <a:t> </a:t>
            </a:r>
            <a:r>
              <a:rPr lang="tr-TR" sz="2000" i="1" dirty="0" err="1" smtClean="0"/>
              <a:t>difference</a:t>
            </a:r>
            <a:r>
              <a:rPr lang="tr-TR" sz="2000" dirty="0" smtClean="0"/>
              <a:t>) 4,87; standart hatalar arasındaki fark (</a:t>
            </a:r>
            <a:r>
              <a:rPr lang="tr-TR" sz="2000" i="1" dirty="0" err="1" smtClean="0"/>
              <a:t>Std</a:t>
            </a:r>
            <a:r>
              <a:rPr lang="tr-TR" sz="2000" i="1" dirty="0" smtClean="0"/>
              <a:t> </a:t>
            </a:r>
            <a:r>
              <a:rPr lang="tr-TR" sz="2000" i="1" dirty="0" err="1" smtClean="0"/>
              <a:t>Error</a:t>
            </a:r>
            <a:r>
              <a:rPr lang="tr-TR" sz="2000" i="1" dirty="0" smtClean="0"/>
              <a:t> </a:t>
            </a:r>
            <a:r>
              <a:rPr lang="tr-TR" sz="2000" i="1" dirty="0" err="1" smtClean="0"/>
              <a:t>Difference</a:t>
            </a:r>
            <a:r>
              <a:rPr lang="tr-TR" sz="2000" i="1" dirty="0" smtClean="0"/>
              <a:t>)</a:t>
            </a:r>
            <a:r>
              <a:rPr lang="tr-TR" sz="2000" dirty="0" smtClean="0"/>
              <a:t>: 1,332; farkın %95 güven aralığı: Alt sınır (</a:t>
            </a:r>
            <a:r>
              <a:rPr lang="tr-TR" sz="2000" i="1" dirty="0" err="1" smtClean="0"/>
              <a:t>lower</a:t>
            </a:r>
            <a:r>
              <a:rPr lang="tr-TR" sz="2000" dirty="0" smtClean="0"/>
              <a:t>): -7,50, üst sınır (</a:t>
            </a:r>
            <a:r>
              <a:rPr lang="tr-TR" sz="2000" i="1" dirty="0" err="1" smtClean="0"/>
              <a:t>Upper</a:t>
            </a:r>
            <a:r>
              <a:rPr lang="tr-TR" sz="2000" dirty="0" smtClean="0"/>
              <a:t>): -2,24; yani ortalamalar bulunan değerlerden yaklaşık 7,5 ile 2,24 puan daha düşük olabilir </a:t>
            </a:r>
          </a:p>
          <a:p>
            <a:pPr eaLnBrk="1" hangingPunct="1">
              <a:lnSpc>
                <a:spcPct val="80000"/>
              </a:lnSpc>
            </a:pPr>
            <a:r>
              <a:rPr lang="tr-TR" sz="2000" dirty="0" smtClean="0"/>
              <a:t>Erkeklerin notuyla kızların notu arasındaki fark (yaklaşık 5 puan) istatistiksel açıdan anlamlı (</a:t>
            </a:r>
            <a:r>
              <a:rPr lang="tr-TR" sz="2000" i="1" dirty="0" smtClean="0"/>
              <a:t>p</a:t>
            </a:r>
            <a:r>
              <a:rPr lang="tr-TR" sz="2000" dirty="0" smtClean="0"/>
              <a:t>=0,000). Bu farkın şans eseri oluşma olasılığı binde birden az. Yani kızların notu erkeklerinkinden anlamlı düzeyde yüksek</a:t>
            </a:r>
          </a:p>
          <a:p>
            <a:pPr eaLnBrk="1" hangingPunct="1">
              <a:lnSpc>
                <a:spcPct val="80000"/>
              </a:lnSpc>
            </a:pPr>
            <a:r>
              <a:rPr lang="tr-TR" sz="2000" b="1" dirty="0" smtClean="0"/>
              <a:t>Boş hipotez </a:t>
            </a:r>
            <a:r>
              <a:rPr lang="tr-TR" sz="2000" dirty="0" smtClean="0"/>
              <a:t>(“Erkek ve kızların yazma puanları birbirine eşittir”)</a:t>
            </a:r>
            <a:r>
              <a:rPr lang="tr-TR" sz="2000" b="1" dirty="0" smtClean="0"/>
              <a:t> reddedilir</a:t>
            </a:r>
          </a:p>
        </p:txBody>
      </p:sp>
      <p:sp>
        <p:nvSpPr>
          <p:cNvPr id="17" name="Oval 10"/>
          <p:cNvSpPr>
            <a:spLocks noChangeArrowheads="1"/>
          </p:cNvSpPr>
          <p:nvPr/>
        </p:nvSpPr>
        <p:spPr bwMode="auto">
          <a:xfrm>
            <a:off x="2193950" y="2492896"/>
            <a:ext cx="577850" cy="576263"/>
          </a:xfrm>
          <a:prstGeom prst="ellipse">
            <a:avLst/>
          </a:prstGeom>
          <a:noFill/>
          <a:ln w="38100">
            <a:solidFill>
              <a:srgbClr val="FF0000"/>
            </a:solidFill>
            <a:round/>
            <a:headEnd/>
            <a:tailEnd/>
          </a:ln>
        </p:spPr>
        <p:txBody>
          <a:bodyPr wrap="none" anchor="ctr"/>
          <a:lstStyle/>
          <a:p>
            <a:endParaRPr lang="tr-TR"/>
          </a:p>
        </p:txBody>
      </p:sp>
    </p:spTree>
  </p:cSld>
  <p:clrMapOvr>
    <a:masterClrMapping/>
  </p:clrMapOvr>
  <p:transition>
    <p:cover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Denence Testleri</a:t>
            </a:r>
            <a:endParaRPr lang="tr-TR" dirty="0"/>
          </a:p>
        </p:txBody>
      </p:sp>
      <p:sp>
        <p:nvSpPr>
          <p:cNvPr id="3" name="2 İçerik Yer Tutucusu"/>
          <p:cNvSpPr>
            <a:spLocks noGrp="1"/>
          </p:cNvSpPr>
          <p:nvPr>
            <p:ph idx="1"/>
          </p:nvPr>
        </p:nvSpPr>
        <p:spPr>
          <a:xfrm>
            <a:off x="323528" y="1052736"/>
            <a:ext cx="8435280" cy="4953000"/>
          </a:xfrm>
        </p:spPr>
        <p:txBody>
          <a:bodyPr/>
          <a:lstStyle/>
          <a:p>
            <a:pPr eaLnBrk="1" hangingPunct="1"/>
            <a:r>
              <a:rPr lang="tr-TR" dirty="0" smtClean="0"/>
              <a:t>İstatistiksel testler denenceleri ispatlamak ya da yanlışlamak için tasarlanmaz</a:t>
            </a:r>
          </a:p>
          <a:p>
            <a:pPr eaLnBrk="1" hangingPunct="1"/>
            <a:r>
              <a:rPr lang="tr-TR" dirty="0" smtClean="0"/>
              <a:t>Testlerin amacı bir fikrin/iddianın  gerçekleşme olasılığının ne kadar düşük/yüksek olduğunu göstermektir</a:t>
            </a:r>
          </a:p>
          <a:p>
            <a:pPr eaLnBrk="1" hangingPunct="1"/>
            <a:r>
              <a:rPr lang="tr-TR" dirty="0" smtClean="0"/>
              <a:t>Ör., rastgele seçilen bir örneklem ortalamasının evren parametresinin artı-eksi iki standart sapma sınırları içinde olma olasılığı %95’tir</a:t>
            </a:r>
          </a:p>
          <a:p>
            <a:pPr>
              <a:buNone/>
            </a:pPr>
            <a:endParaRPr lang="tr-TR" sz="2800" dirty="0"/>
          </a:p>
        </p:txBody>
      </p:sp>
    </p:spTree>
  </p:cSld>
  <p:clrMapOvr>
    <a:masterClrMapping/>
  </p:clrMapOvr>
  <p:transition>
    <p:cover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Rapor Etme</a:t>
            </a:r>
            <a:endParaRPr lang="tr-TR" dirty="0"/>
          </a:p>
        </p:txBody>
      </p:sp>
      <p:sp>
        <p:nvSpPr>
          <p:cNvPr id="3" name="2 İçerik Yer Tutucusu"/>
          <p:cNvSpPr>
            <a:spLocks noGrp="1"/>
          </p:cNvSpPr>
          <p:nvPr>
            <p:ph idx="1"/>
          </p:nvPr>
        </p:nvSpPr>
        <p:spPr>
          <a:xfrm>
            <a:off x="251520" y="1052736"/>
            <a:ext cx="8229600" cy="4953000"/>
          </a:xfrm>
        </p:spPr>
        <p:txBody>
          <a:bodyPr/>
          <a:lstStyle/>
          <a:p>
            <a:r>
              <a:rPr lang="tr-TR" sz="2800" dirty="0" smtClean="0"/>
              <a:t>APA stiline göre bulgu şöyle rapor edilir:</a:t>
            </a:r>
          </a:p>
          <a:p>
            <a:pPr eaLnBrk="1" hangingPunct="1">
              <a:lnSpc>
                <a:spcPct val="80000"/>
              </a:lnSpc>
            </a:pPr>
            <a:r>
              <a:rPr lang="tr-TR" sz="2800" dirty="0" smtClean="0"/>
              <a:t>“Kızların yazma puanları ortalaması (</a:t>
            </a:r>
            <a:r>
              <a:rPr lang="tr-TR" sz="2800" dirty="0" err="1" smtClean="0"/>
              <a:t>Ort</a:t>
            </a:r>
            <a:r>
              <a:rPr lang="tr-TR" sz="2800" baseline="-25000" dirty="0" err="1" smtClean="0"/>
              <a:t>k</a:t>
            </a:r>
            <a:r>
              <a:rPr lang="tr-TR" sz="2800" dirty="0" smtClean="0"/>
              <a:t> =  54,99, SH=0,779) erkeklerinkinden (</a:t>
            </a:r>
            <a:r>
              <a:rPr lang="tr-TR" sz="2800" dirty="0" err="1" smtClean="0"/>
              <a:t>Ort</a:t>
            </a:r>
            <a:r>
              <a:rPr lang="tr-TR" sz="2800" baseline="-25000" dirty="0" err="1" smtClean="0"/>
              <a:t>e</a:t>
            </a:r>
            <a:r>
              <a:rPr lang="tr-TR" sz="2800" dirty="0" smtClean="0"/>
              <a:t> = 50,1, SH=1,080) farklıdır ve bu fark istatistiksel açıdan anlamlıdır   (</a:t>
            </a:r>
            <a:r>
              <a:rPr lang="tr-TR" sz="2800" i="1" dirty="0" smtClean="0"/>
              <a:t>t</a:t>
            </a:r>
            <a:r>
              <a:rPr lang="tr-TR" sz="2800" dirty="0" smtClean="0"/>
              <a:t>(169,7) =-3,66, </a:t>
            </a:r>
            <a:r>
              <a:rPr lang="tr-TR" sz="2800" i="1" dirty="0" smtClean="0"/>
              <a:t>p</a:t>
            </a:r>
            <a:r>
              <a:rPr lang="tr-TR" sz="2800" dirty="0" smtClean="0"/>
              <a:t>=0,000, </a:t>
            </a:r>
            <a:r>
              <a:rPr lang="tr-TR" sz="2800" i="1" dirty="0" smtClean="0"/>
              <a:t>r</a:t>
            </a:r>
            <a:r>
              <a:rPr lang="tr-TR" sz="2800" dirty="0" smtClean="0"/>
              <a:t>=0,27). Kızların notları erkeklerinkinden daha yüksektir. Etkinin büyüklüğü orta düzeydedir.”</a:t>
            </a:r>
          </a:p>
          <a:p>
            <a:pPr eaLnBrk="1" hangingPunct="1">
              <a:lnSpc>
                <a:spcPct val="80000"/>
              </a:lnSpc>
            </a:pPr>
            <a:r>
              <a:rPr lang="tr-TR" sz="2800" i="1" dirty="0" smtClean="0"/>
              <a:t>p </a:t>
            </a:r>
            <a:r>
              <a:rPr lang="tr-TR" sz="2800" dirty="0" smtClean="0"/>
              <a:t>değeri bazen “</a:t>
            </a:r>
            <a:r>
              <a:rPr lang="tr-TR" sz="2800" i="1" dirty="0" smtClean="0"/>
              <a:t>p</a:t>
            </a:r>
            <a:r>
              <a:rPr lang="tr-TR" sz="2800" dirty="0" smtClean="0"/>
              <a:t> &lt;.001” şeklinde de rapor edilebilir</a:t>
            </a:r>
          </a:p>
          <a:p>
            <a:pPr eaLnBrk="1" hangingPunct="1">
              <a:lnSpc>
                <a:spcPct val="80000"/>
              </a:lnSpc>
            </a:pPr>
            <a:r>
              <a:rPr lang="tr-TR" sz="2800" dirty="0" smtClean="0"/>
              <a:t>Denence yönlü kurulmuş olsaydı rapor ederken “farklıdır” yerine “büyüktür” ya da “küçüktür” denilebilirdi. O zaman anlamlılık değerinin 2’ye bölünerek rapor edilmesi gerekir (ki p=0,000 olduğu için fark etmeyecekti)</a:t>
            </a:r>
          </a:p>
          <a:p>
            <a:pPr eaLnBrk="1" hangingPunct="1">
              <a:lnSpc>
                <a:spcPct val="80000"/>
              </a:lnSpc>
            </a:pPr>
            <a:endParaRPr lang="tr-TR" sz="2800" dirty="0" smtClean="0"/>
          </a:p>
          <a:p>
            <a:endParaRPr lang="tr-TR" sz="2800" dirty="0" smtClean="0"/>
          </a:p>
        </p:txBody>
      </p:sp>
    </p:spTree>
  </p:cSld>
  <p:clrMapOvr>
    <a:masterClrMapping/>
  </p:clrMapOvr>
  <p:transition>
    <p:cover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tr-TR" dirty="0" smtClean="0"/>
              <a:t>Bağımlı Örneklem </a:t>
            </a:r>
            <a:r>
              <a:rPr lang="tr-TR" i="1" dirty="0" smtClean="0"/>
              <a:t>t</a:t>
            </a:r>
            <a:r>
              <a:rPr lang="tr-TR" dirty="0" smtClean="0"/>
              <a:t>-testi</a:t>
            </a:r>
          </a:p>
        </p:txBody>
      </p:sp>
      <p:sp>
        <p:nvSpPr>
          <p:cNvPr id="57347" name="Rectangle 3"/>
          <p:cNvSpPr>
            <a:spLocks noGrp="1" noChangeArrowheads="1"/>
          </p:cNvSpPr>
          <p:nvPr>
            <p:ph type="body" idx="1"/>
          </p:nvPr>
        </p:nvSpPr>
        <p:spPr>
          <a:xfrm>
            <a:off x="179512" y="1052513"/>
            <a:ext cx="8964488" cy="4953000"/>
          </a:xfrm>
        </p:spPr>
        <p:txBody>
          <a:bodyPr/>
          <a:lstStyle/>
          <a:p>
            <a:pPr eaLnBrk="1" hangingPunct="1"/>
            <a:r>
              <a:rPr lang="tr-TR" sz="2400" dirty="0" smtClean="0"/>
              <a:t>“Bağımlı” ibaresi bir denekten iki veri toplanması anlamına gelir</a:t>
            </a:r>
          </a:p>
          <a:p>
            <a:pPr eaLnBrk="1" hangingPunct="1"/>
            <a:r>
              <a:rPr lang="tr-TR" sz="2400" dirty="0" smtClean="0"/>
              <a:t>Eşli ya da eşlenik örneklem </a:t>
            </a:r>
            <a:r>
              <a:rPr lang="tr-TR" sz="2400" i="1" dirty="0" smtClean="0"/>
              <a:t>t</a:t>
            </a:r>
            <a:r>
              <a:rPr lang="tr-TR" sz="2400" dirty="0" smtClean="0"/>
              <a:t>-testi olarak da bilinir</a:t>
            </a:r>
          </a:p>
          <a:p>
            <a:pPr eaLnBrk="1" hangingPunct="1"/>
            <a:r>
              <a:rPr lang="tr-TR" sz="2400" dirty="0" smtClean="0"/>
              <a:t>Öğrencilerin okuma ve yazma puanlarının ortalamaları birbirinden farklı mıdır? </a:t>
            </a:r>
          </a:p>
          <a:p>
            <a:pPr eaLnBrk="1" hangingPunct="1">
              <a:lnSpc>
                <a:spcPct val="80000"/>
              </a:lnSpc>
            </a:pPr>
            <a:r>
              <a:rPr lang="tr-TR" sz="2400" dirty="0" smtClean="0"/>
              <a:t>Araştırma </a:t>
            </a:r>
            <a:r>
              <a:rPr lang="tr-TR" sz="2400" dirty="0" err="1" smtClean="0"/>
              <a:t>denencesi</a:t>
            </a:r>
            <a:r>
              <a:rPr lang="tr-TR" sz="2400" dirty="0" smtClean="0"/>
              <a:t> (H</a:t>
            </a:r>
            <a:r>
              <a:rPr lang="tr-TR" sz="2400" baseline="-25000" dirty="0" smtClean="0"/>
              <a:t>1</a:t>
            </a:r>
            <a:r>
              <a:rPr lang="tr-TR" sz="2400" dirty="0" smtClean="0"/>
              <a:t>): “Öğrencilerin okuma ve yazma puanlarının ortalamaları birbirinden farklıdır.” </a:t>
            </a:r>
            <a:r>
              <a:rPr lang="en-US" sz="2400" dirty="0" smtClean="0"/>
              <a:t>H</a:t>
            </a:r>
            <a:r>
              <a:rPr lang="tr-TR" sz="2000" baseline="-25000" dirty="0" smtClean="0"/>
              <a:t>1</a:t>
            </a:r>
            <a:r>
              <a:rPr lang="en-US" sz="2400" dirty="0" smtClean="0"/>
              <a:t>: ų</a:t>
            </a:r>
            <a:r>
              <a:rPr lang="tr-TR" sz="2400" dirty="0" smtClean="0"/>
              <a:t> </a:t>
            </a:r>
            <a:r>
              <a:rPr lang="en-US" sz="2400" dirty="0" smtClean="0">
                <a:sym typeface="Symbol" pitchFamily="18" charset="2"/>
              </a:rPr>
              <a:t></a:t>
            </a:r>
            <a:r>
              <a:rPr lang="tr-TR" sz="2400" dirty="0" smtClean="0"/>
              <a:t> </a:t>
            </a:r>
            <a:r>
              <a:rPr lang="en-US" sz="2400" dirty="0" smtClean="0"/>
              <a:t>ų </a:t>
            </a:r>
            <a:r>
              <a:rPr lang="tr-TR" sz="2000" baseline="-25000" dirty="0" smtClean="0"/>
              <a:t>0</a:t>
            </a:r>
            <a:r>
              <a:rPr lang="tr-TR" sz="2400" dirty="0" smtClean="0"/>
              <a:t> (çift kuyruk testi).</a:t>
            </a:r>
          </a:p>
          <a:p>
            <a:pPr eaLnBrk="1" hangingPunct="1">
              <a:lnSpc>
                <a:spcPct val="90000"/>
              </a:lnSpc>
            </a:pPr>
            <a:r>
              <a:rPr lang="tr-TR" sz="2400" dirty="0" smtClean="0"/>
              <a:t>Bu testte “bağımsız örneklem”den söz edilemez. Çünkü bütün öğrencilerin okuma ve yazma puanlarını aynı potaya atıp öğrencilerin okuma ve yazma puanları birbirine eşittir diyemeyiz. Muhtemelen okumadan iyi puan alanlar yazmadan da alıyorlardır. Bu nedenle aynı öğrencinin okuma ve yazma puanlarını karşılaştırmak gerekir. Bu nedenle “bağımlı”, “eşli” ya da “eşlenik örneklem” diyoruz. </a:t>
            </a:r>
          </a:p>
        </p:txBody>
      </p:sp>
    </p:spTree>
  </p:cSld>
  <p:clrMapOvr>
    <a:masterClrMapping/>
  </p:clrMapOvr>
  <p:transition>
    <p:cover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539552" y="0"/>
            <a:ext cx="8208912" cy="914400"/>
          </a:xfrm>
        </p:spPr>
        <p:txBody>
          <a:bodyPr/>
          <a:lstStyle/>
          <a:p>
            <a:pPr eaLnBrk="1" hangingPunct="1"/>
            <a:r>
              <a:rPr lang="tr-TR" dirty="0" smtClean="0"/>
              <a:t>Bağımlı Örneklem </a:t>
            </a:r>
            <a:r>
              <a:rPr lang="tr-TR" i="1" dirty="0" smtClean="0"/>
              <a:t>t</a:t>
            </a:r>
            <a:r>
              <a:rPr lang="tr-TR" dirty="0" smtClean="0"/>
              <a:t>-testi - PASW</a:t>
            </a:r>
            <a:endParaRPr lang="en-US" dirty="0" smtClean="0"/>
          </a:p>
        </p:txBody>
      </p:sp>
      <p:sp>
        <p:nvSpPr>
          <p:cNvPr id="59395" name="Rectangle 3"/>
          <p:cNvSpPr>
            <a:spLocks noGrp="1" noChangeArrowheads="1"/>
          </p:cNvSpPr>
          <p:nvPr>
            <p:ph type="body" idx="1"/>
          </p:nvPr>
        </p:nvSpPr>
        <p:spPr/>
        <p:txBody>
          <a:bodyPr/>
          <a:lstStyle/>
          <a:p>
            <a:pPr eaLnBrk="1" hangingPunct="1"/>
            <a:r>
              <a:rPr lang="tr-TR" dirty="0" smtClean="0"/>
              <a:t>Mönüden</a:t>
            </a:r>
          </a:p>
          <a:p>
            <a:pPr eaLnBrk="1" hangingPunct="1"/>
            <a:r>
              <a:rPr lang="en-US" dirty="0" smtClean="0"/>
              <a:t>Analyze -&gt; Compare means-&gt; paired sample T test</a:t>
            </a:r>
            <a:r>
              <a:rPr lang="tr-TR" dirty="0" smtClean="0"/>
              <a:t>’i seçin</a:t>
            </a:r>
            <a:r>
              <a:rPr lang="en-US" dirty="0" smtClean="0"/>
              <a:t> </a:t>
            </a:r>
            <a:endParaRPr lang="tr-TR" dirty="0" smtClean="0"/>
          </a:p>
          <a:p>
            <a:pPr eaLnBrk="1" hangingPunct="1"/>
            <a:r>
              <a:rPr lang="tr-TR" dirty="0" smtClean="0"/>
              <a:t>Okuma ve yazma puanlarını seçin ve çift değişkene aktarın</a:t>
            </a:r>
          </a:p>
          <a:p>
            <a:pPr eaLnBrk="1" hangingPunct="1"/>
            <a:r>
              <a:rPr lang="en-US" dirty="0" smtClean="0"/>
              <a:t>OK</a:t>
            </a:r>
            <a:r>
              <a:rPr lang="tr-TR" dirty="0" smtClean="0"/>
              <a:t>’e tıklayın</a:t>
            </a:r>
            <a:r>
              <a:rPr lang="en-US" dirty="0" smtClean="0"/>
              <a:t> </a:t>
            </a:r>
          </a:p>
        </p:txBody>
      </p:sp>
    </p:spTree>
  </p:cSld>
  <p:clrMapOvr>
    <a:masterClrMapping/>
  </p:clrMapOvr>
  <p:transition>
    <p:cover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0"/>
            <a:ext cx="8244408" cy="914400"/>
          </a:xfrm>
        </p:spPr>
        <p:txBody>
          <a:bodyPr/>
          <a:lstStyle/>
          <a:p>
            <a:r>
              <a:rPr lang="tr-TR" dirty="0" smtClean="0"/>
              <a:t>Bağımlı Örneklem </a:t>
            </a:r>
            <a:r>
              <a:rPr lang="tr-TR" i="1" dirty="0" smtClean="0"/>
              <a:t>t</a:t>
            </a:r>
            <a:r>
              <a:rPr lang="tr-TR" dirty="0" smtClean="0"/>
              <a:t>-testi Sonucu I</a:t>
            </a:r>
            <a:endParaRPr lang="tr-TR" dirty="0"/>
          </a:p>
        </p:txBody>
      </p:sp>
      <p:sp>
        <p:nvSpPr>
          <p:cNvPr id="4" name="Text Box 3"/>
          <p:cNvSpPr txBox="1">
            <a:spLocks noChangeArrowheads="1"/>
          </p:cNvSpPr>
          <p:nvPr/>
        </p:nvSpPr>
        <p:spPr bwMode="auto">
          <a:xfrm>
            <a:off x="395536" y="3212976"/>
            <a:ext cx="8229600" cy="2527176"/>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b="0" i="0" u="none" strike="noStrike" kern="0" cap="none" spc="0" normalizeH="0" baseline="0" noProof="0" dirty="0" smtClean="0">
                <a:ln>
                  <a:noFill/>
                </a:ln>
                <a:solidFill>
                  <a:schemeClr val="tx1"/>
                </a:solidFill>
                <a:effectLst/>
                <a:uLnTx/>
                <a:uFillTx/>
                <a:latin typeface="+mn-lt"/>
                <a:ea typeface="+mn-ea"/>
                <a:cs typeface="+mn-cs"/>
              </a:rPr>
              <a:t>Öğrencilerin okuma puanı ortalaması 52,23, standart sapması 10,253 ve ortalamanın standart hatası 0,725</a:t>
            </a:r>
            <a:endParaRPr lang="tr-TR" kern="0" dirty="0" smtClean="0">
              <a:latin typeface="+mn-lt"/>
            </a:endParaRPr>
          </a:p>
          <a:p>
            <a:pPr marL="342900" indent="-342900" algn="l">
              <a:spcBef>
                <a:spcPct val="20000"/>
              </a:spcBef>
              <a:buFontTx/>
              <a:buChar char="•"/>
            </a:pPr>
            <a:r>
              <a:rPr lang="tr-TR" kern="0" dirty="0" smtClean="0">
                <a:latin typeface="+mn-lt"/>
              </a:rPr>
              <a:t>Öğrencilerin yazma puanı ortalaması 52,78, standart sapması 9,479 ve ortalamanın standart hatası 0,670</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b="0" i="0" u="none" strike="noStrike" kern="0" cap="none" spc="0" normalizeH="0" baseline="0" noProof="0" dirty="0" smtClean="0">
                <a:ln>
                  <a:noFill/>
                </a:ln>
                <a:solidFill>
                  <a:schemeClr val="tx1"/>
                </a:solidFill>
                <a:effectLst/>
                <a:uLnTx/>
                <a:uFillTx/>
                <a:latin typeface="+mn-lt"/>
                <a:ea typeface="+mn-ea"/>
                <a:cs typeface="+mn-cs"/>
              </a:rPr>
              <a:t>İki ortalama arasında yaklaşık yarım puan fark var</a:t>
            </a:r>
            <a:r>
              <a:rPr kumimoji="0" lang="tr-TR" b="0" i="0" u="none" strike="noStrike" kern="0" cap="none" spc="0" normalizeH="0" noProof="0" dirty="0" smtClean="0">
                <a:ln>
                  <a:noFill/>
                </a:ln>
                <a:solidFill>
                  <a:schemeClr val="tx1"/>
                </a:solidFill>
                <a:effectLst/>
                <a:uLnTx/>
                <a:uFillTx/>
                <a:latin typeface="+mn-lt"/>
                <a:ea typeface="+mn-ea"/>
                <a:cs typeface="+mn-cs"/>
              </a:rPr>
              <a:t> ve </a:t>
            </a:r>
            <a:r>
              <a:rPr kumimoji="0" lang="tr-TR" b="0" i="0" u="none" strike="noStrike" kern="0" cap="none" spc="0" normalizeH="0" noProof="0" dirty="0" err="1" smtClean="0">
                <a:ln>
                  <a:noFill/>
                </a:ln>
                <a:solidFill>
                  <a:schemeClr val="tx1"/>
                </a:solidFill>
                <a:effectLst/>
                <a:uLnTx/>
                <a:uFillTx/>
                <a:latin typeface="+mn-lt"/>
                <a:ea typeface="+mn-ea"/>
                <a:cs typeface="+mn-cs"/>
              </a:rPr>
              <a:t>SS’lar</a:t>
            </a:r>
            <a:r>
              <a:rPr kumimoji="0" lang="tr-TR" b="0" i="0" u="none" strike="noStrike" kern="0" cap="none" spc="0" normalizeH="0" noProof="0" dirty="0" smtClean="0">
                <a:ln>
                  <a:noFill/>
                </a:ln>
                <a:solidFill>
                  <a:schemeClr val="tx1"/>
                </a:solidFill>
                <a:effectLst/>
                <a:uLnTx/>
                <a:uFillTx/>
                <a:latin typeface="+mn-lt"/>
                <a:ea typeface="+mn-ea"/>
                <a:cs typeface="+mn-cs"/>
              </a:rPr>
              <a:t> arasındaki fark 1 puandan az</a:t>
            </a:r>
            <a:endParaRPr kumimoji="0" lang="tr-TR"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9" name="Text Box 9"/>
          <p:cNvSpPr txBox="1">
            <a:spLocks noChangeArrowheads="1"/>
          </p:cNvSpPr>
          <p:nvPr/>
        </p:nvSpPr>
        <p:spPr bwMode="auto">
          <a:xfrm>
            <a:off x="179512" y="980728"/>
            <a:ext cx="2432845" cy="338554"/>
          </a:xfrm>
          <a:prstGeom prst="rect">
            <a:avLst/>
          </a:prstGeom>
          <a:solidFill>
            <a:srgbClr val="FFFF00"/>
          </a:solidFill>
          <a:ln w="9525">
            <a:solidFill>
              <a:srgbClr val="FF3300"/>
            </a:solidFill>
            <a:miter lim="800000"/>
            <a:headEnd/>
            <a:tailEnd/>
          </a:ln>
        </p:spPr>
        <p:txBody>
          <a:bodyPr wrap="none">
            <a:spAutoFit/>
          </a:bodyPr>
          <a:lstStyle/>
          <a:p>
            <a:r>
              <a:rPr lang="tr-TR" sz="1600" b="1" dirty="0"/>
              <a:t>Tanımlayıcı istatistikler</a:t>
            </a:r>
            <a:endParaRPr lang="en-US" sz="1600" b="1" dirty="0"/>
          </a:p>
        </p:txBody>
      </p:sp>
      <p:pic>
        <p:nvPicPr>
          <p:cNvPr id="13" name="Picture 9"/>
          <p:cNvPicPr>
            <a:picLocks noChangeAspect="1" noChangeArrowheads="1"/>
          </p:cNvPicPr>
          <p:nvPr/>
        </p:nvPicPr>
        <p:blipFill>
          <a:blip r:embed="rId3" cstate="print"/>
          <a:srcRect/>
          <a:stretch>
            <a:fillRect/>
          </a:stretch>
        </p:blipFill>
        <p:spPr bwMode="auto">
          <a:xfrm>
            <a:off x="2383253" y="1412776"/>
            <a:ext cx="6760747" cy="1655638"/>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0"/>
            <a:ext cx="8244408" cy="914400"/>
          </a:xfrm>
        </p:spPr>
        <p:txBody>
          <a:bodyPr/>
          <a:lstStyle/>
          <a:p>
            <a:r>
              <a:rPr lang="tr-TR" dirty="0" smtClean="0"/>
              <a:t>Bağımlı Örneklem </a:t>
            </a:r>
            <a:r>
              <a:rPr lang="tr-TR" i="1" dirty="0" smtClean="0"/>
              <a:t>t</a:t>
            </a:r>
            <a:r>
              <a:rPr lang="tr-TR" dirty="0" smtClean="0"/>
              <a:t>-testi Sonucu II</a:t>
            </a:r>
            <a:endParaRPr lang="tr-TR" dirty="0"/>
          </a:p>
        </p:txBody>
      </p:sp>
      <p:sp>
        <p:nvSpPr>
          <p:cNvPr id="4" name="Text Box 3"/>
          <p:cNvSpPr txBox="1">
            <a:spLocks noChangeArrowheads="1"/>
          </p:cNvSpPr>
          <p:nvPr/>
        </p:nvSpPr>
        <p:spPr bwMode="auto">
          <a:xfrm>
            <a:off x="179512" y="3068960"/>
            <a:ext cx="8568952" cy="2527176"/>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b="0" i="0" u="none" strike="noStrike" kern="0" cap="none" spc="0" normalizeH="0" baseline="0" noProof="0" dirty="0" smtClean="0">
                <a:ln>
                  <a:noFill/>
                </a:ln>
                <a:solidFill>
                  <a:schemeClr val="tx1"/>
                </a:solidFill>
                <a:effectLst/>
                <a:uLnTx/>
                <a:uFillTx/>
                <a:latin typeface="+mn-lt"/>
                <a:ea typeface="+mn-ea"/>
                <a:cs typeface="+mn-cs"/>
              </a:rPr>
              <a:t>Öğrencilerin okuma ve yazma puanları arasındaki </a:t>
            </a:r>
            <a:r>
              <a:rPr kumimoji="0" lang="tr-TR" b="0" i="0" u="none" strike="noStrike" kern="0" cap="none" spc="0" normalizeH="0" baseline="0" noProof="0" dirty="0" err="1" smtClean="0">
                <a:ln>
                  <a:noFill/>
                </a:ln>
                <a:solidFill>
                  <a:schemeClr val="tx1"/>
                </a:solidFill>
                <a:effectLst/>
                <a:uLnTx/>
                <a:uFillTx/>
                <a:latin typeface="+mn-lt"/>
                <a:ea typeface="+mn-ea"/>
                <a:cs typeface="+mn-cs"/>
              </a:rPr>
              <a:t>Pearson</a:t>
            </a:r>
            <a:r>
              <a:rPr kumimoji="0" lang="tr-TR" b="0" i="0" u="none" strike="noStrike" kern="0" cap="none" spc="0" normalizeH="0" baseline="0" noProof="0" dirty="0" smtClean="0">
                <a:ln>
                  <a:noFill/>
                </a:ln>
                <a:solidFill>
                  <a:schemeClr val="tx1"/>
                </a:solidFill>
                <a:effectLst/>
                <a:uLnTx/>
                <a:uFillTx/>
                <a:latin typeface="+mn-lt"/>
                <a:ea typeface="+mn-ea"/>
                <a:cs typeface="+mn-cs"/>
              </a:rPr>
              <a:t> korelasyon</a:t>
            </a:r>
            <a:r>
              <a:rPr kumimoji="0" lang="tr-TR" b="0" i="0" u="none" strike="noStrike" kern="0" cap="none" spc="0" normalizeH="0" noProof="0" dirty="0" smtClean="0">
                <a:ln>
                  <a:noFill/>
                </a:ln>
                <a:solidFill>
                  <a:schemeClr val="tx1"/>
                </a:solidFill>
                <a:effectLst/>
                <a:uLnTx/>
                <a:uFillTx/>
                <a:latin typeface="+mn-lt"/>
                <a:ea typeface="+mn-ea"/>
                <a:cs typeface="+mn-cs"/>
              </a:rPr>
              <a:t> katsayısı </a:t>
            </a:r>
            <a:r>
              <a:rPr kumimoji="0" lang="tr-TR" b="0" i="1" u="none" strike="noStrike" kern="0" cap="none" spc="0" normalizeH="0" noProof="0" dirty="0" smtClean="0">
                <a:ln>
                  <a:noFill/>
                </a:ln>
                <a:solidFill>
                  <a:schemeClr val="tx1"/>
                </a:solidFill>
                <a:effectLst/>
                <a:uLnTx/>
                <a:uFillTx/>
                <a:latin typeface="+mn-lt"/>
                <a:ea typeface="+mn-ea"/>
                <a:cs typeface="+mn-cs"/>
              </a:rPr>
              <a:t>r </a:t>
            </a:r>
            <a:r>
              <a:rPr kumimoji="0" lang="tr-TR" b="0" i="0" u="none" strike="noStrike" kern="0" cap="none" spc="0" normalizeH="0" noProof="0" dirty="0" smtClean="0">
                <a:ln>
                  <a:noFill/>
                </a:ln>
                <a:solidFill>
                  <a:schemeClr val="tx1"/>
                </a:solidFill>
                <a:effectLst/>
                <a:uLnTx/>
                <a:uFillTx/>
                <a:latin typeface="+mn-lt"/>
                <a:ea typeface="+mn-ea"/>
                <a:cs typeface="+mn-cs"/>
              </a:rPr>
              <a:t>=0,597 (orta düzeyde korelasyon</a:t>
            </a:r>
            <a:r>
              <a:rPr lang="tr-TR" kern="0" dirty="0" smtClean="0">
                <a:latin typeface="+mn-lt"/>
              </a:rPr>
              <a:t>) </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tr-TR" kern="0" dirty="0" smtClean="0">
                <a:latin typeface="+mn-lt"/>
              </a:rPr>
              <a:t>İkisi arasındaki fark istatistiksel açıdan anlamlıdır (</a:t>
            </a:r>
            <a:r>
              <a:rPr lang="tr-TR" i="1" kern="0" dirty="0" err="1" smtClean="0">
                <a:latin typeface="+mn-lt"/>
              </a:rPr>
              <a:t>Sig</a:t>
            </a:r>
            <a:r>
              <a:rPr lang="tr-TR" i="1" kern="0" dirty="0" smtClean="0">
                <a:latin typeface="+mn-lt"/>
              </a:rPr>
              <a:t>.</a:t>
            </a:r>
            <a:r>
              <a:rPr lang="tr-TR" kern="0" dirty="0" smtClean="0">
                <a:latin typeface="+mn-lt"/>
              </a:rPr>
              <a:t> = 0,000)</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tr-TR" kern="0" dirty="0" smtClean="0">
                <a:latin typeface="+mn-lt"/>
              </a:rPr>
              <a:t>Başka bir deyişle, korelasyon katsayısı temel alınacak olursa, okuma ve yazma puanları arasında pozitif bir ilişki vardır. Okuma puanı yüksek olan öğrencilerin yazma puanları da yüksektir. </a:t>
            </a:r>
          </a:p>
        </p:txBody>
      </p:sp>
      <p:sp>
        <p:nvSpPr>
          <p:cNvPr id="9" name="Text Box 9"/>
          <p:cNvSpPr txBox="1">
            <a:spLocks noChangeArrowheads="1"/>
          </p:cNvSpPr>
          <p:nvPr/>
        </p:nvSpPr>
        <p:spPr bwMode="auto">
          <a:xfrm>
            <a:off x="323528" y="1052736"/>
            <a:ext cx="1300357" cy="338554"/>
          </a:xfrm>
          <a:prstGeom prst="rect">
            <a:avLst/>
          </a:prstGeom>
          <a:solidFill>
            <a:srgbClr val="FFFF00"/>
          </a:solidFill>
          <a:ln w="9525">
            <a:solidFill>
              <a:srgbClr val="FF3300"/>
            </a:solidFill>
            <a:miter lim="800000"/>
            <a:headEnd/>
            <a:tailEnd/>
          </a:ln>
        </p:spPr>
        <p:txBody>
          <a:bodyPr wrap="none">
            <a:spAutoFit/>
          </a:bodyPr>
          <a:lstStyle/>
          <a:p>
            <a:r>
              <a:rPr lang="tr-TR" sz="1600" b="1" dirty="0" smtClean="0"/>
              <a:t>Korelasyon</a:t>
            </a:r>
            <a:endParaRPr lang="en-US" sz="1600" b="1" dirty="0"/>
          </a:p>
        </p:txBody>
      </p:sp>
      <p:sp>
        <p:nvSpPr>
          <p:cNvPr id="7" name="Text Box 6"/>
          <p:cNvSpPr txBox="1">
            <a:spLocks noChangeArrowheads="1"/>
          </p:cNvSpPr>
          <p:nvPr/>
        </p:nvSpPr>
        <p:spPr bwMode="auto">
          <a:xfrm>
            <a:off x="3203848" y="2564904"/>
            <a:ext cx="5202065" cy="523220"/>
          </a:xfrm>
          <a:prstGeom prst="rect">
            <a:avLst/>
          </a:prstGeom>
          <a:noFill/>
          <a:ln w="9525">
            <a:noFill/>
            <a:miter lim="800000"/>
            <a:headEnd/>
            <a:tailEnd/>
          </a:ln>
        </p:spPr>
        <p:txBody>
          <a:bodyPr wrap="none">
            <a:spAutoFit/>
          </a:bodyPr>
          <a:lstStyle/>
          <a:p>
            <a:pPr algn="l"/>
            <a:r>
              <a:rPr lang="tr-TR" sz="1400" b="1" dirty="0">
                <a:solidFill>
                  <a:srgbClr val="FF0000"/>
                </a:solidFill>
              </a:rPr>
              <a:t>Okuma ve yazma puanlarıyla ilgili ekstra bilgi:</a:t>
            </a:r>
          </a:p>
          <a:p>
            <a:pPr algn="l"/>
            <a:r>
              <a:rPr lang="tr-TR" sz="1400" b="1" dirty="0">
                <a:solidFill>
                  <a:srgbClr val="FF0000"/>
                </a:solidFill>
              </a:rPr>
              <a:t> ilişki katsayısı 0.597 ve bu ilişki istatistiksel açıdan anlamlı</a:t>
            </a:r>
          </a:p>
        </p:txBody>
      </p:sp>
      <p:pic>
        <p:nvPicPr>
          <p:cNvPr id="8" name="Picture 11"/>
          <p:cNvPicPr>
            <a:picLocks noGrp="1" noChangeAspect="1" noChangeArrowheads="1"/>
          </p:cNvPicPr>
          <p:nvPr>
            <p:ph sz="quarter" idx="4294967295"/>
          </p:nvPr>
        </p:nvPicPr>
        <p:blipFill>
          <a:blip r:embed="rId3" cstate="print"/>
          <a:srcRect/>
          <a:stretch>
            <a:fillRect/>
          </a:stretch>
        </p:blipFill>
        <p:spPr>
          <a:xfrm>
            <a:off x="1979712" y="980728"/>
            <a:ext cx="6840760" cy="1681006"/>
          </a:xfrm>
          <a:prstGeom prst="rect">
            <a:avLst/>
          </a:prstGeom>
        </p:spPr>
      </p:pic>
    </p:spTree>
  </p:cSld>
  <p:clrMapOvr>
    <a:masterClrMapping/>
  </p:clrMapOvr>
  <p:transition>
    <p:cover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0"/>
            <a:ext cx="8244408" cy="914400"/>
          </a:xfrm>
        </p:spPr>
        <p:txBody>
          <a:bodyPr/>
          <a:lstStyle/>
          <a:p>
            <a:r>
              <a:rPr lang="tr-TR" dirty="0" smtClean="0"/>
              <a:t>Bağımlı Örneklem </a:t>
            </a:r>
            <a:r>
              <a:rPr lang="tr-TR" i="1" dirty="0" smtClean="0"/>
              <a:t>t</a:t>
            </a:r>
            <a:r>
              <a:rPr lang="tr-TR" dirty="0" smtClean="0"/>
              <a:t>-testi Sonucu III</a:t>
            </a:r>
            <a:endParaRPr lang="tr-TR" dirty="0"/>
          </a:p>
        </p:txBody>
      </p:sp>
      <p:sp>
        <p:nvSpPr>
          <p:cNvPr id="9" name="Text Box 9"/>
          <p:cNvSpPr txBox="1">
            <a:spLocks noChangeArrowheads="1"/>
          </p:cNvSpPr>
          <p:nvPr/>
        </p:nvSpPr>
        <p:spPr bwMode="auto">
          <a:xfrm>
            <a:off x="79349" y="980728"/>
            <a:ext cx="3289683" cy="338554"/>
          </a:xfrm>
          <a:prstGeom prst="rect">
            <a:avLst/>
          </a:prstGeom>
          <a:solidFill>
            <a:srgbClr val="FFFF00"/>
          </a:solidFill>
          <a:ln w="9525">
            <a:solidFill>
              <a:srgbClr val="FF3300"/>
            </a:solidFill>
            <a:miter lim="800000"/>
            <a:headEnd/>
            <a:tailEnd/>
          </a:ln>
        </p:spPr>
        <p:txBody>
          <a:bodyPr wrap="none">
            <a:spAutoFit/>
          </a:bodyPr>
          <a:lstStyle/>
          <a:p>
            <a:r>
              <a:rPr lang="tr-TR" sz="1600" b="1" dirty="0" smtClean="0"/>
              <a:t>Bağımlı örneklem t testi sonucu</a:t>
            </a:r>
            <a:endParaRPr lang="en-US" sz="1600" b="1" dirty="0"/>
          </a:p>
        </p:txBody>
      </p:sp>
      <p:pic>
        <p:nvPicPr>
          <p:cNvPr id="11" name="Picture 12"/>
          <p:cNvPicPr>
            <a:picLocks noGrp="1" noChangeAspect="1" noChangeArrowheads="1"/>
          </p:cNvPicPr>
          <p:nvPr>
            <p:ph sz="quarter" idx="4294967295"/>
          </p:nvPr>
        </p:nvPicPr>
        <p:blipFill>
          <a:blip r:embed="rId3" cstate="print"/>
          <a:srcRect/>
          <a:stretch>
            <a:fillRect/>
          </a:stretch>
        </p:blipFill>
        <p:spPr>
          <a:xfrm>
            <a:off x="364953" y="1340768"/>
            <a:ext cx="8383735" cy="1728192"/>
          </a:xfrm>
          <a:prstGeom prst="rect">
            <a:avLst/>
          </a:prstGeom>
        </p:spPr>
      </p:pic>
      <p:sp>
        <p:nvSpPr>
          <p:cNvPr id="12" name="Oval 13"/>
          <p:cNvSpPr>
            <a:spLocks noChangeArrowheads="1"/>
          </p:cNvSpPr>
          <p:nvPr/>
        </p:nvSpPr>
        <p:spPr bwMode="auto">
          <a:xfrm>
            <a:off x="2123728" y="2564904"/>
            <a:ext cx="667243" cy="518267"/>
          </a:xfrm>
          <a:prstGeom prst="ellipse">
            <a:avLst/>
          </a:prstGeom>
          <a:noFill/>
          <a:ln w="38100">
            <a:solidFill>
              <a:srgbClr val="FF0000"/>
            </a:solidFill>
            <a:round/>
            <a:headEnd/>
            <a:tailEnd/>
          </a:ln>
        </p:spPr>
        <p:txBody>
          <a:bodyPr wrap="none" anchor="ctr"/>
          <a:lstStyle/>
          <a:p>
            <a:endParaRPr lang="tr-TR"/>
          </a:p>
        </p:txBody>
      </p:sp>
      <p:sp>
        <p:nvSpPr>
          <p:cNvPr id="13" name="Oval 14"/>
          <p:cNvSpPr>
            <a:spLocks noChangeArrowheads="1"/>
          </p:cNvSpPr>
          <p:nvPr/>
        </p:nvSpPr>
        <p:spPr bwMode="auto">
          <a:xfrm>
            <a:off x="3779912" y="2564904"/>
            <a:ext cx="2232248" cy="518267"/>
          </a:xfrm>
          <a:prstGeom prst="ellipse">
            <a:avLst/>
          </a:prstGeom>
          <a:noFill/>
          <a:ln w="38100">
            <a:solidFill>
              <a:srgbClr val="FF0000"/>
            </a:solidFill>
            <a:round/>
            <a:headEnd/>
            <a:tailEnd/>
          </a:ln>
        </p:spPr>
        <p:txBody>
          <a:bodyPr wrap="none" anchor="ctr"/>
          <a:lstStyle/>
          <a:p>
            <a:endParaRPr lang="tr-TR"/>
          </a:p>
        </p:txBody>
      </p:sp>
      <p:sp>
        <p:nvSpPr>
          <p:cNvPr id="14" name="Oval 15"/>
          <p:cNvSpPr>
            <a:spLocks noChangeArrowheads="1"/>
          </p:cNvSpPr>
          <p:nvPr/>
        </p:nvSpPr>
        <p:spPr bwMode="auto">
          <a:xfrm>
            <a:off x="6084168" y="2564904"/>
            <a:ext cx="2448272" cy="518267"/>
          </a:xfrm>
          <a:prstGeom prst="ellipse">
            <a:avLst/>
          </a:prstGeom>
          <a:noFill/>
          <a:ln w="38100">
            <a:solidFill>
              <a:srgbClr val="FF0000"/>
            </a:solidFill>
            <a:round/>
            <a:headEnd/>
            <a:tailEnd/>
          </a:ln>
        </p:spPr>
        <p:txBody>
          <a:bodyPr wrap="none" anchor="ctr"/>
          <a:lstStyle/>
          <a:p>
            <a:endParaRPr lang="tr-TR"/>
          </a:p>
        </p:txBody>
      </p:sp>
      <p:sp>
        <p:nvSpPr>
          <p:cNvPr id="15" name="Text Box 3"/>
          <p:cNvSpPr txBox="1">
            <a:spLocks noChangeArrowheads="1"/>
          </p:cNvSpPr>
          <p:nvPr/>
        </p:nvSpPr>
        <p:spPr bwMode="auto">
          <a:xfrm>
            <a:off x="179512" y="3212976"/>
            <a:ext cx="8568952" cy="1231032"/>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lvl="0" indent="-342900" algn="l">
              <a:spcBef>
                <a:spcPct val="20000"/>
              </a:spcBef>
              <a:buFontTx/>
              <a:buChar char="•"/>
            </a:pPr>
            <a:r>
              <a:rPr kumimoji="0" lang="tr-TR" b="0" i="0" u="none" strike="noStrike" kern="0" cap="none" spc="0" normalizeH="0" baseline="0" noProof="0" dirty="0" smtClean="0">
                <a:ln>
                  <a:noFill/>
                </a:ln>
                <a:solidFill>
                  <a:schemeClr val="tx1"/>
                </a:solidFill>
                <a:effectLst/>
                <a:uLnTx/>
                <a:uFillTx/>
                <a:latin typeface="+mn-lt"/>
                <a:ea typeface="+mn-ea"/>
                <a:cs typeface="+mn-cs"/>
              </a:rPr>
              <a:t>Öğrencilerin okuma ve yazma puanları ortalamaları arasındaki fark 0,545 puan, standart</a:t>
            </a:r>
            <a:r>
              <a:rPr kumimoji="0" lang="tr-TR" b="0" i="0" u="none" strike="noStrike" kern="0" cap="none" spc="0" normalizeH="0" noProof="0" dirty="0" smtClean="0">
                <a:ln>
                  <a:noFill/>
                </a:ln>
                <a:solidFill>
                  <a:schemeClr val="tx1"/>
                </a:solidFill>
                <a:effectLst/>
                <a:uLnTx/>
                <a:uFillTx/>
                <a:latin typeface="+mn-lt"/>
                <a:ea typeface="+mn-ea"/>
                <a:cs typeface="+mn-cs"/>
              </a:rPr>
              <a:t> sapma 8,887 </a:t>
            </a:r>
            <a:r>
              <a:rPr lang="tr-TR" kern="0" dirty="0" smtClean="0">
                <a:latin typeface="+mn-lt"/>
              </a:rPr>
              <a:t>ve ortalamanın standart hatası 0,628</a:t>
            </a:r>
          </a:p>
          <a:p>
            <a:pPr marL="342900" lvl="0" indent="-342900" algn="l">
              <a:spcBef>
                <a:spcPct val="20000"/>
              </a:spcBef>
              <a:buFontTx/>
              <a:buChar char="•"/>
            </a:pPr>
            <a:r>
              <a:rPr lang="tr-TR" i="1" dirty="0" smtClean="0">
                <a:latin typeface="+mn-lt"/>
              </a:rPr>
              <a:t>t </a:t>
            </a:r>
            <a:r>
              <a:rPr lang="tr-TR" dirty="0" smtClean="0">
                <a:latin typeface="+mn-lt"/>
              </a:rPr>
              <a:t>testi sonucu </a:t>
            </a:r>
            <a:r>
              <a:rPr lang="tr-TR" i="1" dirty="0" smtClean="0">
                <a:latin typeface="+mn-lt"/>
              </a:rPr>
              <a:t>t</a:t>
            </a:r>
            <a:r>
              <a:rPr lang="tr-TR" dirty="0" smtClean="0">
                <a:latin typeface="+mn-lt"/>
              </a:rPr>
              <a:t>= -0,867, </a:t>
            </a:r>
            <a:r>
              <a:rPr lang="tr-TR" i="1" dirty="0" smtClean="0">
                <a:latin typeface="+mn-lt"/>
              </a:rPr>
              <a:t>SD</a:t>
            </a:r>
            <a:r>
              <a:rPr lang="tr-TR" dirty="0" smtClean="0">
                <a:latin typeface="+mn-lt"/>
              </a:rPr>
              <a:t> = 199, </a:t>
            </a:r>
            <a:r>
              <a:rPr lang="tr-TR" i="1" dirty="0" smtClean="0">
                <a:latin typeface="+mn-lt"/>
              </a:rPr>
              <a:t>p</a:t>
            </a:r>
            <a:r>
              <a:rPr lang="tr-TR" dirty="0" smtClean="0">
                <a:latin typeface="+mn-lt"/>
              </a:rPr>
              <a:t> = 0,387 (çift kuyruk)</a:t>
            </a:r>
          </a:p>
          <a:p>
            <a:pPr marL="342900" lvl="0" indent="-342900" algn="l">
              <a:spcBef>
                <a:spcPct val="20000"/>
              </a:spcBef>
              <a:buFontTx/>
              <a:buChar char="•"/>
            </a:pPr>
            <a:r>
              <a:rPr lang="tr-TR" dirty="0" smtClean="0">
                <a:latin typeface="+mn-lt"/>
              </a:rPr>
              <a:t>Okuma ve yazma puanları arasındaki yarım puanlık fark istatistiksel açıdan anlamlı değil (</a:t>
            </a:r>
            <a:r>
              <a:rPr lang="tr-TR" i="1" dirty="0" smtClean="0">
                <a:latin typeface="+mn-lt"/>
              </a:rPr>
              <a:t>p</a:t>
            </a:r>
            <a:r>
              <a:rPr lang="tr-TR" dirty="0" smtClean="0">
                <a:latin typeface="+mn-lt"/>
              </a:rPr>
              <a:t>=0,387)</a:t>
            </a:r>
          </a:p>
          <a:p>
            <a:pPr marL="342900" lvl="0" indent="-342900" algn="l">
              <a:spcBef>
                <a:spcPct val="20000"/>
              </a:spcBef>
              <a:buFontTx/>
              <a:buChar char="•"/>
            </a:pPr>
            <a:r>
              <a:rPr lang="tr-TR" b="1" dirty="0" smtClean="0">
                <a:latin typeface="+mn-lt"/>
              </a:rPr>
              <a:t>Boş hipotez </a:t>
            </a:r>
            <a:r>
              <a:rPr lang="tr-TR" dirty="0" smtClean="0">
                <a:latin typeface="+mn-lt"/>
              </a:rPr>
              <a:t>(“Okuma ve yazma puanlarının ortalamaları birbirine eşittir”)</a:t>
            </a:r>
            <a:r>
              <a:rPr lang="tr-TR" b="1" dirty="0" smtClean="0">
                <a:latin typeface="+mn-lt"/>
              </a:rPr>
              <a:t> kabul edilir.</a:t>
            </a:r>
            <a:endParaRPr lang="tr-TR" kern="0" dirty="0" smtClean="0">
              <a:latin typeface="+mn-lt"/>
            </a:endParaRPr>
          </a:p>
        </p:txBody>
      </p:sp>
    </p:spTree>
  </p:cSld>
  <p:clrMapOvr>
    <a:masterClrMapping/>
  </p:clrMapOvr>
  <p:transition>
    <p:cover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Rapor Etme</a:t>
            </a:r>
            <a:endParaRPr lang="tr-TR" dirty="0"/>
          </a:p>
        </p:txBody>
      </p:sp>
      <p:sp>
        <p:nvSpPr>
          <p:cNvPr id="3" name="2 İçerik Yer Tutucusu"/>
          <p:cNvSpPr>
            <a:spLocks noGrp="1"/>
          </p:cNvSpPr>
          <p:nvPr>
            <p:ph idx="1"/>
          </p:nvPr>
        </p:nvSpPr>
        <p:spPr>
          <a:xfrm>
            <a:off x="251520" y="1052736"/>
            <a:ext cx="8568952" cy="5328592"/>
          </a:xfrm>
        </p:spPr>
        <p:txBody>
          <a:bodyPr/>
          <a:lstStyle/>
          <a:p>
            <a:r>
              <a:rPr lang="tr-TR" dirty="0" smtClean="0"/>
              <a:t>APA stiline göre bulgular şöyle rapor edilir:</a:t>
            </a:r>
          </a:p>
          <a:p>
            <a:pPr eaLnBrk="1" hangingPunct="1">
              <a:lnSpc>
                <a:spcPct val="80000"/>
              </a:lnSpc>
            </a:pPr>
            <a:r>
              <a:rPr lang="tr-TR" dirty="0" smtClean="0"/>
              <a:t>“Okuma puanları ortalaması (</a:t>
            </a:r>
            <a:r>
              <a:rPr lang="tr-TR" dirty="0" err="1" smtClean="0"/>
              <a:t>Ort</a:t>
            </a:r>
            <a:r>
              <a:rPr lang="tr-TR" baseline="-25000" dirty="0" err="1" smtClean="0"/>
              <a:t>o</a:t>
            </a:r>
            <a:r>
              <a:rPr lang="tr-TR" dirty="0" smtClean="0"/>
              <a:t> =  52,23, SH=0,725) ile yazma puanları (</a:t>
            </a:r>
            <a:r>
              <a:rPr lang="tr-TR" dirty="0" err="1" smtClean="0"/>
              <a:t>Ort</a:t>
            </a:r>
            <a:r>
              <a:rPr lang="tr-TR" baseline="-25000" dirty="0" err="1" smtClean="0"/>
              <a:t>y</a:t>
            </a:r>
            <a:r>
              <a:rPr lang="tr-TR" dirty="0" smtClean="0"/>
              <a:t> = 52,78, SH=0,670) arasında yaklaşık yarım puan fark vardır ve bu fark istatistiksel açıdan anlamlı değildir   (</a:t>
            </a:r>
            <a:r>
              <a:rPr lang="tr-TR" i="1" dirty="0" smtClean="0"/>
              <a:t>t</a:t>
            </a:r>
            <a:r>
              <a:rPr lang="tr-TR" dirty="0" smtClean="0"/>
              <a:t>(199) =-0,867, </a:t>
            </a:r>
            <a:r>
              <a:rPr lang="tr-TR" i="1" dirty="0" smtClean="0"/>
              <a:t>p</a:t>
            </a:r>
            <a:r>
              <a:rPr lang="tr-TR" dirty="0" smtClean="0"/>
              <a:t>=0,387, </a:t>
            </a:r>
            <a:r>
              <a:rPr lang="tr-TR" i="1" dirty="0" smtClean="0"/>
              <a:t>r</a:t>
            </a:r>
            <a:r>
              <a:rPr lang="tr-TR" dirty="0" smtClean="0"/>
              <a:t>=0,06). Öğrencilerin okuma ve yazma puanları arasında istatistiksel açıdan anlamlı bir fark yoktur.”</a:t>
            </a:r>
          </a:p>
          <a:p>
            <a:pPr eaLnBrk="1" hangingPunct="1">
              <a:lnSpc>
                <a:spcPct val="80000"/>
              </a:lnSpc>
            </a:pPr>
            <a:r>
              <a:rPr lang="tr-TR" b="1" dirty="0" smtClean="0"/>
              <a:t>Boş denence kabul edilir.</a:t>
            </a:r>
          </a:p>
          <a:p>
            <a:pPr eaLnBrk="1" hangingPunct="1">
              <a:lnSpc>
                <a:spcPct val="80000"/>
              </a:lnSpc>
            </a:pPr>
            <a:r>
              <a:rPr lang="tr-TR" dirty="0" smtClean="0"/>
              <a:t>Tanımlayıcı istatistikler tablo olarak verilebilir  </a:t>
            </a:r>
          </a:p>
          <a:p>
            <a:pPr eaLnBrk="1" hangingPunct="1">
              <a:lnSpc>
                <a:spcPct val="80000"/>
              </a:lnSpc>
            </a:pPr>
            <a:endParaRPr lang="tr-TR" sz="2800" dirty="0" smtClean="0"/>
          </a:p>
          <a:p>
            <a:pPr eaLnBrk="1" hangingPunct="1">
              <a:lnSpc>
                <a:spcPct val="80000"/>
              </a:lnSpc>
            </a:pPr>
            <a:endParaRPr lang="tr-TR" sz="2800" dirty="0" smtClean="0"/>
          </a:p>
          <a:p>
            <a:endParaRPr lang="tr-TR" sz="2800" dirty="0" smtClean="0"/>
          </a:p>
        </p:txBody>
      </p:sp>
    </p:spTree>
  </p:cSld>
  <p:clrMapOvr>
    <a:masterClrMapping/>
  </p:clrMapOvr>
  <p:transition>
    <p:cover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496" y="0"/>
            <a:ext cx="9217024" cy="914400"/>
          </a:xfrm>
        </p:spPr>
        <p:txBody>
          <a:bodyPr/>
          <a:lstStyle/>
          <a:p>
            <a:r>
              <a:rPr lang="tr-TR" sz="3200" dirty="0" smtClean="0"/>
              <a:t>Korelasyon Testi ve </a:t>
            </a:r>
            <a:r>
              <a:rPr lang="tr-TR" sz="3200" i="1" dirty="0" smtClean="0"/>
              <a:t>t</a:t>
            </a:r>
            <a:r>
              <a:rPr lang="tr-TR" sz="3200" dirty="0" smtClean="0"/>
              <a:t>-testi Sonuçları Niçin Farklı?</a:t>
            </a:r>
            <a:endParaRPr lang="tr-TR" sz="3200" dirty="0"/>
          </a:p>
        </p:txBody>
      </p:sp>
      <p:sp>
        <p:nvSpPr>
          <p:cNvPr id="3" name="2 İçerik Yer Tutucusu"/>
          <p:cNvSpPr>
            <a:spLocks noGrp="1"/>
          </p:cNvSpPr>
          <p:nvPr>
            <p:ph idx="1"/>
          </p:nvPr>
        </p:nvSpPr>
        <p:spPr>
          <a:xfrm>
            <a:off x="503040" y="1052736"/>
            <a:ext cx="8640960" cy="4953000"/>
          </a:xfrm>
        </p:spPr>
        <p:txBody>
          <a:bodyPr/>
          <a:lstStyle/>
          <a:p>
            <a:pPr lvl="0" eaLnBrk="1" hangingPunct="1">
              <a:defRPr/>
            </a:pPr>
            <a:r>
              <a:rPr lang="tr-TR" sz="2400" dirty="0" smtClean="0"/>
              <a:t>Okuma ve yazma notları arasında orta düzeyde ve anlamlı pozitif korelasyon var (</a:t>
            </a:r>
            <a:r>
              <a:rPr lang="tr-TR" sz="2400" i="1" dirty="0" smtClean="0"/>
              <a:t>r</a:t>
            </a:r>
            <a:r>
              <a:rPr lang="tr-TR" sz="2400" dirty="0" smtClean="0"/>
              <a:t>=0,597, </a:t>
            </a:r>
            <a:r>
              <a:rPr lang="tr-TR" sz="2400" i="1" dirty="0" smtClean="0"/>
              <a:t>p</a:t>
            </a:r>
            <a:r>
              <a:rPr lang="tr-TR" sz="2400" dirty="0" smtClean="0"/>
              <a:t>=0,000, </a:t>
            </a:r>
            <a:r>
              <a:rPr lang="tr-TR" sz="2400" i="1" dirty="0" smtClean="0"/>
              <a:t>r</a:t>
            </a:r>
            <a:r>
              <a:rPr lang="tr-TR" sz="2400" i="1" baseline="30000" dirty="0" smtClean="0"/>
              <a:t>2 </a:t>
            </a:r>
            <a:r>
              <a:rPr lang="tr-TR" sz="2400" dirty="0" smtClean="0"/>
              <a:t>=0,36) (</a:t>
            </a:r>
            <a:r>
              <a:rPr lang="tr-TR" sz="2400" i="1" dirty="0" err="1" smtClean="0"/>
              <a:t>r</a:t>
            </a:r>
            <a:r>
              <a:rPr lang="tr-TR" sz="2400" dirty="0" err="1" smtClean="0"/>
              <a:t>’nin</a:t>
            </a:r>
            <a:r>
              <a:rPr lang="tr-TR" sz="2400" dirty="0" smtClean="0"/>
              <a:t> etki büyüklüğü </a:t>
            </a:r>
            <a:r>
              <a:rPr lang="tr-TR" sz="2400" i="1" dirty="0" err="1" smtClean="0"/>
              <a:t>r</a:t>
            </a:r>
            <a:r>
              <a:rPr lang="tr-TR" sz="2400" dirty="0" err="1" smtClean="0"/>
              <a:t>’nin</a:t>
            </a:r>
            <a:r>
              <a:rPr lang="tr-TR" sz="2400" dirty="0" smtClean="0"/>
              <a:t> karesi alınarak bulunur)</a:t>
            </a:r>
          </a:p>
          <a:p>
            <a:pPr lvl="0" eaLnBrk="1" hangingPunct="1">
              <a:defRPr/>
            </a:pPr>
            <a:r>
              <a:rPr lang="tr-TR" sz="2400" dirty="0" smtClean="0"/>
              <a:t>Okuma notu yüksekse yazma notu da yüksek (en azından öğrencilerin %36’sı için bu geçerli) </a:t>
            </a:r>
          </a:p>
          <a:p>
            <a:pPr lvl="0" eaLnBrk="1" hangingPunct="1">
              <a:defRPr/>
            </a:pPr>
            <a:r>
              <a:rPr lang="tr-TR" sz="2400" dirty="0" smtClean="0"/>
              <a:t>Oysa </a:t>
            </a:r>
            <a:r>
              <a:rPr lang="tr-TR" sz="2400" i="1" dirty="0" smtClean="0"/>
              <a:t>t</a:t>
            </a:r>
            <a:r>
              <a:rPr lang="tr-TR" sz="2400" dirty="0" smtClean="0"/>
              <a:t>-testine göre ikisi arasında bir ilişki yok. Niçin?</a:t>
            </a:r>
          </a:p>
          <a:p>
            <a:pPr lvl="0" eaLnBrk="1" hangingPunct="1">
              <a:defRPr/>
            </a:pPr>
            <a:r>
              <a:rPr lang="tr-TR" sz="2400" dirty="0" smtClean="0"/>
              <a:t>Korelasyon testinde okuma notları ile yazma notları notların hangi deneğe ait olduğuna bakılmaksızın bir havuza atılıp aralarında ilişki olup olmadığı karşılaştırılıyor</a:t>
            </a:r>
          </a:p>
          <a:p>
            <a:pPr lvl="0" eaLnBrk="1" hangingPunct="1">
              <a:defRPr/>
            </a:pPr>
            <a:r>
              <a:rPr lang="tr-TR" sz="2400" dirty="0" smtClean="0"/>
              <a:t>Oysa bağımlı t-testinde her deneğin okuma notu kendi yazma notuyla karşılaştırılıyor</a:t>
            </a:r>
          </a:p>
          <a:p>
            <a:pPr lvl="0" eaLnBrk="1" hangingPunct="1">
              <a:defRPr/>
            </a:pPr>
            <a:r>
              <a:rPr lang="tr-TR" sz="2400" dirty="0" smtClean="0"/>
              <a:t>Korelasyon testinde var gözüken ilişkinin aslında olmadığı ortaya çıkıyor   </a:t>
            </a:r>
          </a:p>
        </p:txBody>
      </p:sp>
    </p:spTree>
  </p:cSld>
  <p:clrMapOvr>
    <a:masterClrMapping/>
  </p:clrMapOvr>
  <p:transition>
    <p:cover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bwMode="auto">
          <a:xfrm>
            <a:off x="1259632" y="0"/>
            <a:ext cx="6624736" cy="90872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Özet</a:t>
            </a:r>
            <a:endParaRPr lang="tr-TR" dirty="0"/>
          </a:p>
        </p:txBody>
      </p:sp>
      <p:sp>
        <p:nvSpPr>
          <p:cNvPr id="53862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smtClean="0"/>
              <a:t>Denence testleri</a:t>
            </a:r>
          </a:p>
          <a:p>
            <a:r>
              <a:rPr lang="tr-TR" dirty="0" smtClean="0"/>
              <a:t>Tür 1 ve Tür 2 hataları</a:t>
            </a:r>
          </a:p>
          <a:p>
            <a:r>
              <a:rPr lang="tr-TR" dirty="0" smtClean="0"/>
              <a:t>Etki boyutu</a:t>
            </a:r>
          </a:p>
          <a:p>
            <a:r>
              <a:rPr lang="tr-TR" dirty="0" smtClean="0"/>
              <a:t>İstatistiksel güç</a:t>
            </a:r>
          </a:p>
          <a:p>
            <a:r>
              <a:rPr lang="tr-TR" i="1" dirty="0" smtClean="0"/>
              <a:t>t</a:t>
            </a:r>
            <a:r>
              <a:rPr lang="tr-TR" dirty="0" smtClean="0"/>
              <a:t> testleri</a:t>
            </a:r>
          </a:p>
        </p:txBody>
      </p:sp>
    </p:spTree>
  </p:cSld>
  <p:clrMapOvr>
    <a:masterClrMapping/>
  </p:clrMapOvr>
  <p:transition>
    <p:cover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tr-TR" dirty="0" smtClean="0"/>
              <a:t>Beş Adımda Denence Testi</a:t>
            </a:r>
            <a:endParaRPr lang="en-US" dirty="0" smtClean="0"/>
          </a:p>
        </p:txBody>
      </p:sp>
      <p:sp>
        <p:nvSpPr>
          <p:cNvPr id="38915" name="Rectangle 3"/>
          <p:cNvSpPr>
            <a:spLocks noGrp="1" noChangeArrowheads="1"/>
          </p:cNvSpPr>
          <p:nvPr>
            <p:ph type="body" idx="1"/>
          </p:nvPr>
        </p:nvSpPr>
        <p:spPr>
          <a:xfrm>
            <a:off x="457200" y="1219200"/>
            <a:ext cx="8435280" cy="4953000"/>
          </a:xfrm>
        </p:spPr>
        <p:txBody>
          <a:bodyPr/>
          <a:lstStyle/>
          <a:p>
            <a:pPr marL="514350" indent="-514350" eaLnBrk="1" hangingPunct="1">
              <a:lnSpc>
                <a:spcPct val="90000"/>
              </a:lnSpc>
              <a:buAutoNum type="arabicPeriod"/>
            </a:pPr>
            <a:r>
              <a:rPr lang="tr-TR" dirty="0" smtClean="0"/>
              <a:t>Araştırma sorusu araştırma </a:t>
            </a:r>
            <a:r>
              <a:rPr lang="tr-TR" dirty="0" err="1" smtClean="0"/>
              <a:t>denencesi</a:t>
            </a:r>
            <a:r>
              <a:rPr lang="tr-TR" dirty="0" smtClean="0"/>
              <a:t> (</a:t>
            </a:r>
            <a:r>
              <a:rPr lang="tr-TR" i="1" dirty="0" smtClean="0"/>
              <a:t>H</a:t>
            </a:r>
            <a:r>
              <a:rPr lang="tr-TR" i="1" baseline="-25000" dirty="0" smtClean="0"/>
              <a:t>1</a:t>
            </a:r>
            <a:r>
              <a:rPr lang="tr-TR" dirty="0" smtClean="0"/>
              <a:t>)</a:t>
            </a:r>
            <a:r>
              <a:rPr lang="tr-TR" baseline="-25000" dirty="0" smtClean="0"/>
              <a:t> </a:t>
            </a:r>
            <a:r>
              <a:rPr lang="tr-TR" dirty="0" smtClean="0"/>
              <a:t>olarak formüle edilir</a:t>
            </a:r>
          </a:p>
          <a:p>
            <a:pPr marL="514350" indent="-514350" eaLnBrk="1" hangingPunct="1">
              <a:lnSpc>
                <a:spcPct val="90000"/>
              </a:lnSpc>
              <a:buFont typeface="+mj-lt"/>
              <a:buAutoNum type="arabicPeriod"/>
            </a:pPr>
            <a:r>
              <a:rPr lang="tr-TR" dirty="0" smtClean="0"/>
              <a:t>Test istatistiğine (T) karar verilir</a:t>
            </a:r>
          </a:p>
          <a:p>
            <a:pPr marL="514350" indent="-514350" eaLnBrk="1" hangingPunct="1">
              <a:lnSpc>
                <a:spcPct val="90000"/>
              </a:lnSpc>
              <a:buFont typeface="+mj-lt"/>
              <a:buAutoNum type="arabicPeriod"/>
            </a:pPr>
            <a:r>
              <a:rPr lang="tr-TR" dirty="0" smtClean="0"/>
              <a:t>Kritik bölge seçilir</a:t>
            </a:r>
            <a:endParaRPr lang="en-US" dirty="0" smtClean="0"/>
          </a:p>
          <a:p>
            <a:pPr>
              <a:buNone/>
            </a:pPr>
            <a:r>
              <a:rPr lang="en-US" dirty="0" smtClean="0"/>
              <a:t>4</a:t>
            </a:r>
            <a:r>
              <a:rPr lang="tr-TR" dirty="0" smtClean="0"/>
              <a:t>.</a:t>
            </a:r>
            <a:r>
              <a:rPr lang="en-US" dirty="0" smtClean="0"/>
              <a:t> </a:t>
            </a:r>
            <a:r>
              <a:rPr lang="tr-TR" dirty="0" smtClean="0"/>
              <a:t>Kritik bölgenin büyüklüğü kararlaştırılır</a:t>
            </a:r>
            <a:endParaRPr lang="en-US" dirty="0" smtClean="0"/>
          </a:p>
          <a:p>
            <a:pPr>
              <a:buNone/>
            </a:pPr>
            <a:r>
              <a:rPr lang="en-US" dirty="0" smtClean="0"/>
              <a:t>5</a:t>
            </a:r>
            <a:r>
              <a:rPr lang="tr-TR" dirty="0" smtClean="0"/>
              <a:t>.</a:t>
            </a:r>
            <a:r>
              <a:rPr lang="en-US" dirty="0" smtClean="0"/>
              <a:t> </a:t>
            </a:r>
            <a:r>
              <a:rPr lang="tr-TR" dirty="0" smtClean="0"/>
              <a:t>Sonuç yorumlanır</a:t>
            </a:r>
            <a:endParaRPr lang="en-US" dirty="0" smtClean="0"/>
          </a:p>
        </p:txBody>
      </p:sp>
    </p:spTree>
  </p:cSld>
  <p:clrMapOvr>
    <a:masterClrMapping/>
  </p:clrMapOvr>
  <p:transition>
    <p:cover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Örnek</a:t>
            </a:r>
            <a:endParaRPr lang="tr-TR" dirty="0"/>
          </a:p>
        </p:txBody>
      </p:sp>
      <p:sp>
        <p:nvSpPr>
          <p:cNvPr id="3" name="2 İçerik Yer Tutucusu"/>
          <p:cNvSpPr>
            <a:spLocks noGrp="1"/>
          </p:cNvSpPr>
          <p:nvPr>
            <p:ph idx="1"/>
          </p:nvPr>
        </p:nvSpPr>
        <p:spPr>
          <a:xfrm>
            <a:off x="251520" y="980728"/>
            <a:ext cx="8640960" cy="5328592"/>
          </a:xfrm>
        </p:spPr>
        <p:txBody>
          <a:bodyPr/>
          <a:lstStyle/>
          <a:p>
            <a:r>
              <a:rPr lang="tr-TR" sz="2600" dirty="0" smtClean="0"/>
              <a:t>Geçen ders gördüğümüz standart normal dağılım (SND) ve olasılık kuramıyla ilgili bilgilerimizi test edelim</a:t>
            </a:r>
          </a:p>
          <a:p>
            <a:pPr eaLnBrk="1" hangingPunct="1"/>
            <a:r>
              <a:rPr lang="tr-TR" sz="2600" dirty="0" smtClean="0"/>
              <a:t>Bir fotokopi makinesinde günde en az 70 kopya çekilmezse o makine ekonomik değil</a:t>
            </a:r>
          </a:p>
          <a:p>
            <a:pPr eaLnBrk="1" hangingPunct="1"/>
            <a:r>
              <a:rPr lang="tr-TR" sz="2600" dirty="0" smtClean="0"/>
              <a:t>Kütüphaneye alınan bir makinenin ekonomik olup olmadığını test etmek istediğimizi varsayalım</a:t>
            </a:r>
          </a:p>
          <a:p>
            <a:pPr eaLnBrk="1" hangingPunct="1"/>
            <a:r>
              <a:rPr lang="tr-TR" sz="2600" dirty="0" smtClean="0"/>
              <a:t>Rastgele seçilen 40 günde yapılan ölçümlerde çekim sayısı ortalama 66, standart sapma 7 olarak bulunmuş olsun</a:t>
            </a:r>
          </a:p>
          <a:p>
            <a:pPr eaLnBrk="1" hangingPunct="1"/>
            <a:r>
              <a:rPr lang="tr-TR" sz="2600" dirty="0" smtClean="0"/>
              <a:t>Veriler normal dağılmış olsun</a:t>
            </a:r>
          </a:p>
          <a:p>
            <a:pPr eaLnBrk="1" hangingPunct="1"/>
            <a:r>
              <a:rPr lang="tr-TR" sz="2600" dirty="0" smtClean="0"/>
              <a:t>%95 güvenle fotokopi makinesinin kârlı olup olmadığına karar veriniz  </a:t>
            </a:r>
          </a:p>
        </p:txBody>
      </p:sp>
    </p:spTree>
  </p:cSld>
  <p:clrMapOvr>
    <a:masterClrMapping/>
  </p:clrMapOvr>
  <p:transition>
    <p:cover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 Adım</a:t>
            </a:r>
            <a:endParaRPr lang="tr-TR" dirty="0"/>
          </a:p>
        </p:txBody>
      </p:sp>
      <p:sp>
        <p:nvSpPr>
          <p:cNvPr id="3" name="2 İçerik Yer Tutucusu"/>
          <p:cNvSpPr>
            <a:spLocks noGrp="1"/>
          </p:cNvSpPr>
          <p:nvPr>
            <p:ph idx="1"/>
          </p:nvPr>
        </p:nvSpPr>
        <p:spPr/>
        <p:txBody>
          <a:bodyPr/>
          <a:lstStyle/>
          <a:p>
            <a:r>
              <a:rPr lang="tr-TR" dirty="0" smtClean="0"/>
              <a:t>Araştırma </a:t>
            </a:r>
            <a:r>
              <a:rPr lang="tr-TR" dirty="0" err="1" smtClean="0"/>
              <a:t>denencesi</a:t>
            </a:r>
            <a:r>
              <a:rPr lang="tr-TR" dirty="0" smtClean="0"/>
              <a:t> (</a:t>
            </a:r>
            <a:r>
              <a:rPr lang="tr-TR" i="1" dirty="0" smtClean="0"/>
              <a:t>H</a:t>
            </a:r>
            <a:r>
              <a:rPr lang="tr-TR" i="1" baseline="-25000" dirty="0" smtClean="0"/>
              <a:t>1</a:t>
            </a:r>
            <a:r>
              <a:rPr lang="tr-TR" dirty="0" smtClean="0"/>
              <a:t>):</a:t>
            </a:r>
          </a:p>
          <a:p>
            <a:pPr lvl="1"/>
            <a:r>
              <a:rPr lang="tr-TR" sz="3200" dirty="0" smtClean="0"/>
              <a:t>“Fotokopi makinesi kârlıdır”</a:t>
            </a:r>
          </a:p>
          <a:p>
            <a:r>
              <a:rPr lang="tr-TR" dirty="0" smtClean="0"/>
              <a:t>Boş denence (</a:t>
            </a:r>
            <a:r>
              <a:rPr lang="tr-TR" i="1" dirty="0" smtClean="0"/>
              <a:t>H</a:t>
            </a:r>
            <a:r>
              <a:rPr lang="tr-TR" i="1" baseline="-25000" dirty="0" smtClean="0"/>
              <a:t>0</a:t>
            </a:r>
            <a:r>
              <a:rPr lang="tr-TR" dirty="0" smtClean="0"/>
              <a:t>):</a:t>
            </a:r>
          </a:p>
          <a:p>
            <a:pPr lvl="1"/>
            <a:r>
              <a:rPr lang="tr-TR" sz="3200" dirty="0" smtClean="0"/>
              <a:t>“Fotokopi makinesi kârlı değildir”</a:t>
            </a:r>
          </a:p>
          <a:p>
            <a:r>
              <a:rPr lang="tr-TR" dirty="0" smtClean="0"/>
              <a:t>Aslında (</a:t>
            </a:r>
            <a:r>
              <a:rPr lang="tr-TR" i="1" dirty="0" smtClean="0"/>
              <a:t>H</a:t>
            </a:r>
            <a:r>
              <a:rPr lang="tr-TR" i="1" baseline="-25000" dirty="0" smtClean="0"/>
              <a:t>1</a:t>
            </a:r>
            <a:r>
              <a:rPr lang="tr-TR" dirty="0" smtClean="0"/>
              <a:t>) ve (</a:t>
            </a:r>
            <a:r>
              <a:rPr lang="tr-TR" i="1" dirty="0" smtClean="0"/>
              <a:t>H</a:t>
            </a:r>
            <a:r>
              <a:rPr lang="tr-TR" i="1" baseline="-25000" dirty="0" smtClean="0"/>
              <a:t>0</a:t>
            </a:r>
            <a:r>
              <a:rPr lang="tr-TR" dirty="0" smtClean="0"/>
              <a:t>)teknik olarak:</a:t>
            </a:r>
          </a:p>
          <a:p>
            <a:pPr lvl="1"/>
            <a:r>
              <a:rPr lang="tr-TR" sz="3200" dirty="0" smtClean="0"/>
              <a:t>“Evren ortalaması (70) örneklem ortalamasından (66) küçüktür / büyüktür” iddiasını içeriyor</a:t>
            </a:r>
            <a:endParaRPr lang="tr-TR" sz="3200" dirty="0"/>
          </a:p>
        </p:txBody>
      </p:sp>
    </p:spTree>
  </p:cSld>
  <p:clrMapOvr>
    <a:masterClrMapping/>
  </p:clrMapOvr>
  <p:transition>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 Adım: Z Testi</a:t>
            </a:r>
            <a:endParaRPr lang="tr-TR" dirty="0"/>
          </a:p>
        </p:txBody>
      </p:sp>
      <p:sp>
        <p:nvSpPr>
          <p:cNvPr id="3" name="2 İçerik Yer Tutucusu"/>
          <p:cNvSpPr>
            <a:spLocks noGrp="1"/>
          </p:cNvSpPr>
          <p:nvPr>
            <p:ph idx="1"/>
          </p:nvPr>
        </p:nvSpPr>
        <p:spPr>
          <a:xfrm>
            <a:off x="251520" y="1052736"/>
            <a:ext cx="8892480" cy="1512168"/>
          </a:xfrm>
        </p:spPr>
        <p:txBody>
          <a:bodyPr/>
          <a:lstStyle/>
          <a:p>
            <a:pPr eaLnBrk="1" hangingPunct="1"/>
            <a:r>
              <a:rPr lang="tr-TR" sz="2000" dirty="0" smtClean="0"/>
              <a:t>Z tablosu </a:t>
            </a:r>
            <a:r>
              <a:rPr lang="en-US" sz="2000" dirty="0" smtClean="0"/>
              <a:t>± </a:t>
            </a:r>
            <a:r>
              <a:rPr lang="tr-TR" sz="2000" dirty="0" smtClean="0"/>
              <a:t>3,49 arasında değişir (kuramsal evrenin %99,96’sı)</a:t>
            </a:r>
          </a:p>
          <a:p>
            <a:pPr eaLnBrk="1" hangingPunct="1"/>
            <a:r>
              <a:rPr lang="tr-TR" sz="2000" dirty="0" smtClean="0"/>
              <a:t>Özgün Z tablosu 1/10’luk aralarla standart sapmayı gösterir</a:t>
            </a:r>
          </a:p>
          <a:p>
            <a:pPr eaLnBrk="1" hangingPunct="1"/>
            <a:r>
              <a:rPr lang="tr-TR" sz="2000" dirty="0" smtClean="0"/>
              <a:t>Z tablosundaki birkaç değer önemli (çoğunlukla %95 ve %99’luk alanlar)</a:t>
            </a:r>
          </a:p>
          <a:p>
            <a:pPr eaLnBrk="1" hangingPunct="1"/>
            <a:r>
              <a:rPr lang="tr-TR" sz="2000" dirty="0" err="1" smtClean="0">
                <a:cs typeface="Arial" pitchFamily="34" charset="0"/>
              </a:rPr>
              <a:t>SND’de</a:t>
            </a:r>
            <a:r>
              <a:rPr lang="tr-TR" sz="2000" dirty="0" smtClean="0">
                <a:cs typeface="Arial" pitchFamily="34" charset="0"/>
              </a:rPr>
              <a:t> %95 güvenle örneklem ortalaması evren ortalamasından 1,96, %99 güvenle 2,575 standart hata uzaklıktadır</a:t>
            </a:r>
            <a:r>
              <a:rPr lang="tr-TR" sz="2000" dirty="0" smtClean="0"/>
              <a:t> </a:t>
            </a:r>
          </a:p>
          <a:p>
            <a:endParaRPr lang="tr-TR" sz="2000" dirty="0"/>
          </a:p>
        </p:txBody>
      </p:sp>
      <p:pic>
        <p:nvPicPr>
          <p:cNvPr id="4" name="Picture 2" descr="image5"/>
          <p:cNvPicPr>
            <a:picLocks noChangeAspect="1" noChangeArrowheads="1"/>
          </p:cNvPicPr>
          <p:nvPr/>
        </p:nvPicPr>
        <p:blipFill>
          <a:blip r:embed="rId3" cstate="print"/>
          <a:srcRect/>
          <a:stretch>
            <a:fillRect/>
          </a:stretch>
        </p:blipFill>
        <p:spPr bwMode="auto">
          <a:xfrm>
            <a:off x="395536" y="3356992"/>
            <a:ext cx="5472608" cy="3024336"/>
          </a:xfrm>
          <a:prstGeom prst="rect">
            <a:avLst/>
          </a:prstGeom>
          <a:noFill/>
          <a:ln w="9525">
            <a:noFill/>
            <a:miter lim="800000"/>
            <a:headEnd/>
            <a:tailEnd/>
          </a:ln>
        </p:spPr>
      </p:pic>
      <p:pic>
        <p:nvPicPr>
          <p:cNvPr id="5" name="Picture 6"/>
          <p:cNvPicPr>
            <a:picLocks noChangeAspect="1" noChangeArrowheads="1"/>
          </p:cNvPicPr>
          <p:nvPr/>
        </p:nvPicPr>
        <p:blipFill>
          <a:blip r:embed="rId4" cstate="print"/>
          <a:srcRect/>
          <a:stretch>
            <a:fillRect/>
          </a:stretch>
        </p:blipFill>
        <p:spPr bwMode="auto">
          <a:xfrm>
            <a:off x="6444208" y="3068960"/>
            <a:ext cx="2627784" cy="3356297"/>
          </a:xfrm>
          <a:prstGeom prst="rect">
            <a:avLst/>
          </a:prstGeom>
          <a:noFill/>
          <a:ln>
            <a:miter lim="800000"/>
            <a:headEnd/>
            <a:tailEnd/>
          </a:ln>
        </p:spPr>
      </p:pic>
    </p:spTree>
  </p:cSld>
  <p:clrMapOvr>
    <a:masterClrMapping/>
  </p:clrMapOvr>
  <p:transition>
    <p:cover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 Adım: Z Testi (devamla)</a:t>
            </a:r>
            <a:endParaRPr lang="tr-TR" dirty="0"/>
          </a:p>
        </p:txBody>
      </p:sp>
      <p:sp>
        <p:nvSpPr>
          <p:cNvPr id="3" name="2 İçerik Yer Tutucusu"/>
          <p:cNvSpPr>
            <a:spLocks noGrp="1"/>
          </p:cNvSpPr>
          <p:nvPr>
            <p:ph idx="1"/>
          </p:nvPr>
        </p:nvSpPr>
        <p:spPr>
          <a:xfrm>
            <a:off x="0" y="1052736"/>
            <a:ext cx="7164288" cy="1512168"/>
          </a:xfrm>
        </p:spPr>
        <p:txBody>
          <a:bodyPr/>
          <a:lstStyle/>
          <a:p>
            <a:pPr eaLnBrk="1" hangingPunct="1"/>
            <a:r>
              <a:rPr lang="tr-TR" sz="2800" i="1" dirty="0" smtClean="0"/>
              <a:t>N</a:t>
            </a:r>
            <a:r>
              <a:rPr lang="tr-TR" sz="2800" dirty="0" smtClean="0"/>
              <a:t>=40, </a:t>
            </a:r>
            <a:r>
              <a:rPr lang="tr-TR" sz="2800" i="1" dirty="0" smtClean="0"/>
              <a:t>X</a:t>
            </a:r>
            <a:r>
              <a:rPr lang="tr-TR" sz="2800" dirty="0" smtClean="0"/>
              <a:t>=66, </a:t>
            </a:r>
            <a:r>
              <a:rPr lang="tr-TR" sz="2800" i="1" dirty="0" smtClean="0"/>
              <a:t>SS</a:t>
            </a:r>
            <a:r>
              <a:rPr lang="tr-TR" sz="2800" dirty="0" smtClean="0"/>
              <a:t>=7, </a:t>
            </a:r>
            <a:r>
              <a:rPr lang="tr-TR" sz="2800" dirty="0" smtClean="0">
                <a:sym typeface="Symbol" pitchFamily="18" charset="2"/>
              </a:rPr>
              <a:t>=0,05 (, alfa, yanılma yüzdesi)</a:t>
            </a:r>
          </a:p>
          <a:p>
            <a:pPr eaLnBrk="1" hangingPunct="1"/>
            <a:r>
              <a:rPr lang="tr-TR" sz="2800" dirty="0" smtClean="0"/>
              <a:t>Örneklemin standart hatasını (</a:t>
            </a:r>
            <a:r>
              <a:rPr lang="tr-TR" sz="2800" i="1" dirty="0" smtClean="0"/>
              <a:t>SH</a:t>
            </a:r>
            <a:r>
              <a:rPr lang="tr-TR" sz="2800" dirty="0" smtClean="0"/>
              <a:t>) bulalım:</a:t>
            </a:r>
          </a:p>
          <a:p>
            <a:pPr eaLnBrk="1" hangingPunct="1"/>
            <a:r>
              <a:rPr lang="tr-TR" sz="2800" i="1" dirty="0" smtClean="0"/>
              <a:t>SH</a:t>
            </a:r>
            <a:r>
              <a:rPr lang="tr-TR" sz="2800" dirty="0" smtClean="0"/>
              <a:t> = 7/ </a:t>
            </a:r>
            <a:r>
              <a:rPr lang="tr-TR" sz="2800" dirty="0" smtClean="0">
                <a:sym typeface="Symbol" pitchFamily="18" charset="2"/>
              </a:rPr>
              <a:t>40 = 1,11 (</a:t>
            </a:r>
            <a:r>
              <a:rPr lang="tr-TR" sz="2800" dirty="0" smtClean="0"/>
              <a:t>SS örneklem büyüklüğünün kareköküne bölünür)</a:t>
            </a:r>
          </a:p>
          <a:p>
            <a:pPr eaLnBrk="1" hangingPunct="1"/>
            <a:r>
              <a:rPr lang="tr-TR" sz="2800" dirty="0" smtClean="0">
                <a:sym typeface="Symbol" pitchFamily="18" charset="2"/>
              </a:rPr>
              <a:t>%</a:t>
            </a:r>
            <a:r>
              <a:rPr lang="tr-TR" sz="2800" dirty="0" smtClean="0">
                <a:sym typeface="Symbol" pitchFamily="18" charset="2"/>
              </a:rPr>
              <a:t>95 </a:t>
            </a:r>
            <a:r>
              <a:rPr lang="tr-TR" sz="2800" dirty="0" smtClean="0">
                <a:sym typeface="Symbol" pitchFamily="18" charset="2"/>
              </a:rPr>
              <a:t>güven aralığını hesaplayalım: </a:t>
            </a:r>
          </a:p>
          <a:p>
            <a:pPr lvl="1" eaLnBrk="1" hangingPunct="1">
              <a:buNone/>
            </a:pPr>
            <a:r>
              <a:rPr lang="tr-TR" sz="2400" dirty="0" smtClean="0">
                <a:sym typeface="Symbol" pitchFamily="18" charset="2"/>
              </a:rPr>
              <a:t>GA= X + (z * SH) = 66 + (1,96 * 1,11) = </a:t>
            </a:r>
          </a:p>
          <a:p>
            <a:pPr lvl="1" eaLnBrk="1" hangingPunct="1">
              <a:buNone/>
            </a:pPr>
            <a:r>
              <a:rPr lang="tr-TR" sz="2400" dirty="0" smtClean="0">
                <a:sym typeface="Symbol" pitchFamily="18" charset="2"/>
              </a:rPr>
              <a:t>66 + 2,18 = </a:t>
            </a:r>
            <a:r>
              <a:rPr lang="tr-TR" sz="3200" dirty="0" smtClean="0">
                <a:sym typeface="Symbol" pitchFamily="18" charset="2"/>
              </a:rPr>
              <a:t>68,18</a:t>
            </a:r>
          </a:p>
          <a:p>
            <a:pPr lvl="1" eaLnBrk="1" hangingPunct="1">
              <a:buNone/>
            </a:pPr>
            <a:r>
              <a:rPr lang="tr-TR" sz="2400" dirty="0" smtClean="0">
                <a:sym typeface="Symbol" pitchFamily="18" charset="2"/>
              </a:rPr>
              <a:t>GA= X - (z * SH) = 66 - (1,96 * 1,11) = </a:t>
            </a:r>
          </a:p>
          <a:p>
            <a:pPr lvl="1" eaLnBrk="1" hangingPunct="1">
              <a:buNone/>
            </a:pPr>
            <a:r>
              <a:rPr lang="tr-TR" sz="2400" dirty="0" smtClean="0">
                <a:sym typeface="Symbol" pitchFamily="18" charset="2"/>
              </a:rPr>
              <a:t>66 - 2,18 = </a:t>
            </a:r>
            <a:r>
              <a:rPr lang="tr-TR" sz="3200" dirty="0" smtClean="0">
                <a:sym typeface="Symbol" pitchFamily="18" charset="2"/>
              </a:rPr>
              <a:t>63,82</a:t>
            </a:r>
          </a:p>
          <a:p>
            <a:pPr eaLnBrk="1" hangingPunct="1"/>
            <a:endParaRPr lang="tr-TR" sz="2800" dirty="0" smtClean="0"/>
          </a:p>
          <a:p>
            <a:pPr eaLnBrk="1" hangingPunct="1"/>
            <a:endParaRPr lang="tr-TR" sz="2800" dirty="0" smtClean="0">
              <a:sym typeface="Symbol" pitchFamily="18" charset="2"/>
            </a:endParaRPr>
          </a:p>
        </p:txBody>
      </p:sp>
      <p:pic>
        <p:nvPicPr>
          <p:cNvPr id="5" name="Picture 6"/>
          <p:cNvPicPr>
            <a:picLocks noChangeAspect="1" noChangeArrowheads="1"/>
          </p:cNvPicPr>
          <p:nvPr/>
        </p:nvPicPr>
        <p:blipFill>
          <a:blip r:embed="rId3" cstate="print"/>
          <a:srcRect/>
          <a:stretch>
            <a:fillRect/>
          </a:stretch>
        </p:blipFill>
        <p:spPr bwMode="auto">
          <a:xfrm>
            <a:off x="7020272" y="3068960"/>
            <a:ext cx="2051720" cy="3356297"/>
          </a:xfrm>
          <a:prstGeom prst="rect">
            <a:avLst/>
          </a:prstGeom>
          <a:noFill/>
          <a:ln>
            <a:miter lim="800000"/>
            <a:headEnd/>
            <a:tailEnd/>
          </a:ln>
        </p:spPr>
      </p:pic>
    </p:spTree>
  </p:cSld>
  <p:clrMapOvr>
    <a:masterClrMapping/>
  </p:clrMapOvr>
  <p:transition>
    <p:cover dir="r"/>
  </p:transition>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0099CC"/>
      </a:accent1>
      <a:accent2>
        <a:srgbClr val="3333CC"/>
      </a:accent2>
      <a:accent3>
        <a:srgbClr val="FFFFFF"/>
      </a:accent3>
      <a:accent4>
        <a:srgbClr val="000000"/>
      </a:accent4>
      <a:accent5>
        <a:srgbClr val="AACAE2"/>
      </a:accent5>
      <a:accent6>
        <a:srgbClr val="2D2DB9"/>
      </a:accent6>
      <a:hlink>
        <a:srgbClr val="CCCCFF"/>
      </a:hlink>
      <a:folHlink>
        <a:srgbClr val="B2B2B2"/>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19148</TotalTime>
  <Words>3201</Words>
  <Application>Microsoft Office PowerPoint</Application>
  <PresentationFormat>Ekran Gösterisi (4:3)</PresentationFormat>
  <Paragraphs>350</Paragraphs>
  <Slides>48</Slides>
  <Notes>48</Notes>
  <HiddenSlides>1</HiddenSlides>
  <MMClips>0</MMClips>
  <ScaleCrop>false</ScaleCrop>
  <HeadingPairs>
    <vt:vector size="4" baseType="variant">
      <vt:variant>
        <vt:lpstr>Tema</vt:lpstr>
      </vt:variant>
      <vt:variant>
        <vt:i4>1</vt:i4>
      </vt:variant>
      <vt:variant>
        <vt:lpstr>Slayt Başlıkları</vt:lpstr>
      </vt:variant>
      <vt:variant>
        <vt:i4>48</vt:i4>
      </vt:variant>
    </vt:vector>
  </HeadingPairs>
  <TitlesOfParts>
    <vt:vector size="49" baseType="lpstr">
      <vt:lpstr>Default Design</vt:lpstr>
      <vt:lpstr>Sosyal Bilimlerde Araştırma Yöntemleri</vt:lpstr>
      <vt:lpstr>Plan</vt:lpstr>
      <vt:lpstr>Giriş</vt:lpstr>
      <vt:lpstr>Denence Testleri</vt:lpstr>
      <vt:lpstr>Beş Adımda Denence Testi</vt:lpstr>
      <vt:lpstr>Örnek</vt:lpstr>
      <vt:lpstr>1. Adım</vt:lpstr>
      <vt:lpstr>2. Adım: Z Testi</vt:lpstr>
      <vt:lpstr>2. Adım: Z Testi (devamla)</vt:lpstr>
      <vt:lpstr>3. Adım: Kritik Bölge Seçimi</vt:lpstr>
      <vt:lpstr>4. Adım: Kritik Bölgenin Büyüklüğüne Karar Verilmesi</vt:lpstr>
      <vt:lpstr>5. Adım: Sonuç</vt:lpstr>
      <vt:lpstr>5. Adım: Yorum</vt:lpstr>
      <vt:lpstr>Hata Yapmış Olabilir Miyiz?</vt:lpstr>
      <vt:lpstr>Karar Bölgesi</vt:lpstr>
      <vt:lpstr>Tür 1 ve Tür 2 Hataları</vt:lpstr>
      <vt:lpstr>Anlamlılık Düzeyleri ve Tür 1-Tür 2 Hataları</vt:lpstr>
      <vt:lpstr>Etki Büyüklüğü</vt:lpstr>
      <vt:lpstr>İstatistiksel Testlerin Gücü</vt:lpstr>
      <vt:lpstr>Slayt 20</vt:lpstr>
      <vt:lpstr>Testler ve PASW ile İlgili Not</vt:lpstr>
      <vt:lpstr>Parametrik Testler Hangi Durumlarda Kullanılır?</vt:lpstr>
      <vt:lpstr>Hangi Parametrik Testler?</vt:lpstr>
      <vt:lpstr>t-testleri</vt:lpstr>
      <vt:lpstr>Veriler</vt:lpstr>
      <vt:lpstr>Veri Dosyasındaki Değişkenlerin Tanımları</vt:lpstr>
      <vt:lpstr>Tek Örneklemli t-testi Örneği</vt:lpstr>
      <vt:lpstr>Seçenek Denenceler</vt:lpstr>
      <vt:lpstr>Tek Örneklemli t-testi - PASW</vt:lpstr>
      <vt:lpstr>Tek Örneklemli t-testi Sonucu I</vt:lpstr>
      <vt:lpstr>Tek Örneklemli t-testi Sonucu II</vt:lpstr>
      <vt:lpstr>Yorum</vt:lpstr>
      <vt:lpstr>Etkinin Büyüklüğü</vt:lpstr>
      <vt:lpstr>Rapor Etme</vt:lpstr>
      <vt:lpstr>Bağımsız Örneklem t-testi</vt:lpstr>
      <vt:lpstr>Bağımsız Örneklem t-testi - PASW</vt:lpstr>
      <vt:lpstr>Bağımsız Örneklem t-testi Sonucu I</vt:lpstr>
      <vt:lpstr>Bağımsız Örneklem t-testi Sonucu II</vt:lpstr>
      <vt:lpstr>Bağımsız Örneklem t-testi Sonucu III</vt:lpstr>
      <vt:lpstr>Rapor Etme</vt:lpstr>
      <vt:lpstr>Bağımlı Örneklem t-testi</vt:lpstr>
      <vt:lpstr>Bağımlı Örneklem t-testi - PASW</vt:lpstr>
      <vt:lpstr>Bağımlı Örneklem t-testi Sonucu I</vt:lpstr>
      <vt:lpstr>Bağımlı Örneklem t-testi Sonucu II</vt:lpstr>
      <vt:lpstr>Bağımlı Örneklem t-testi Sonucu III</vt:lpstr>
      <vt:lpstr>Rapor Etme</vt:lpstr>
      <vt:lpstr>Korelasyon Testi ve t-testi Sonuçları Niçin Farklı?</vt:lpstr>
      <vt:lpstr>Özet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Valued Gateway Client</dc:creator>
  <cp:lastModifiedBy>Yasar Tonta</cp:lastModifiedBy>
  <cp:revision>765</cp:revision>
  <dcterms:created xsi:type="dcterms:W3CDTF">2002-08-26T07:08:49Z</dcterms:created>
  <dcterms:modified xsi:type="dcterms:W3CDTF">2011-08-19T20:35:29Z</dcterms:modified>
</cp:coreProperties>
</file>