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449" r:id="rId2"/>
    <p:sldId id="452" r:id="rId3"/>
    <p:sldId id="1074" r:id="rId4"/>
    <p:sldId id="1127" r:id="rId5"/>
    <p:sldId id="1167" r:id="rId6"/>
    <p:sldId id="1168" r:id="rId7"/>
    <p:sldId id="1166" r:id="rId8"/>
    <p:sldId id="1169" r:id="rId9"/>
    <p:sldId id="1170" r:id="rId10"/>
    <p:sldId id="1172" r:id="rId11"/>
    <p:sldId id="1173" r:id="rId12"/>
    <p:sldId id="1174" r:id="rId13"/>
    <p:sldId id="1175" r:id="rId14"/>
    <p:sldId id="1176" r:id="rId15"/>
    <p:sldId id="1131" r:id="rId16"/>
    <p:sldId id="1182" r:id="rId17"/>
    <p:sldId id="1183" r:id="rId18"/>
    <p:sldId id="1180" r:id="rId19"/>
    <p:sldId id="1184" r:id="rId20"/>
    <p:sldId id="1185" r:id="rId21"/>
    <p:sldId id="1186" r:id="rId22"/>
    <p:sldId id="1213" r:id="rId23"/>
    <p:sldId id="1204" r:id="rId24"/>
    <p:sldId id="1205" r:id="rId25"/>
    <p:sldId id="1206" r:id="rId26"/>
    <p:sldId id="1215" r:id="rId27"/>
    <p:sldId id="1207" r:id="rId28"/>
    <p:sldId id="1209" r:id="rId29"/>
    <p:sldId id="1216" r:id="rId30"/>
    <p:sldId id="1217" r:id="rId31"/>
    <p:sldId id="1212" r:id="rId32"/>
    <p:sldId id="1218" r:id="rId33"/>
    <p:sldId id="1219" r:id="rId34"/>
    <p:sldId id="1220" r:id="rId35"/>
    <p:sldId id="1221" r:id="rId36"/>
    <p:sldId id="1222" r:id="rId37"/>
    <p:sldId id="1223" r:id="rId38"/>
    <p:sldId id="1224" r:id="rId39"/>
    <p:sldId id="1225" r:id="rId40"/>
    <p:sldId id="1226" r:id="rId41"/>
    <p:sldId id="1247" r:id="rId42"/>
    <p:sldId id="1248" r:id="rId43"/>
    <p:sldId id="1250" r:id="rId44"/>
    <p:sldId id="1233" r:id="rId45"/>
    <p:sldId id="1234" r:id="rId46"/>
    <p:sldId id="1251" r:id="rId47"/>
    <p:sldId id="1235" r:id="rId48"/>
    <p:sldId id="1236" r:id="rId49"/>
    <p:sldId id="1237" r:id="rId50"/>
    <p:sldId id="1238" r:id="rId51"/>
    <p:sldId id="1239" r:id="rId52"/>
    <p:sldId id="1240" r:id="rId53"/>
    <p:sldId id="1241" r:id="rId54"/>
    <p:sldId id="1242" r:id="rId55"/>
    <p:sldId id="1243" r:id="rId56"/>
    <p:sldId id="1244" r:id="rId57"/>
    <p:sldId id="1245" r:id="rId58"/>
    <p:sldId id="1253" r:id="rId59"/>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Arial" pitchFamily="34" charset="0"/>
        <a:ea typeface="+mn-ea"/>
        <a:cs typeface="+mn-cs"/>
      </a:defRPr>
    </a:lvl1pPr>
    <a:lvl2pPr marL="457200" algn="ctr" rtl="0" fontAlgn="base">
      <a:spcBef>
        <a:spcPct val="0"/>
      </a:spcBef>
      <a:spcAft>
        <a:spcPct val="0"/>
      </a:spcAft>
      <a:defRPr sz="2400" kern="1200">
        <a:solidFill>
          <a:schemeClr val="tx1"/>
        </a:solidFill>
        <a:latin typeface="Arial" pitchFamily="34" charset="0"/>
        <a:ea typeface="+mn-ea"/>
        <a:cs typeface="+mn-cs"/>
      </a:defRPr>
    </a:lvl2pPr>
    <a:lvl3pPr marL="914400" algn="ctr" rtl="0" fontAlgn="base">
      <a:spcBef>
        <a:spcPct val="0"/>
      </a:spcBef>
      <a:spcAft>
        <a:spcPct val="0"/>
      </a:spcAft>
      <a:defRPr sz="2400" kern="1200">
        <a:solidFill>
          <a:schemeClr val="tx1"/>
        </a:solidFill>
        <a:latin typeface="Arial" pitchFamily="34" charset="0"/>
        <a:ea typeface="+mn-ea"/>
        <a:cs typeface="+mn-cs"/>
      </a:defRPr>
    </a:lvl3pPr>
    <a:lvl4pPr marL="1371600" algn="ctr" rtl="0" fontAlgn="base">
      <a:spcBef>
        <a:spcPct val="0"/>
      </a:spcBef>
      <a:spcAft>
        <a:spcPct val="0"/>
      </a:spcAft>
      <a:defRPr sz="2400" kern="1200">
        <a:solidFill>
          <a:schemeClr val="tx1"/>
        </a:solidFill>
        <a:latin typeface="Arial" pitchFamily="34" charset="0"/>
        <a:ea typeface="+mn-ea"/>
        <a:cs typeface="+mn-cs"/>
      </a:defRPr>
    </a:lvl4pPr>
    <a:lvl5pPr marL="1828800" algn="ctr" rtl="0" fontAlgn="base">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7359" autoAdjust="0"/>
  </p:normalViewPr>
  <p:slideViewPr>
    <p:cSldViewPr>
      <p:cViewPr>
        <p:scale>
          <a:sx n="69" d="100"/>
          <a:sy n="69" d="100"/>
        </p:scale>
        <p:origin x="-1614" y="-576"/>
      </p:cViewPr>
      <p:guideLst>
        <p:guide orient="horz" pos="2160"/>
        <p:guide pos="2880"/>
      </p:guideLst>
    </p:cSldViewPr>
  </p:slideViewPr>
  <p:outlineViewPr>
    <p:cViewPr>
      <p:scale>
        <a:sx n="33" d="100"/>
        <a:sy n="33" d="100"/>
      </p:scale>
      <p:origin x="0" y="462"/>
    </p:cViewPr>
  </p:outlin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image" Target="../media/image10.emf"/><Relationship Id="rId4" Type="http://schemas.openxmlformats.org/officeDocument/2006/relationships/image" Target="../media/image1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image" Target="../media/image24.e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image" Target="../media/image26.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defRPr>
            </a:lvl1pPr>
          </a:lstStyle>
          <a:p>
            <a:pPr>
              <a:defRPr/>
            </a:pPr>
            <a:endParaRPr lang="en-US"/>
          </a:p>
        </p:txBody>
      </p:sp>
      <p:sp>
        <p:nvSpPr>
          <p:cNvPr id="512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30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defRPr>
            </a:lvl1pPr>
          </a:lstStyle>
          <a:p>
            <a:pPr>
              <a:defRPr/>
            </a:pPr>
            <a:endParaRPr lang="en-US"/>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DB072441-5826-4DC4-B2ED-458E0A7738B7}" type="slidenum">
              <a:rPr lang="en-US"/>
              <a:pPr>
                <a:defRPr/>
              </a:pPr>
              <a:t>‹#›</a:t>
            </a:fld>
            <a:endParaRPr lang="en-US"/>
          </a:p>
        </p:txBody>
      </p:sp>
    </p:spTree>
    <p:extLst>
      <p:ext uri="{BB962C8B-B14F-4D97-AF65-F5344CB8AC3E}">
        <p14:creationId xmlns:p14="http://schemas.microsoft.com/office/powerpoint/2010/main" val="40050473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90FD1B0F-4506-4228-AA3C-A4491E84E49B}" type="slidenum">
              <a:rPr lang="en-US" smtClean="0"/>
              <a:pPr/>
              <a:t>1</a:t>
            </a:fld>
            <a:endParaRPr lang="en-U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p>
            <a:fld id="{B96606D3-03F7-4E5F-A5A3-33C7AE7008B5}" type="slidenum">
              <a:rPr lang="en-US"/>
              <a:pPr/>
              <a:t>15</a:t>
            </a:fld>
            <a:endParaRPr lang="en-US"/>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Rot="1" noChangeAspect="1" noChangeArrowheads="1" noTextEdit="1"/>
          </p:cNvSpPr>
          <p:nvPr>
            <p:ph type="sldImg"/>
          </p:nvPr>
        </p:nvSpPr>
        <p:spPr>
          <a:ln/>
        </p:spPr>
      </p:sp>
      <p:sp>
        <p:nvSpPr>
          <p:cNvPr id="60109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p>
            <a:fld id="{F3535FD0-1CED-4C94-80E1-23AED518FB94}" type="slidenum">
              <a:rPr lang="en-US"/>
              <a:pPr/>
              <a:t>22</a:t>
            </a:fld>
            <a:endParaRPr lang="en-US"/>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9321CE3C-D65B-40EC-B7DF-21779A7F228E}" type="slidenum">
              <a:rPr lang="en-US"/>
              <a:pPr/>
              <a:t>23</a:t>
            </a:fld>
            <a:endParaRPr lang="en-US"/>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p>
            <a:fld id="{022DD8BF-2467-4DCC-B373-CA2BECFEBDF4}" type="slidenum">
              <a:rPr lang="en-US"/>
              <a:pPr/>
              <a:t>24</a:t>
            </a:fld>
            <a:endParaRPr lang="en-US"/>
          </a:p>
        </p:txBody>
      </p:sp>
      <p:sp>
        <p:nvSpPr>
          <p:cNvPr id="193539" name="Rectangle 2"/>
          <p:cNvSpPr>
            <a:spLocks noGrp="1" noRot="1" noChangeAspect="1" noChangeArrowheads="1" noTextEdit="1"/>
          </p:cNvSpPr>
          <p:nvPr>
            <p:ph type="sldImg"/>
          </p:nvPr>
        </p:nvSpPr>
        <p:spPr>
          <a:ln/>
        </p:spPr>
      </p:sp>
      <p:sp>
        <p:nvSpPr>
          <p:cNvPr id="19354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DEFC78A2-786E-4FBF-B4B9-E2ED1B04B51C}" type="slidenum">
              <a:rPr lang="en-US"/>
              <a:pPr/>
              <a:t>25</a:t>
            </a:fld>
            <a:endParaRPr lang="en-US"/>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DEFC78A2-786E-4FBF-B4B9-E2ED1B04B51C}" type="slidenum">
              <a:rPr lang="en-US"/>
              <a:pPr/>
              <a:t>26</a:t>
            </a:fld>
            <a:endParaRPr lang="en-US"/>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p>
            <a:fld id="{972B2D47-E6CA-4BAD-8FE1-5137B9D5EBD0}" type="slidenum">
              <a:rPr lang="en-US"/>
              <a:pPr/>
              <a:t>27</a:t>
            </a:fld>
            <a:endParaRPr lang="en-US"/>
          </a:p>
        </p:txBody>
      </p:sp>
      <p:sp>
        <p:nvSpPr>
          <p:cNvPr id="195587" name="Rectangle 2"/>
          <p:cNvSpPr>
            <a:spLocks noGrp="1" noRot="1" noChangeAspect="1" noChangeArrowheads="1" noTextEdit="1"/>
          </p:cNvSpPr>
          <p:nvPr>
            <p:ph type="sldImg"/>
          </p:nvPr>
        </p:nvSpPr>
        <p:spPr>
          <a:ln/>
        </p:spPr>
      </p:sp>
      <p:sp>
        <p:nvSpPr>
          <p:cNvPr id="19558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p>
            <a:fld id="{E8CF9B2B-5ECF-41E0-8C7A-36FC802F750D}" type="slidenum">
              <a:rPr lang="en-US"/>
              <a:pPr/>
              <a:t>28</a:t>
            </a:fld>
            <a:endParaRPr lang="en-US"/>
          </a:p>
        </p:txBody>
      </p:sp>
      <p:sp>
        <p:nvSpPr>
          <p:cNvPr id="197635" name="Rectangle 2"/>
          <p:cNvSpPr>
            <a:spLocks noGrp="1" noRot="1" noChangeAspect="1" noChangeArrowheads="1" noTextEdit="1"/>
          </p:cNvSpPr>
          <p:nvPr>
            <p:ph type="sldImg"/>
          </p:nvPr>
        </p:nvSpPr>
        <p:spPr>
          <a:ln/>
        </p:spPr>
      </p:sp>
      <p:sp>
        <p:nvSpPr>
          <p:cNvPr id="19763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p:spPr>
        <p:txBody>
          <a:bodyPr/>
          <a:lstStyle/>
          <a:p>
            <a:fld id="{F9EDB7C0-D02D-4F1F-9C8C-A7622664FF4D}" type="slidenum">
              <a:rPr lang="en-US"/>
              <a:pPr/>
              <a:t>29</a:t>
            </a:fld>
            <a:endParaRPr lang="en-US"/>
          </a:p>
        </p:txBody>
      </p:sp>
      <p:sp>
        <p:nvSpPr>
          <p:cNvPr id="198659" name="Rectangle 2"/>
          <p:cNvSpPr>
            <a:spLocks noGrp="1" noRot="1" noChangeAspect="1" noChangeArrowheads="1" noTextEdit="1"/>
          </p:cNvSpPr>
          <p:nvPr>
            <p:ph type="sldImg"/>
          </p:nvPr>
        </p:nvSpPr>
        <p:spPr>
          <a:ln/>
        </p:spPr>
      </p:sp>
      <p:sp>
        <p:nvSpPr>
          <p:cNvPr id="19866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p:spPr>
        <p:txBody>
          <a:bodyPr/>
          <a:lstStyle/>
          <a:p>
            <a:fld id="{6EB03B73-FD79-4B62-9BDD-A91167727D9D}" type="slidenum">
              <a:rPr lang="en-US"/>
              <a:pPr/>
              <a:t>31</a:t>
            </a:fld>
            <a:endParaRPr lang="en-US"/>
          </a:p>
        </p:txBody>
      </p:sp>
      <p:sp>
        <p:nvSpPr>
          <p:cNvPr id="200707" name="Rectangle 2"/>
          <p:cNvSpPr>
            <a:spLocks noGrp="1" noRot="1" noChangeAspect="1" noChangeArrowheads="1" noTextEdit="1"/>
          </p:cNvSpPr>
          <p:nvPr>
            <p:ph type="sldImg"/>
          </p:nvPr>
        </p:nvSpPr>
        <p:spPr>
          <a:ln/>
        </p:spPr>
      </p:sp>
      <p:sp>
        <p:nvSpPr>
          <p:cNvPr id="20070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FCF2C257-82D9-42F3-BC7B-54391F51E32B}" type="slidenum">
              <a:rPr lang="en-US"/>
              <a:pPr/>
              <a:t>32</a:t>
            </a:fld>
            <a:endParaRPr lang="en-US"/>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5A755941-5BC2-4D64-9BCA-062D21B250D4}" type="slidenum">
              <a:rPr lang="en-US"/>
              <a:pPr/>
              <a:t>33</a:t>
            </a:fld>
            <a:endParaRPr lang="en-US"/>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899FD634-B390-41A1-85A5-E5D7C2E2922E}" type="slidenum">
              <a:rPr lang="en-US"/>
              <a:pPr/>
              <a:t>34</a:t>
            </a:fld>
            <a:endParaRPr lang="en-US"/>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C5C9CDA3-CB9D-4FA2-9D3F-0B289BD0CADE}" type="slidenum">
              <a:rPr lang="en-US"/>
              <a:pPr/>
              <a:t>35</a:t>
            </a:fld>
            <a:endParaRPr lang="en-US"/>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13F3230A-5A48-49EC-B9E1-4B8641152634}" type="slidenum">
              <a:rPr lang="en-US"/>
              <a:pPr/>
              <a:t>36</a:t>
            </a:fld>
            <a:endParaRPr lang="en-US"/>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A03CD249-7D63-49F5-9EFA-AF54DCEA8B00}" type="slidenum">
              <a:rPr lang="en-US"/>
              <a:pPr/>
              <a:t>37</a:t>
            </a:fld>
            <a:endParaRPr lang="en-US"/>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430B9BF0-8687-49D4-BAEE-5E0C818B3BCD}" type="slidenum">
              <a:rPr lang="en-US"/>
              <a:pPr/>
              <a:t>38</a:t>
            </a:fld>
            <a:endParaRPr lang="en-US"/>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48617ACB-62A7-4FD3-8B1F-BC772301AAE7}" type="slidenum">
              <a:rPr lang="en-US"/>
              <a:pPr/>
              <a:t>39</a:t>
            </a:fld>
            <a:endParaRPr lang="en-US"/>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p>
            <a:fld id="{972B9C65-05A7-4763-B245-F971A5F9919C}" type="slidenum">
              <a:rPr lang="en-US"/>
              <a:pPr/>
              <a:t>4</a:t>
            </a:fld>
            <a:endParaRPr lang="en-US"/>
          </a:p>
        </p:txBody>
      </p:sp>
      <p:sp>
        <p:nvSpPr>
          <p:cNvPr id="185347" name="Rectangle 2"/>
          <p:cNvSpPr>
            <a:spLocks noGrp="1" noRot="1" noChangeAspect="1" noChangeArrowheads="1" noTextEdit="1"/>
          </p:cNvSpPr>
          <p:nvPr>
            <p:ph type="sldImg"/>
          </p:nvPr>
        </p:nvSpPr>
        <p:spPr>
          <a:ln/>
        </p:spPr>
      </p:sp>
      <p:sp>
        <p:nvSpPr>
          <p:cNvPr id="18534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1776B6C5-984A-4E5D-9234-08B84BD11FCE}" type="slidenum">
              <a:rPr lang="en-US"/>
              <a:pPr/>
              <a:t>40</a:t>
            </a:fld>
            <a:endParaRPr 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p>
            <a:fld id="{E8CF9B2B-5ECF-41E0-8C7A-36FC802F750D}" type="slidenum">
              <a:rPr lang="en-US"/>
              <a:pPr/>
              <a:t>41</a:t>
            </a:fld>
            <a:endParaRPr lang="en-US"/>
          </a:p>
        </p:txBody>
      </p:sp>
      <p:sp>
        <p:nvSpPr>
          <p:cNvPr id="197635" name="Rectangle 2"/>
          <p:cNvSpPr>
            <a:spLocks noGrp="1" noRot="1" noChangeAspect="1" noChangeArrowheads="1" noTextEdit="1"/>
          </p:cNvSpPr>
          <p:nvPr>
            <p:ph type="sldImg"/>
          </p:nvPr>
        </p:nvSpPr>
        <p:spPr>
          <a:ln/>
        </p:spPr>
      </p:sp>
      <p:sp>
        <p:nvSpPr>
          <p:cNvPr id="19763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p>
            <a:fld id="{E8CF9B2B-5ECF-41E0-8C7A-36FC802F750D}" type="slidenum">
              <a:rPr lang="en-US"/>
              <a:pPr/>
              <a:t>42</a:t>
            </a:fld>
            <a:endParaRPr lang="en-US"/>
          </a:p>
        </p:txBody>
      </p:sp>
      <p:sp>
        <p:nvSpPr>
          <p:cNvPr id="197635" name="Rectangle 2"/>
          <p:cNvSpPr>
            <a:spLocks noGrp="1" noRot="1" noChangeAspect="1" noChangeArrowheads="1" noTextEdit="1"/>
          </p:cNvSpPr>
          <p:nvPr>
            <p:ph type="sldImg"/>
          </p:nvPr>
        </p:nvSpPr>
        <p:spPr>
          <a:ln/>
        </p:spPr>
      </p:sp>
      <p:sp>
        <p:nvSpPr>
          <p:cNvPr id="19763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80FD0F9E-B512-4227-A49E-069012429DFA}" type="slidenum">
              <a:rPr lang="en-US"/>
              <a:pPr/>
              <a:t>44</a:t>
            </a:fld>
            <a:endParaRPr lang="en-US"/>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E5135F12-B560-4CA0-AC4A-A7B54B672A8A}" type="slidenum">
              <a:rPr lang="en-US"/>
              <a:pPr/>
              <a:t>45</a:t>
            </a:fld>
            <a:endParaRPr lang="en-US"/>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E5135F12-B560-4CA0-AC4A-A7B54B672A8A}" type="slidenum">
              <a:rPr lang="en-US"/>
              <a:pPr/>
              <a:t>46</a:t>
            </a:fld>
            <a:endParaRPr lang="en-US"/>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0F73338A-052D-48DB-B463-EEF115FC5277}" type="slidenum">
              <a:rPr lang="en-US"/>
              <a:pPr/>
              <a:t>47</a:t>
            </a:fld>
            <a:endParaRPr lang="en-US"/>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lnSpc>
                <a:spcPct val="90000"/>
              </a:lnSpc>
            </a:pPr>
            <a:r>
              <a:rPr lang="en-US" b="1" smtClean="0"/>
              <a:t>ANOVA(c)</a:t>
            </a:r>
          </a:p>
          <a:p>
            <a:pPr eaLnBrk="1" hangingPunct="1">
              <a:lnSpc>
                <a:spcPct val="90000"/>
              </a:lnSpc>
            </a:pPr>
            <a:endParaRPr lang="en-US" b="1" smtClean="0"/>
          </a:p>
          <a:p>
            <a:pPr eaLnBrk="1" hangingPunct="1">
              <a:lnSpc>
                <a:spcPct val="90000"/>
              </a:lnSpc>
            </a:pPr>
            <a:r>
              <a:rPr lang="en-US" smtClean="0"/>
              <a:t>Model	 	Sum of Squares	df	Mean Square	F	Sig.	</a:t>
            </a:r>
          </a:p>
          <a:p>
            <a:pPr eaLnBrk="1" hangingPunct="1">
              <a:lnSpc>
                <a:spcPct val="90000"/>
              </a:lnSpc>
            </a:pPr>
            <a:r>
              <a:rPr lang="en-US" smtClean="0"/>
              <a:t>1	Regression	433687,833	1	433687,833	99,587	,000(a)	</a:t>
            </a:r>
          </a:p>
          <a:p>
            <a:pPr eaLnBrk="1" hangingPunct="1">
              <a:lnSpc>
                <a:spcPct val="90000"/>
              </a:lnSpc>
            </a:pPr>
            <a:r>
              <a:rPr lang="en-US" smtClean="0"/>
              <a:t> 	Residual	862264,167	198	4354,870	 	 	</a:t>
            </a:r>
          </a:p>
          <a:p>
            <a:pPr eaLnBrk="1" hangingPunct="1">
              <a:lnSpc>
                <a:spcPct val="90000"/>
              </a:lnSpc>
            </a:pPr>
            <a:r>
              <a:rPr lang="en-US" smtClean="0"/>
              <a:t> 	Total	1295952,000	199	 	 	 	</a:t>
            </a:r>
          </a:p>
          <a:p>
            <a:pPr eaLnBrk="1" hangingPunct="1">
              <a:lnSpc>
                <a:spcPct val="90000"/>
              </a:lnSpc>
            </a:pPr>
            <a:r>
              <a:rPr lang="en-US" smtClean="0"/>
              <a:t>2	Regression	861377,418	3	287125,806	129,498	,000(b)	</a:t>
            </a:r>
          </a:p>
          <a:p>
            <a:pPr eaLnBrk="1" hangingPunct="1">
              <a:lnSpc>
                <a:spcPct val="90000"/>
              </a:lnSpc>
            </a:pPr>
            <a:r>
              <a:rPr lang="en-US" smtClean="0"/>
              <a:t> 	Residual	434574,582	196	2217,217	 	 	</a:t>
            </a:r>
          </a:p>
          <a:p>
            <a:pPr eaLnBrk="1" hangingPunct="1">
              <a:lnSpc>
                <a:spcPct val="90000"/>
              </a:lnSpc>
            </a:pPr>
            <a:r>
              <a:rPr lang="en-US" smtClean="0"/>
              <a:t> 	Total	1295952,000	199	 	 	 	</a:t>
            </a:r>
          </a:p>
          <a:p>
            <a:pPr eaLnBrk="1" hangingPunct="1">
              <a:lnSpc>
                <a:spcPct val="90000"/>
              </a:lnSpc>
            </a:pPr>
            <a:r>
              <a:rPr lang="en-US" smtClean="0"/>
              <a:t>a  Predictors: (Constant), Advertsing Budget (thousands of pounds)</a:t>
            </a:r>
          </a:p>
          <a:p>
            <a:pPr eaLnBrk="1" hangingPunct="1">
              <a:lnSpc>
                <a:spcPct val="90000"/>
              </a:lnSpc>
            </a:pPr>
            <a:r>
              <a:rPr lang="en-US" smtClean="0"/>
              <a:t>b  Predictors: (Constant), Advertsing Budget (thousands of pounds), Attractiveness of Band, No. of plays on Radio 1 per week</a:t>
            </a:r>
          </a:p>
          <a:p>
            <a:pPr eaLnBrk="1" hangingPunct="1">
              <a:lnSpc>
                <a:spcPct val="90000"/>
              </a:lnSpc>
            </a:pPr>
            <a:r>
              <a:rPr lang="en-US" smtClean="0"/>
              <a:t>c  Dependent Variable: Record Sales (thousands)</a:t>
            </a:r>
          </a:p>
          <a:p>
            <a:pPr eaLnBrk="1" hangingPunct="1">
              <a:lnSpc>
                <a:spcPct val="90000"/>
              </a:lnSpc>
            </a:pPr>
            <a:endParaRPr lang="en-US" smtClean="0"/>
          </a:p>
          <a:p>
            <a:pPr eaLnBrk="1" hangingPunct="1">
              <a:lnSpc>
                <a:spcPct val="90000"/>
              </a:lnSpc>
            </a:pPr>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8D24FF60-C9F5-40F0-95F2-D3A3C1DD6622}" type="slidenum">
              <a:rPr lang="en-US"/>
              <a:pPr/>
              <a:t>48</a:t>
            </a:fld>
            <a:endParaRPr lang="en-US"/>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31881633-4350-4ACB-AC93-25C3F8EEDD8C}" type="slidenum">
              <a:rPr lang="en-US"/>
              <a:pPr/>
              <a:t>49</a:t>
            </a:fld>
            <a:endParaRPr lang="en-US"/>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2D2BB42B-1A4B-4AE1-AD0B-75D57E63F172}" type="slidenum">
              <a:rPr lang="en-US"/>
              <a:pPr/>
              <a:t>50</a:t>
            </a:fld>
            <a:endParaRPr lang="en-US"/>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42A56DD2-3C9F-4500-B5F1-3A19EE64C14E}" type="slidenum">
              <a:rPr lang="en-US"/>
              <a:pPr/>
              <a:t>51</a:t>
            </a:fld>
            <a:endParaRPr lang="en-US"/>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C39B6E1A-4553-403B-A946-D3BBA14C6C1A}" type="slidenum">
              <a:rPr lang="en-US"/>
              <a:pPr/>
              <a:t>52</a:t>
            </a:fld>
            <a:endParaRPr lang="en-US"/>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C792CC00-148F-4DE3-8FBF-CDB7201FBA61}" type="slidenum">
              <a:rPr lang="en-US"/>
              <a:pPr/>
              <a:t>53</a:t>
            </a:fld>
            <a:endParaRPr lang="en-US"/>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6073E2D1-A87B-4DD9-A016-506EDB304929}" type="slidenum">
              <a:rPr lang="en-US"/>
              <a:pPr/>
              <a:t>54</a:t>
            </a:fld>
            <a:endParaRPr lang="en-US"/>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EE1413F1-0EC6-4030-89FC-4CBB3510FFDE}" type="slidenum">
              <a:rPr lang="en-US"/>
              <a:pPr/>
              <a:t>55</a:t>
            </a:fld>
            <a:endParaRPr lang="en-US"/>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447249DF-FA82-4EB3-91A3-CF29C5C341DB}" type="slidenum">
              <a:rPr lang="en-US"/>
              <a:pPr/>
              <a:t>56</a:t>
            </a:fld>
            <a:endParaRPr lang="en-US"/>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E5981415-45B0-42A6-BE32-76B60B529661}" type="slidenum">
              <a:rPr lang="en-US"/>
              <a:pPr/>
              <a:t>57</a:t>
            </a:fld>
            <a:endParaRPr lang="en-US"/>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Rot="1" noChangeAspect="1" noChangeArrowheads="1" noTextEdit="1"/>
          </p:cNvSpPr>
          <p:nvPr>
            <p:ph type="sldImg"/>
          </p:nvPr>
        </p:nvSpPr>
        <p:spPr>
          <a:ln/>
        </p:spPr>
      </p:sp>
      <p:sp>
        <p:nvSpPr>
          <p:cNvPr id="60109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p>
            <a:fld id="{972B9C65-05A7-4763-B245-F971A5F9919C}" type="slidenum">
              <a:rPr lang="en-US"/>
              <a:pPr/>
              <a:t>7</a:t>
            </a:fld>
            <a:endParaRPr lang="en-US"/>
          </a:p>
        </p:txBody>
      </p:sp>
      <p:sp>
        <p:nvSpPr>
          <p:cNvPr id="185347" name="Rectangle 2"/>
          <p:cNvSpPr>
            <a:spLocks noGrp="1" noRot="1" noChangeAspect="1" noChangeArrowheads="1" noTextEdit="1"/>
          </p:cNvSpPr>
          <p:nvPr>
            <p:ph type="sldImg"/>
          </p:nvPr>
        </p:nvSpPr>
        <p:spPr>
          <a:ln/>
        </p:spPr>
      </p:sp>
      <p:sp>
        <p:nvSpPr>
          <p:cNvPr id="18534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p>
            <a:fld id="{C93402A1-4B84-40BC-9C1F-EBBEE4795FDF}" type="slidenum">
              <a:rPr lang="en-US"/>
              <a:pPr/>
              <a:t>8</a:t>
            </a:fld>
            <a:endParaRPr lang="en-US"/>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pPr>
              <a:defRPr/>
            </a:pPr>
            <a:fld id="{DB072441-5826-4DC4-B2ED-458E0A7738B7}"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0"/>
            <a:ext cx="2057400" cy="61722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0"/>
            <a:ext cx="6019800" cy="6172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7772400" cy="914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219200"/>
            <a:ext cx="4038600" cy="4953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219200"/>
            <a:ext cx="4038600" cy="4953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cSld name="Başlık, İçerik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7772400" cy="9144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219200"/>
            <a:ext cx="4038600" cy="4953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219200"/>
            <a:ext cx="4038600" cy="2400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3771900"/>
            <a:ext cx="4038600" cy="2400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cSld name="Başlık, 4 İçerik">
    <p:spTree>
      <p:nvGrpSpPr>
        <p:cNvPr id="1" name=""/>
        <p:cNvGrpSpPr/>
        <p:nvPr/>
      </p:nvGrpSpPr>
      <p:grpSpPr>
        <a:xfrm>
          <a:off x="0" y="0"/>
          <a:ext cx="0" cy="0"/>
          <a:chOff x="0" y="0"/>
          <a:chExt cx="0" cy="0"/>
        </a:xfrm>
      </p:grpSpPr>
      <p:sp>
        <p:nvSpPr>
          <p:cNvPr id="2" name="1 Başlık"/>
          <p:cNvSpPr>
            <a:spLocks noGrp="1"/>
          </p:cNvSpPr>
          <p:nvPr>
            <p:ph type="title" sz="quarter"/>
          </p:nvPr>
        </p:nvSpPr>
        <p:spPr>
          <a:xfrm>
            <a:off x="457200" y="0"/>
            <a:ext cx="7772400" cy="914400"/>
          </a:xfrm>
        </p:spPr>
        <p:txBody>
          <a:bodyPr/>
          <a:lstStyle/>
          <a:p>
            <a:r>
              <a:rPr lang="tr-TR" smtClean="0"/>
              <a:t>Asıl başlık stili için tıklatın</a:t>
            </a:r>
            <a:endParaRPr lang="tr-TR"/>
          </a:p>
        </p:txBody>
      </p:sp>
      <p:sp>
        <p:nvSpPr>
          <p:cNvPr id="3" name="2 İçerik Yer Tutucusu"/>
          <p:cNvSpPr>
            <a:spLocks noGrp="1"/>
          </p:cNvSpPr>
          <p:nvPr>
            <p:ph sz="quarter" idx="1"/>
          </p:nvPr>
        </p:nvSpPr>
        <p:spPr>
          <a:xfrm>
            <a:off x="457200" y="1219200"/>
            <a:ext cx="4038600" cy="2400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219200"/>
            <a:ext cx="4038600" cy="2400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57200" y="3771900"/>
            <a:ext cx="4038600" cy="2400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İçerik Yer Tutucusu"/>
          <p:cNvSpPr>
            <a:spLocks noGrp="1"/>
          </p:cNvSpPr>
          <p:nvPr>
            <p:ph sz="quarter" idx="4"/>
          </p:nvPr>
        </p:nvSpPr>
        <p:spPr>
          <a:xfrm>
            <a:off x="4648200" y="3771900"/>
            <a:ext cx="4038600" cy="2400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2192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2192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dirty="0"/>
          </a:p>
          <a:p>
            <a:pPr>
              <a:defRPr/>
            </a:pPr>
            <a:r>
              <a:rPr lang="en-US" dirty="0"/>
              <a:t>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3"/>
          <p:cNvSpPr>
            <a:spLocks noGrp="1" noChangeArrowheads="1"/>
          </p:cNvSpPr>
          <p:nvPr>
            <p:ph type="dt" sz="half" idx="10"/>
          </p:nvPr>
        </p:nvSpPr>
        <p:spPr>
          <a:xfrm>
            <a:off x="457200" y="6477000"/>
            <a:ext cx="4330824" cy="381000"/>
          </a:xfrm>
          <a:prstGeom prst="rect">
            <a:avLst/>
          </a:prstGeom>
          <a:ln/>
        </p:spPr>
        <p:txBody>
          <a:bodyPr/>
          <a:lstStyle>
            <a:lvl1pPr>
              <a:defRPr/>
            </a:lvl1pPr>
          </a:lstStyle>
          <a:p>
            <a:pPr>
              <a:defRPr/>
            </a:pPr>
            <a:endParaRPr lang="en-US"/>
          </a:p>
          <a:p>
            <a:pPr>
              <a:defRPr/>
            </a:pPr>
            <a:r>
              <a:rPr lang="tr-TR"/>
              <a:t>BBY208</a:t>
            </a:r>
            <a:r>
              <a:rPr lang="en-US"/>
              <a:t>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 name="Rectangle 20"/>
          <p:cNvSpPr>
            <a:spLocks noChangeArrowheads="1"/>
          </p:cNvSpPr>
          <p:nvPr userDrawn="1"/>
        </p:nvSpPr>
        <p:spPr bwMode="auto">
          <a:xfrm>
            <a:off x="0" y="0"/>
            <a:ext cx="9144000" cy="914400"/>
          </a:xfrm>
          <a:prstGeom prst="rect">
            <a:avLst/>
          </a:prstGeom>
          <a:solidFill>
            <a:schemeClr val="accent1"/>
          </a:solidFill>
          <a:ln w="9525">
            <a:noFill/>
            <a:miter lim="800000"/>
            <a:headEnd/>
            <a:tailEnd/>
          </a:ln>
          <a:effectLst/>
        </p:spPr>
        <p:txBody>
          <a:bodyPr wrap="none" anchor="ctr"/>
          <a:lstStyle/>
          <a:p>
            <a:pPr>
              <a:defRPr/>
            </a:pPr>
            <a:endParaRPr lang="tr-TR"/>
          </a:p>
        </p:txBody>
      </p:sp>
      <p:sp>
        <p:nvSpPr>
          <p:cNvPr id="1046" name="Rectangle 22"/>
          <p:cNvSpPr>
            <a:spLocks noChangeArrowheads="1"/>
          </p:cNvSpPr>
          <p:nvPr userDrawn="1"/>
        </p:nvSpPr>
        <p:spPr bwMode="auto">
          <a:xfrm>
            <a:off x="0" y="6477000"/>
            <a:ext cx="9144000" cy="381000"/>
          </a:xfrm>
          <a:prstGeom prst="rect">
            <a:avLst/>
          </a:prstGeom>
          <a:solidFill>
            <a:schemeClr val="accent1"/>
          </a:solidFill>
          <a:ln w="9525">
            <a:noFill/>
            <a:miter lim="800000"/>
            <a:headEnd/>
            <a:tailEnd/>
          </a:ln>
          <a:effectLst/>
        </p:spPr>
        <p:txBody>
          <a:bodyPr wrap="none" anchor="ctr"/>
          <a:lstStyle/>
          <a:p>
            <a:pPr>
              <a:defRPr/>
            </a:pPr>
            <a:endParaRPr lang="tr-TR"/>
          </a:p>
        </p:txBody>
      </p:sp>
      <p:sp>
        <p:nvSpPr>
          <p:cNvPr id="1028" name="Rectangle 2"/>
          <p:cNvSpPr>
            <a:spLocks noGrp="1" noChangeArrowheads="1"/>
          </p:cNvSpPr>
          <p:nvPr>
            <p:ph type="title"/>
          </p:nvPr>
        </p:nvSpPr>
        <p:spPr bwMode="auto">
          <a:xfrm>
            <a:off x="899592" y="0"/>
            <a:ext cx="7330008"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Titles Can Be Long</a:t>
            </a:r>
          </a:p>
        </p:txBody>
      </p:sp>
      <p:sp>
        <p:nvSpPr>
          <p:cNvPr id="1029" name="Rectangle 3"/>
          <p:cNvSpPr>
            <a:spLocks noGrp="1" noChangeArrowheads="1"/>
          </p:cNvSpPr>
          <p:nvPr>
            <p:ph type="body" idx="1"/>
          </p:nvPr>
        </p:nvSpPr>
        <p:spPr bwMode="auto">
          <a:xfrm>
            <a:off x="457200" y="1219200"/>
            <a:ext cx="8229600" cy="4953000"/>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lvl="0"/>
            <a:r>
              <a:rPr lang="en-US" dirty="0" smtClean="0"/>
              <a:t>This the Top Level of the Slide Text</a:t>
            </a:r>
          </a:p>
          <a:p>
            <a:pPr lvl="1"/>
            <a:r>
              <a:rPr lang="en-US" dirty="0" smtClean="0"/>
              <a:t>This Is the Second Level of the Slide Text</a:t>
            </a:r>
          </a:p>
          <a:p>
            <a:pPr lvl="2"/>
            <a:r>
              <a:rPr lang="en-US" dirty="0" smtClean="0"/>
              <a:t>Third level</a:t>
            </a:r>
          </a:p>
          <a:p>
            <a:pPr lvl="3"/>
            <a:r>
              <a:rPr lang="en-US" dirty="0" smtClean="0"/>
              <a:t>Fourth level</a:t>
            </a:r>
          </a:p>
          <a:p>
            <a:pPr lvl="4"/>
            <a:r>
              <a:rPr lang="en-US" dirty="0" smtClean="0"/>
              <a:t>Fifth level</a:t>
            </a:r>
          </a:p>
        </p:txBody>
      </p:sp>
      <p:sp>
        <p:nvSpPr>
          <p:cNvPr id="1043" name="Rectangle 19"/>
          <p:cNvSpPr>
            <a:spLocks noChangeArrowheads="1"/>
          </p:cNvSpPr>
          <p:nvPr/>
        </p:nvSpPr>
        <p:spPr bwMode="auto">
          <a:xfrm>
            <a:off x="6781800" y="6477000"/>
            <a:ext cx="1905000" cy="381000"/>
          </a:xfrm>
          <a:prstGeom prst="rect">
            <a:avLst/>
          </a:prstGeom>
          <a:noFill/>
          <a:ln w="9525">
            <a:noFill/>
            <a:miter lim="800000"/>
            <a:headEnd/>
            <a:tailEnd/>
          </a:ln>
          <a:effectLst/>
        </p:spPr>
        <p:txBody>
          <a:bodyPr rIns="0" anchor="ctr"/>
          <a:lstStyle/>
          <a:p>
            <a:pPr algn="l">
              <a:defRPr/>
            </a:pPr>
            <a:endParaRPr lang="en-US" sz="1000" b="1">
              <a:solidFill>
                <a:srgbClr val="FFFFFF"/>
              </a:solidFill>
              <a:latin typeface="Futura Md BT" pitchFamily="34" charset="0"/>
            </a:endParaRPr>
          </a:p>
          <a:p>
            <a:pPr algn="r">
              <a:defRPr/>
            </a:pPr>
            <a:endParaRPr lang="en-US" sz="1000" b="1">
              <a:solidFill>
                <a:srgbClr val="FFFFFF"/>
              </a:solidFill>
              <a:latin typeface="Futura Md BT" pitchFamily="34" charset="0"/>
            </a:endParaRPr>
          </a:p>
        </p:txBody>
      </p:sp>
      <p:sp>
        <p:nvSpPr>
          <p:cNvPr id="1048" name="Rectangle 24"/>
          <p:cNvSpPr>
            <a:spLocks noChangeArrowheads="1"/>
          </p:cNvSpPr>
          <p:nvPr userDrawn="1"/>
        </p:nvSpPr>
        <p:spPr bwMode="auto">
          <a:xfrm>
            <a:off x="8100392" y="6477000"/>
            <a:ext cx="504056" cy="381000"/>
          </a:xfrm>
          <a:prstGeom prst="rect">
            <a:avLst/>
          </a:prstGeom>
          <a:noFill/>
          <a:ln w="9525">
            <a:noFill/>
            <a:miter lim="800000"/>
            <a:headEnd/>
            <a:tailEnd/>
          </a:ln>
          <a:effectLst/>
        </p:spPr>
        <p:txBody>
          <a:bodyPr rIns="0" anchor="ctr"/>
          <a:lstStyle/>
          <a:p>
            <a:pPr algn="r">
              <a:defRPr/>
            </a:pPr>
            <a:fld id="{11B2A192-C7D8-4BC0-B6D8-2D7341411D18}" type="slidenum">
              <a:rPr lang="en-US" sz="1000" b="1" smtClean="0">
                <a:solidFill>
                  <a:srgbClr val="FFFFFF"/>
                </a:solidFill>
                <a:latin typeface="Futura Md BT" pitchFamily="34" charset="0"/>
              </a:rPr>
              <a:pPr algn="r">
                <a:defRPr/>
              </a:pPr>
              <a:t>‹#›</a:t>
            </a:fld>
            <a:endParaRPr lang="en-US" sz="1000" b="1" dirty="0">
              <a:solidFill>
                <a:srgbClr val="FFFFFF"/>
              </a:solidFill>
              <a:latin typeface="Futura Md BT" pitchFamily="34" charset="0"/>
            </a:endParaRPr>
          </a:p>
        </p:txBody>
      </p:sp>
      <p:sp>
        <p:nvSpPr>
          <p:cNvPr id="14" name="Rectangle 24"/>
          <p:cNvSpPr>
            <a:spLocks noChangeArrowheads="1"/>
          </p:cNvSpPr>
          <p:nvPr userDrawn="1"/>
        </p:nvSpPr>
        <p:spPr bwMode="auto">
          <a:xfrm>
            <a:off x="179512" y="6477000"/>
            <a:ext cx="2808312" cy="381000"/>
          </a:xfrm>
          <a:prstGeom prst="rect">
            <a:avLst/>
          </a:prstGeom>
          <a:noFill/>
          <a:ln w="9525">
            <a:noFill/>
            <a:miter lim="800000"/>
            <a:headEnd/>
            <a:tailEnd/>
          </a:ln>
          <a:effectLst/>
        </p:spPr>
        <p:txBody>
          <a:bodyPr rIns="0" anchor="ctr"/>
          <a:lstStyle/>
          <a:p>
            <a:pPr algn="l">
              <a:defRPr/>
            </a:pPr>
            <a:r>
              <a:rPr lang="tr-TR" sz="1000" b="1" dirty="0" smtClean="0">
                <a:solidFill>
                  <a:srgbClr val="FFFFFF"/>
                </a:solidFill>
                <a:latin typeface="Futura Md BT" pitchFamily="34" charset="0"/>
              </a:rPr>
              <a:t>Sosyal</a:t>
            </a:r>
            <a:r>
              <a:rPr lang="tr-TR" sz="1000" b="1" baseline="0" dirty="0" smtClean="0">
                <a:solidFill>
                  <a:srgbClr val="FFFFFF"/>
                </a:solidFill>
                <a:latin typeface="Futura Md BT" pitchFamily="34" charset="0"/>
              </a:rPr>
              <a:t> Bilimlerde Araştırma Yöntemleri </a:t>
            </a:r>
            <a:endParaRPr lang="en-US" sz="1000" b="1" dirty="0">
              <a:solidFill>
                <a:srgbClr val="FFFFFF"/>
              </a:solidFill>
              <a:latin typeface="Futura Md BT" pitchFamily="34" charset="0"/>
            </a:endParaRPr>
          </a:p>
        </p:txBody>
      </p:sp>
      <p:pic>
        <p:nvPicPr>
          <p:cNvPr id="15" name="14 Resim" descr="cc-by-nc-sa.jpg"/>
          <p:cNvPicPr>
            <a:picLocks noChangeAspect="1"/>
          </p:cNvPicPr>
          <p:nvPr userDrawn="1"/>
        </p:nvPicPr>
        <p:blipFill>
          <a:blip r:embed="rId17" cstate="print"/>
          <a:stretch>
            <a:fillRect/>
          </a:stretch>
        </p:blipFill>
        <p:spPr>
          <a:xfrm>
            <a:off x="6228184" y="6525344"/>
            <a:ext cx="748676" cy="258165"/>
          </a:xfrm>
          <a:prstGeom prst="rect">
            <a:avLst/>
          </a:prstGeom>
        </p:spPr>
      </p:pic>
      <p:sp>
        <p:nvSpPr>
          <p:cNvPr id="16" name="Rectangle 24"/>
          <p:cNvSpPr>
            <a:spLocks noChangeArrowheads="1"/>
          </p:cNvSpPr>
          <p:nvPr userDrawn="1"/>
        </p:nvSpPr>
        <p:spPr bwMode="auto">
          <a:xfrm>
            <a:off x="3491880" y="6477000"/>
            <a:ext cx="1440160" cy="381000"/>
          </a:xfrm>
          <a:prstGeom prst="rect">
            <a:avLst/>
          </a:prstGeom>
          <a:noFill/>
          <a:ln w="9525">
            <a:noFill/>
            <a:miter lim="800000"/>
            <a:headEnd/>
            <a:tailEnd/>
          </a:ln>
          <a:effectLst/>
        </p:spPr>
        <p:txBody>
          <a:bodyPr rIns="0" anchor="ctr"/>
          <a:lstStyle/>
          <a:p>
            <a:pPr algn="l">
              <a:defRPr/>
            </a:pPr>
            <a:r>
              <a:rPr lang="tr-TR" sz="1000" b="1" dirty="0" smtClean="0">
                <a:solidFill>
                  <a:srgbClr val="FFFFFF"/>
                </a:solidFill>
                <a:latin typeface="Futura Md BT" pitchFamily="34" charset="0"/>
              </a:rPr>
              <a:t>www.</a:t>
            </a:r>
            <a:r>
              <a:rPr lang="tr-TR" sz="1000" b="1" dirty="0" err="1" smtClean="0">
                <a:solidFill>
                  <a:srgbClr val="FFFFFF"/>
                </a:solidFill>
                <a:latin typeface="Futura Md BT" pitchFamily="34" charset="0"/>
              </a:rPr>
              <a:t>acikders</a:t>
            </a:r>
            <a:r>
              <a:rPr lang="tr-TR" sz="1000" b="1" dirty="0" smtClean="0">
                <a:solidFill>
                  <a:srgbClr val="FFFFFF"/>
                </a:solidFill>
                <a:latin typeface="Futura Md BT" pitchFamily="34" charset="0"/>
              </a:rPr>
              <a:t>.</a:t>
            </a:r>
            <a:r>
              <a:rPr lang="tr-TR" sz="1000" b="1" dirty="0" err="1" smtClean="0">
                <a:solidFill>
                  <a:srgbClr val="FFFFFF"/>
                </a:solidFill>
                <a:latin typeface="Futura Md BT" pitchFamily="34" charset="0"/>
              </a:rPr>
              <a:t>org.tr</a:t>
            </a:r>
            <a:r>
              <a:rPr lang="tr-TR" sz="1000" b="1" baseline="0" dirty="0" smtClean="0">
                <a:solidFill>
                  <a:srgbClr val="FFFFFF"/>
                </a:solidFill>
                <a:latin typeface="Futura Md BT" pitchFamily="34" charset="0"/>
              </a:rPr>
              <a:t> </a:t>
            </a:r>
            <a:endParaRPr lang="en-US" sz="1000" b="1" dirty="0">
              <a:solidFill>
                <a:srgbClr val="FFFFFF"/>
              </a:solidFill>
              <a:latin typeface="Futura Md BT" pitchFamily="34" charset="0"/>
            </a:endParaRPr>
          </a:p>
        </p:txBody>
      </p:sp>
    </p:spTree>
  </p:cSld>
  <p:clrMap bg1="lt1" tx1="dk1" bg2="lt2" tx2="dk2" accent1="accent1" accent2="accent2" accent3="accent3" accent4="accent4" accent5="accent5" accent6="accent6" hlink="hlink" folHlink="folHlink"/>
  <p:sldLayoutIdLst>
    <p:sldLayoutId id="2147483662"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5" r:id="rId14"/>
    <p:sldLayoutId id="2147483668" r:id="rId15"/>
  </p:sldLayoutIdLst>
  <p:hf sldNum="0" hdr="0" ftr="0"/>
  <p:txStyles>
    <p:titleStyle>
      <a:lvl1pPr algn="l" rtl="0" eaLnBrk="0" fontAlgn="base" hangingPunct="0">
        <a:spcBef>
          <a:spcPct val="0"/>
        </a:spcBef>
        <a:spcAft>
          <a:spcPct val="0"/>
        </a:spcAft>
        <a:defRPr sz="4000">
          <a:solidFill>
            <a:srgbClr val="FFFFFF"/>
          </a:solidFill>
          <a:latin typeface="+mj-lt"/>
          <a:ea typeface="+mj-ea"/>
          <a:cs typeface="+mj-cs"/>
        </a:defRPr>
      </a:lvl1pPr>
      <a:lvl2pPr algn="l" rtl="0" eaLnBrk="0" fontAlgn="base" hangingPunct="0">
        <a:spcBef>
          <a:spcPct val="0"/>
        </a:spcBef>
        <a:spcAft>
          <a:spcPct val="0"/>
        </a:spcAft>
        <a:defRPr sz="4000">
          <a:solidFill>
            <a:srgbClr val="FFFFFF"/>
          </a:solidFill>
          <a:latin typeface="Futura Md BT" pitchFamily="34" charset="0"/>
        </a:defRPr>
      </a:lvl2pPr>
      <a:lvl3pPr algn="l" rtl="0" eaLnBrk="0" fontAlgn="base" hangingPunct="0">
        <a:spcBef>
          <a:spcPct val="0"/>
        </a:spcBef>
        <a:spcAft>
          <a:spcPct val="0"/>
        </a:spcAft>
        <a:defRPr sz="4000">
          <a:solidFill>
            <a:srgbClr val="FFFFFF"/>
          </a:solidFill>
          <a:latin typeface="Futura Md BT" pitchFamily="34" charset="0"/>
        </a:defRPr>
      </a:lvl3pPr>
      <a:lvl4pPr algn="l" rtl="0" eaLnBrk="0" fontAlgn="base" hangingPunct="0">
        <a:spcBef>
          <a:spcPct val="0"/>
        </a:spcBef>
        <a:spcAft>
          <a:spcPct val="0"/>
        </a:spcAft>
        <a:defRPr sz="4000">
          <a:solidFill>
            <a:srgbClr val="FFFFFF"/>
          </a:solidFill>
          <a:latin typeface="Futura Md BT" pitchFamily="34" charset="0"/>
        </a:defRPr>
      </a:lvl4pPr>
      <a:lvl5pPr algn="l" rtl="0" eaLnBrk="0" fontAlgn="base" hangingPunct="0">
        <a:spcBef>
          <a:spcPct val="0"/>
        </a:spcBef>
        <a:spcAft>
          <a:spcPct val="0"/>
        </a:spcAft>
        <a:defRPr sz="4000">
          <a:solidFill>
            <a:srgbClr val="FFFFFF"/>
          </a:solidFill>
          <a:latin typeface="Futura Md BT" pitchFamily="34" charset="0"/>
        </a:defRPr>
      </a:lvl5pPr>
      <a:lvl6pPr marL="457200" algn="l" rtl="0" fontAlgn="base">
        <a:spcBef>
          <a:spcPct val="0"/>
        </a:spcBef>
        <a:spcAft>
          <a:spcPct val="0"/>
        </a:spcAft>
        <a:defRPr sz="4000">
          <a:solidFill>
            <a:srgbClr val="FFFFFF"/>
          </a:solidFill>
          <a:latin typeface="Futura Md BT" pitchFamily="34" charset="0"/>
        </a:defRPr>
      </a:lvl6pPr>
      <a:lvl7pPr marL="914400" algn="l" rtl="0" fontAlgn="base">
        <a:spcBef>
          <a:spcPct val="0"/>
        </a:spcBef>
        <a:spcAft>
          <a:spcPct val="0"/>
        </a:spcAft>
        <a:defRPr sz="4000">
          <a:solidFill>
            <a:srgbClr val="FFFFFF"/>
          </a:solidFill>
          <a:latin typeface="Futura Md BT" pitchFamily="34" charset="0"/>
        </a:defRPr>
      </a:lvl7pPr>
      <a:lvl8pPr marL="1371600" algn="l" rtl="0" fontAlgn="base">
        <a:spcBef>
          <a:spcPct val="0"/>
        </a:spcBef>
        <a:spcAft>
          <a:spcPct val="0"/>
        </a:spcAft>
        <a:defRPr sz="4000">
          <a:solidFill>
            <a:srgbClr val="FFFFFF"/>
          </a:solidFill>
          <a:latin typeface="Futura Md BT" pitchFamily="34" charset="0"/>
        </a:defRPr>
      </a:lvl8pPr>
      <a:lvl9pPr marL="1828800" algn="l" rtl="0" fontAlgn="base">
        <a:spcBef>
          <a:spcPct val="0"/>
        </a:spcBef>
        <a:spcAft>
          <a:spcPct val="0"/>
        </a:spcAft>
        <a:defRPr sz="4000">
          <a:solidFill>
            <a:srgbClr val="FFFFFF"/>
          </a:solidFill>
          <a:latin typeface="Futura Md BT"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5.emf"/><Relationship Id="rId5" Type="http://schemas.openxmlformats.org/officeDocument/2006/relationships/oleObject" Target="../embeddings/Microsoft_Word_97_-_2003_Belgesi1.doc"/><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image" Target="../media/image6.emf"/><Relationship Id="rId5" Type="http://schemas.openxmlformats.org/officeDocument/2006/relationships/oleObject" Target="../embeddings/Microsoft_Word_97_-_2003_Belgesi2.doc"/><Relationship Id="rId4"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vmlDrawing" Target="../drawings/vmlDrawing3.vml"/><Relationship Id="rId6" Type="http://schemas.openxmlformats.org/officeDocument/2006/relationships/image" Target="../media/image7.emf"/><Relationship Id="rId5" Type="http://schemas.openxmlformats.org/officeDocument/2006/relationships/oleObject" Target="../embeddings/Microsoft_Word_97_-_2003_Belgesi3.doc"/><Relationship Id="rId4" Type="http://schemas.openxmlformats.org/officeDocument/2006/relationships/oleObject" Target="../embeddings/oleObject3.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oleObject" Target="../embeddings/Microsoft_Word_97_-_2003_Belgesi5.doc"/><Relationship Id="rId3" Type="http://schemas.openxmlformats.org/officeDocument/2006/relationships/notesSlide" Target="../notesSlides/notesSlide24.xml"/><Relationship Id="rId7" Type="http://schemas.openxmlformats.org/officeDocument/2006/relationships/oleObject" Target="../embeddings/oleObject5.bin"/><Relationship Id="rId2" Type="http://schemas.openxmlformats.org/officeDocument/2006/relationships/slideLayout" Target="../slideLayouts/slideLayout3.xml"/><Relationship Id="rId1" Type="http://schemas.openxmlformats.org/officeDocument/2006/relationships/vmlDrawing" Target="../drawings/vmlDrawing4.vml"/><Relationship Id="rId6" Type="http://schemas.openxmlformats.org/officeDocument/2006/relationships/image" Target="../media/image8.emf"/><Relationship Id="rId5" Type="http://schemas.openxmlformats.org/officeDocument/2006/relationships/oleObject" Target="../embeddings/Microsoft_Word_97_-_2003_Belgesi4.doc"/><Relationship Id="rId4" Type="http://schemas.openxmlformats.org/officeDocument/2006/relationships/oleObject" Target="../embeddings/oleObject4.bin"/><Relationship Id="rId9" Type="http://schemas.openxmlformats.org/officeDocument/2006/relationships/image" Target="../media/image9.emf"/></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oleObject" Target="../embeddings/Microsoft_Word_97_-_2003_Belgesi7.doc"/><Relationship Id="rId13" Type="http://schemas.openxmlformats.org/officeDocument/2006/relationships/oleObject" Target="../embeddings/oleObject9.bin"/><Relationship Id="rId3" Type="http://schemas.openxmlformats.org/officeDocument/2006/relationships/notesSlide" Target="../notesSlides/notesSlide29.xml"/><Relationship Id="rId7" Type="http://schemas.openxmlformats.org/officeDocument/2006/relationships/oleObject" Target="../embeddings/oleObject7.bin"/><Relationship Id="rId12" Type="http://schemas.openxmlformats.org/officeDocument/2006/relationships/image" Target="../media/image12.emf"/><Relationship Id="rId2" Type="http://schemas.openxmlformats.org/officeDocument/2006/relationships/slideLayout" Target="../slideLayouts/slideLayout15.xml"/><Relationship Id="rId1" Type="http://schemas.openxmlformats.org/officeDocument/2006/relationships/vmlDrawing" Target="../drawings/vmlDrawing5.vml"/><Relationship Id="rId6" Type="http://schemas.openxmlformats.org/officeDocument/2006/relationships/image" Target="../media/image10.emf"/><Relationship Id="rId11" Type="http://schemas.openxmlformats.org/officeDocument/2006/relationships/oleObject" Target="../embeddings/Microsoft_Word_97_-_2003_Belgesi8.doc"/><Relationship Id="rId5" Type="http://schemas.openxmlformats.org/officeDocument/2006/relationships/oleObject" Target="../embeddings/Microsoft_Word_97_-_2003_Belgesi6.doc"/><Relationship Id="rId15" Type="http://schemas.openxmlformats.org/officeDocument/2006/relationships/image" Target="../media/image13.emf"/><Relationship Id="rId10" Type="http://schemas.openxmlformats.org/officeDocument/2006/relationships/oleObject" Target="../embeddings/oleObject8.bin"/><Relationship Id="rId4" Type="http://schemas.openxmlformats.org/officeDocument/2006/relationships/oleObject" Target="../embeddings/oleObject6.bin"/><Relationship Id="rId9" Type="http://schemas.openxmlformats.org/officeDocument/2006/relationships/image" Target="../media/image11.emf"/><Relationship Id="rId14" Type="http://schemas.openxmlformats.org/officeDocument/2006/relationships/oleObject" Target="../embeddings/Microsoft_Word_97_-_2003_Belgesi9.doc"/></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xml"/><Relationship Id="rId1" Type="http://schemas.openxmlformats.org/officeDocument/2006/relationships/vmlDrawing" Target="../drawings/vmlDrawing6.vml"/><Relationship Id="rId6" Type="http://schemas.openxmlformats.org/officeDocument/2006/relationships/image" Target="../media/image15.emf"/><Relationship Id="rId5" Type="http://schemas.openxmlformats.org/officeDocument/2006/relationships/oleObject" Target="../embeddings/Microsoft_Word_97_-_2003_Belgesi10.doc"/><Relationship Id="rId4" Type="http://schemas.openxmlformats.org/officeDocument/2006/relationships/oleObject" Target="../embeddings/oleObject10.bin"/></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44.xml"/><Relationship Id="rId1" Type="http://schemas.openxmlformats.org/officeDocument/2006/relationships/slideLayout" Target="../slideLayouts/slideLayout5.xml"/><Relationship Id="rId4" Type="http://schemas.openxmlformats.org/officeDocument/2006/relationships/image" Target="../media/image18.wmf"/></Relationships>
</file>

<file path=ppt/slides/_rels/slide45.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21.wmf"/></Relationships>
</file>

<file path=ppt/slides/_rels/slide51.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7" Type="http://schemas.openxmlformats.org/officeDocument/2006/relationships/image" Target="../media/image25.emf"/><Relationship Id="rId2" Type="http://schemas.openxmlformats.org/officeDocument/2006/relationships/slideLayout" Target="../slideLayouts/slideLayout5.xml"/><Relationship Id="rId1" Type="http://schemas.openxmlformats.org/officeDocument/2006/relationships/vmlDrawing" Target="../drawings/vmlDrawing7.vml"/><Relationship Id="rId6" Type="http://schemas.openxmlformats.org/officeDocument/2006/relationships/oleObject" Target="../embeddings/oleObject12.bin"/><Relationship Id="rId5" Type="http://schemas.openxmlformats.org/officeDocument/2006/relationships/image" Target="../media/image24.emf"/><Relationship Id="rId4" Type="http://schemas.openxmlformats.org/officeDocument/2006/relationships/oleObject" Target="../embeddings/oleObject11.bin"/></Relationships>
</file>

<file path=ppt/slides/_rels/slide56.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notesSlide" Target="../notesSlides/notesSlide56.xml"/><Relationship Id="rId7" Type="http://schemas.openxmlformats.org/officeDocument/2006/relationships/image" Target="../media/image27.emf"/><Relationship Id="rId2" Type="http://schemas.openxmlformats.org/officeDocument/2006/relationships/slideLayout" Target="../slideLayouts/slideLayout14.xml"/><Relationship Id="rId1" Type="http://schemas.openxmlformats.org/officeDocument/2006/relationships/vmlDrawing" Target="../drawings/vmlDrawing8.vml"/><Relationship Id="rId6" Type="http://schemas.openxmlformats.org/officeDocument/2006/relationships/oleObject" Target="../embeddings/oleObject14.bin"/><Relationship Id="rId5" Type="http://schemas.openxmlformats.org/officeDocument/2006/relationships/image" Target="../media/image26.emf"/><Relationship Id="rId4" Type="http://schemas.openxmlformats.org/officeDocument/2006/relationships/oleObject" Target="../embeddings/oleObject13.bin"/><Relationship Id="rId9" Type="http://schemas.openxmlformats.org/officeDocument/2006/relationships/image" Target="../media/image28.emf"/></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3.xml"/><Relationship Id="rId1" Type="http://schemas.openxmlformats.org/officeDocument/2006/relationships/vmlDrawing" Target="../drawings/vmlDrawing9.vml"/><Relationship Id="rId6" Type="http://schemas.openxmlformats.org/officeDocument/2006/relationships/image" Target="../media/image29.emf"/><Relationship Id="rId5" Type="http://schemas.openxmlformats.org/officeDocument/2006/relationships/oleObject" Target="../embeddings/Microsoft_Word_97_-_2003_Belgesi11.doc"/><Relationship Id="rId4" Type="http://schemas.openxmlformats.org/officeDocument/2006/relationships/oleObject" Target="../embeddings/oleObject16.bin"/></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ctrTitle"/>
          </p:nvPr>
        </p:nvSpPr>
        <p:spPr>
          <a:xfrm>
            <a:off x="683568" y="1268760"/>
            <a:ext cx="7773988" cy="2376488"/>
          </a:xfrm>
        </p:spPr>
        <p:txBody>
          <a:bodyPr/>
          <a:lstStyle/>
          <a:p>
            <a:pPr algn="ctr" eaLnBrk="1" hangingPunct="1"/>
            <a:r>
              <a:rPr lang="tr-TR" dirty="0" smtClean="0">
                <a:solidFill>
                  <a:schemeClr val="tx1"/>
                </a:solidFill>
              </a:rPr>
              <a:t>Sosyal Bilimlerde Araştırma Yöntemleri</a:t>
            </a:r>
            <a:endParaRPr lang="en-US" dirty="0" smtClean="0">
              <a:solidFill>
                <a:schemeClr val="tx1"/>
              </a:solidFill>
            </a:endParaRPr>
          </a:p>
        </p:txBody>
      </p:sp>
      <p:sp>
        <p:nvSpPr>
          <p:cNvPr id="2052" name="Rectangle 6"/>
          <p:cNvSpPr>
            <a:spLocks noGrp="1" noChangeArrowheads="1"/>
          </p:cNvSpPr>
          <p:nvPr>
            <p:ph type="subTitle" idx="1"/>
          </p:nvPr>
        </p:nvSpPr>
        <p:spPr>
          <a:xfrm>
            <a:off x="323528" y="4005064"/>
            <a:ext cx="8424863" cy="864096"/>
          </a:xfrm>
          <a:noFill/>
        </p:spPr>
        <p:txBody>
          <a:bodyPr/>
          <a:lstStyle/>
          <a:p>
            <a:pPr eaLnBrk="1" hangingPunct="1">
              <a:lnSpc>
                <a:spcPct val="80000"/>
              </a:lnSpc>
            </a:pPr>
            <a:r>
              <a:rPr lang="tr-TR" sz="2800" dirty="0" smtClean="0"/>
              <a:t>Çıkarımsal İstatistikler: Parametrik Testler II</a:t>
            </a:r>
          </a:p>
        </p:txBody>
      </p:sp>
      <p:pic>
        <p:nvPicPr>
          <p:cNvPr id="4" name="3 Resim" descr="tuba-logosu-2.jpg"/>
          <p:cNvPicPr>
            <a:picLocks noChangeAspect="1"/>
          </p:cNvPicPr>
          <p:nvPr/>
        </p:nvPicPr>
        <p:blipFill>
          <a:blip r:embed="rId3" cstate="print"/>
          <a:stretch>
            <a:fillRect/>
          </a:stretch>
        </p:blipFill>
        <p:spPr>
          <a:xfrm>
            <a:off x="67608" y="44624"/>
            <a:ext cx="759976" cy="792088"/>
          </a:xfrm>
          <a:prstGeom prst="rect">
            <a:avLst/>
          </a:prstGeom>
        </p:spPr>
      </p:pic>
      <p:pic>
        <p:nvPicPr>
          <p:cNvPr id="5" name="4 Resim" descr="uadmk-logosu-3.jpg"/>
          <p:cNvPicPr>
            <a:picLocks noChangeAspect="1"/>
          </p:cNvPicPr>
          <p:nvPr/>
        </p:nvPicPr>
        <p:blipFill>
          <a:blip r:embed="rId4" cstate="print"/>
          <a:stretch>
            <a:fillRect/>
          </a:stretch>
        </p:blipFill>
        <p:spPr>
          <a:xfrm>
            <a:off x="8316416" y="74712"/>
            <a:ext cx="762000" cy="762000"/>
          </a:xfrm>
          <a:prstGeom prst="rect">
            <a:avLst/>
          </a:prstGeom>
        </p:spPr>
      </p:pic>
    </p:spTree>
  </p:cSld>
  <p:clrMapOvr>
    <a:masterClrMapping/>
  </p:clrMapOvr>
  <p:transition>
    <p:cover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8892480" cy="914400"/>
          </a:xfrm>
        </p:spPr>
        <p:txBody>
          <a:bodyPr/>
          <a:lstStyle/>
          <a:p>
            <a:r>
              <a:rPr lang="tr-TR" dirty="0" smtClean="0"/>
              <a:t>Tek Yönlü ANOVA Sonuçları: </a:t>
            </a:r>
            <a:r>
              <a:rPr lang="tr-TR" dirty="0" err="1" smtClean="0"/>
              <a:t>Boxplot</a:t>
            </a:r>
            <a:endParaRPr lang="tr-TR" dirty="0"/>
          </a:p>
        </p:txBody>
      </p:sp>
      <p:pic>
        <p:nvPicPr>
          <p:cNvPr id="4" name="Picture 2"/>
          <p:cNvPicPr>
            <a:picLocks noChangeAspect="1" noChangeArrowheads="1"/>
          </p:cNvPicPr>
          <p:nvPr/>
        </p:nvPicPr>
        <p:blipFill>
          <a:blip r:embed="rId3" cstate="print"/>
          <a:srcRect/>
          <a:stretch>
            <a:fillRect/>
          </a:stretch>
        </p:blipFill>
        <p:spPr bwMode="auto">
          <a:xfrm>
            <a:off x="142290" y="980728"/>
            <a:ext cx="4717741" cy="5273550"/>
          </a:xfrm>
          <a:prstGeom prst="rect">
            <a:avLst/>
          </a:prstGeom>
          <a:noFill/>
          <a:ln w="9525">
            <a:noFill/>
            <a:miter lim="800000"/>
            <a:headEnd/>
            <a:tailEnd/>
          </a:ln>
          <a:effectLst/>
        </p:spPr>
      </p:pic>
      <p:sp>
        <p:nvSpPr>
          <p:cNvPr id="5" name="Rectangle 3"/>
          <p:cNvSpPr txBox="1">
            <a:spLocks noChangeArrowheads="1"/>
          </p:cNvSpPr>
          <p:nvPr/>
        </p:nvSpPr>
        <p:spPr bwMode="auto">
          <a:xfrm>
            <a:off x="4860032" y="1052736"/>
            <a:ext cx="4283968" cy="4953000"/>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000" b="0" i="0" u="none" strike="noStrike" kern="0" cap="none" spc="0" normalizeH="0" baseline="0" noProof="0" dirty="0" smtClean="0">
                <a:ln>
                  <a:noFill/>
                </a:ln>
                <a:solidFill>
                  <a:schemeClr val="tx1"/>
                </a:solidFill>
                <a:effectLst/>
                <a:uLnTx/>
                <a:uFillTx/>
                <a:latin typeface="+mn-lt"/>
                <a:ea typeface="+mn-ea"/>
                <a:cs typeface="+mn-cs"/>
              </a:rPr>
              <a:t>Yanda </a:t>
            </a:r>
            <a:r>
              <a:rPr kumimoji="0" lang="tr-TR" sz="2000" b="0" i="0" u="none" strike="noStrike" kern="0" cap="none" spc="0" normalizeH="0" noProof="0" dirty="0" smtClean="0">
                <a:ln>
                  <a:noFill/>
                </a:ln>
                <a:solidFill>
                  <a:schemeClr val="tx1"/>
                </a:solidFill>
                <a:effectLst/>
                <a:uLnTx/>
                <a:uFillTx/>
                <a:latin typeface="+mn-lt"/>
                <a:ea typeface="+mn-ea"/>
                <a:cs typeface="+mn-cs"/>
              </a:rPr>
              <a:t>önceki tablodaki tanımlayıcı istatistiklerin grafiği verilmektedir</a:t>
            </a:r>
            <a:r>
              <a:rPr lang="tr-TR" sz="2000" kern="0" dirty="0" smtClean="0">
                <a:latin typeface="+mn-lt"/>
              </a:rPr>
              <a:t> (</a:t>
            </a:r>
            <a:r>
              <a:rPr lang="tr-TR" sz="2000" kern="0" dirty="0" err="1" smtClean="0">
                <a:latin typeface="+mn-lt"/>
              </a:rPr>
              <a:t>PASW’nin</a:t>
            </a:r>
            <a:r>
              <a:rPr lang="tr-TR" sz="2000" kern="0" dirty="0" smtClean="0">
                <a:latin typeface="+mn-lt"/>
              </a:rPr>
              <a:t> etkileşimli grafik seçeneğiyle ayrıca üretilmiştir)</a:t>
            </a:r>
            <a:r>
              <a:rPr kumimoji="0" lang="tr-TR" sz="2000" b="0" i="0" u="none" strike="noStrike" kern="0" cap="none" spc="0" normalizeH="0" noProof="0" dirty="0" smtClean="0">
                <a:ln>
                  <a:noFill/>
                </a:ln>
                <a:solidFill>
                  <a:schemeClr val="tx1"/>
                </a:solidFill>
                <a:effectLst/>
                <a:uLnTx/>
                <a:uFillTx/>
                <a:latin typeface="+mn-lt"/>
                <a:ea typeface="+mn-ea"/>
                <a:cs typeface="+mn-cs"/>
              </a:rPr>
              <a:t> </a:t>
            </a:r>
          </a:p>
          <a:p>
            <a:pPr marL="342900" lvl="0" indent="-342900" algn="l">
              <a:spcBef>
                <a:spcPct val="20000"/>
              </a:spcBef>
              <a:buFontTx/>
              <a:buChar char="•"/>
            </a:pPr>
            <a:r>
              <a:rPr kumimoji="0" lang="tr-TR" sz="2000" b="0" i="0" u="none" strike="noStrike" kern="0" cap="none" spc="0" normalizeH="0" noProof="0" dirty="0" smtClean="0">
                <a:ln>
                  <a:noFill/>
                </a:ln>
                <a:solidFill>
                  <a:schemeClr val="tx1"/>
                </a:solidFill>
                <a:effectLst/>
                <a:uLnTx/>
                <a:uFillTx/>
                <a:latin typeface="+mn-lt"/>
                <a:ea typeface="+mn-ea"/>
                <a:cs typeface="+mn-cs"/>
              </a:rPr>
              <a:t>Her grup için kutucuk içindeki yatay çizgi ortalamayı, kutucuğun alt ve üst sınırları %95 güven aralığını, en </a:t>
            </a:r>
            <a:r>
              <a:rPr kumimoji="0" lang="tr-TR" sz="2000" b="0" i="0" u="none" strike="noStrike" kern="0" cap="none" spc="0" normalizeH="0" noProof="0" dirty="0" err="1" smtClean="0">
                <a:ln>
                  <a:noFill/>
                </a:ln>
                <a:solidFill>
                  <a:schemeClr val="tx1"/>
                </a:solidFill>
                <a:effectLst/>
                <a:uLnTx/>
                <a:uFillTx/>
                <a:latin typeface="+mn-lt"/>
                <a:ea typeface="+mn-ea"/>
                <a:cs typeface="+mn-cs"/>
              </a:rPr>
              <a:t>dıştakı</a:t>
            </a:r>
            <a:r>
              <a:rPr kumimoji="0" lang="tr-TR" sz="2000" b="0" i="0" u="none" strike="noStrike" kern="0" cap="none" spc="0" normalizeH="0" noProof="0" dirty="0" smtClean="0">
                <a:ln>
                  <a:noFill/>
                </a:ln>
                <a:solidFill>
                  <a:schemeClr val="tx1"/>
                </a:solidFill>
                <a:effectLst/>
                <a:uLnTx/>
                <a:uFillTx/>
                <a:latin typeface="+mn-lt"/>
                <a:ea typeface="+mn-ea"/>
                <a:cs typeface="+mn-cs"/>
              </a:rPr>
              <a:t>  sınırlar ise minimum (31, 33, 31) ve maksimum değerleri (üçü için de 67) </a:t>
            </a:r>
            <a:r>
              <a:rPr lang="tr-TR" sz="2000" kern="0" dirty="0" smtClean="0">
                <a:latin typeface="+mn-lt"/>
              </a:rPr>
              <a:t>gösterir </a:t>
            </a:r>
            <a:endParaRPr kumimoji="0" lang="tr-TR" sz="2000" b="0" i="0" u="none" strike="noStrike" kern="0" cap="none" spc="0" normalizeH="0" noProof="0" dirty="0" smtClean="0">
              <a:ln>
                <a:noFill/>
              </a:ln>
              <a:solidFill>
                <a:schemeClr val="tx1"/>
              </a:solidFill>
              <a:effectLst/>
              <a:uLnTx/>
              <a:uFillTx/>
              <a:latin typeface="+mn-lt"/>
              <a:ea typeface="+mn-ea"/>
              <a:cs typeface="+mn-cs"/>
            </a:endParaRPr>
          </a:p>
          <a:p>
            <a:pPr marL="342900" lvl="0" indent="-342900" algn="l">
              <a:spcBef>
                <a:spcPct val="20000"/>
              </a:spcBef>
              <a:buFontTx/>
              <a:buChar char="•"/>
            </a:pPr>
            <a:r>
              <a:rPr lang="tr-TR" sz="2000" kern="0" dirty="0" smtClean="0">
                <a:latin typeface="+mn-lt"/>
              </a:rPr>
              <a:t>Kutucukların boyutuna bakarak Anadolu lisesi öğrencilerinin notlarının </a:t>
            </a:r>
            <a:r>
              <a:rPr lang="tr-TR" sz="2000" kern="0" dirty="0" err="1" smtClean="0">
                <a:latin typeface="+mn-lt"/>
              </a:rPr>
              <a:t>varyansının</a:t>
            </a:r>
            <a:r>
              <a:rPr lang="tr-TR" sz="2000" kern="0" dirty="0" smtClean="0">
                <a:latin typeface="+mn-lt"/>
              </a:rPr>
              <a:t> nispeten daha düşük olduğu görülebilir</a:t>
            </a:r>
          </a:p>
          <a:p>
            <a:pPr marL="342900" marR="0" lvl="0" indent="-342900" algn="l" defTabSz="914400" rtl="0" eaLnBrk="1" fontAlgn="base" latinLnBrk="0" hangingPunct="1">
              <a:lnSpc>
                <a:spcPct val="100000"/>
              </a:lnSpc>
              <a:spcBef>
                <a:spcPct val="20000"/>
              </a:spcBef>
              <a:spcAft>
                <a:spcPct val="0"/>
              </a:spcAft>
              <a:buClrTx/>
              <a:buSzTx/>
              <a:tabLst/>
              <a:defRPr/>
            </a:pPr>
            <a:endParaRPr kumimoji="0" lang="en-US" sz="2000" b="0" i="0" u="none" strike="noStrike" kern="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cover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914400"/>
          </a:xfrm>
        </p:spPr>
        <p:txBody>
          <a:bodyPr/>
          <a:lstStyle/>
          <a:p>
            <a:r>
              <a:rPr lang="tr-TR" sz="3600" dirty="0" smtClean="0"/>
              <a:t>Tek Yönlü ANOVA Sonuçları: Levene Testi</a:t>
            </a:r>
            <a:endParaRPr lang="tr-TR" sz="3600" dirty="0"/>
          </a:p>
        </p:txBody>
      </p:sp>
      <p:sp>
        <p:nvSpPr>
          <p:cNvPr id="5" name="Rectangle 3"/>
          <p:cNvSpPr txBox="1">
            <a:spLocks noChangeArrowheads="1"/>
          </p:cNvSpPr>
          <p:nvPr/>
        </p:nvSpPr>
        <p:spPr bwMode="auto">
          <a:xfrm>
            <a:off x="395536" y="2780928"/>
            <a:ext cx="8496944" cy="2936776"/>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000" b="0" i="0" u="none" strike="noStrike" kern="0" cap="none" spc="0" normalizeH="0" baseline="0" noProof="0" dirty="0" err="1" smtClean="0">
                <a:ln>
                  <a:noFill/>
                </a:ln>
                <a:solidFill>
                  <a:schemeClr val="tx1"/>
                </a:solidFill>
                <a:effectLst/>
                <a:uLnTx/>
                <a:uFillTx/>
                <a:latin typeface="+mn-lt"/>
                <a:ea typeface="+mn-ea"/>
                <a:cs typeface="+mn-cs"/>
              </a:rPr>
              <a:t>Levene</a:t>
            </a:r>
            <a:r>
              <a:rPr kumimoji="0" lang="tr-TR" sz="2000" b="0" i="0" u="none" strike="noStrike" kern="0" cap="none" spc="0" normalizeH="0" baseline="0" noProof="0" dirty="0" smtClean="0">
                <a:ln>
                  <a:noFill/>
                </a:ln>
                <a:solidFill>
                  <a:schemeClr val="tx1"/>
                </a:solidFill>
                <a:effectLst/>
                <a:uLnTx/>
                <a:uFillTx/>
                <a:latin typeface="+mn-lt"/>
                <a:ea typeface="+mn-ea"/>
                <a:cs typeface="+mn-cs"/>
              </a:rPr>
              <a:t> testi </a:t>
            </a:r>
            <a:r>
              <a:rPr kumimoji="0" lang="tr-TR" sz="2000" b="0" i="0" u="none" strike="noStrike" kern="0" cap="none" spc="0" normalizeH="0" baseline="0" noProof="0" dirty="0" err="1" smtClean="0">
                <a:ln>
                  <a:noFill/>
                </a:ln>
                <a:solidFill>
                  <a:schemeClr val="tx1"/>
                </a:solidFill>
                <a:effectLst/>
                <a:uLnTx/>
                <a:uFillTx/>
                <a:latin typeface="+mn-lt"/>
                <a:ea typeface="+mn-ea"/>
                <a:cs typeface="+mn-cs"/>
              </a:rPr>
              <a:t>varyansların</a:t>
            </a:r>
            <a:r>
              <a:rPr kumimoji="0" lang="tr-TR" sz="2000" b="0" i="0" u="none" strike="noStrike" kern="0" cap="none" spc="0" normalizeH="0" baseline="0" noProof="0" dirty="0" smtClean="0">
                <a:ln>
                  <a:noFill/>
                </a:ln>
                <a:solidFill>
                  <a:schemeClr val="tx1"/>
                </a:solidFill>
                <a:effectLst/>
                <a:uLnTx/>
                <a:uFillTx/>
                <a:latin typeface="+mn-lt"/>
                <a:ea typeface="+mn-ea"/>
                <a:cs typeface="+mn-cs"/>
              </a:rPr>
              <a:t> homojen olup olmadığını gösterir</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lang="tr-TR" sz="2000" i="1" kern="0" dirty="0" smtClean="0">
                <a:latin typeface="+mn-lt"/>
              </a:rPr>
              <a:t>SD</a:t>
            </a:r>
            <a:r>
              <a:rPr kumimoji="0" lang="tr-TR" sz="2000" b="0" i="0" u="none" strike="noStrike" kern="0" cap="none" spc="0" normalizeH="0" baseline="0" noProof="0" dirty="0" smtClean="0">
                <a:ln>
                  <a:noFill/>
                </a:ln>
                <a:solidFill>
                  <a:schemeClr val="tx1"/>
                </a:solidFill>
                <a:effectLst/>
                <a:uLnTx/>
                <a:uFillTx/>
                <a:latin typeface="+mn-lt"/>
                <a:ea typeface="+mn-ea"/>
                <a:cs typeface="+mn-cs"/>
              </a:rPr>
              <a:t> program türü için 2 (toplam grup sayısı – 1), öğrenci sayısı için 197’dir (toplam öğrenci sayısı – grup sayısı)</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000" b="0" i="1" u="none" strike="noStrike" kern="0" cap="none" spc="0" normalizeH="0" baseline="0" noProof="0" dirty="0" err="1" smtClean="0">
                <a:ln>
                  <a:noFill/>
                </a:ln>
                <a:solidFill>
                  <a:schemeClr val="tx1"/>
                </a:solidFill>
                <a:effectLst/>
                <a:uLnTx/>
                <a:uFillTx/>
                <a:latin typeface="+mn-lt"/>
                <a:ea typeface="+mn-ea"/>
                <a:cs typeface="+mn-cs"/>
              </a:rPr>
              <a:t>Sig</a:t>
            </a:r>
            <a:r>
              <a:rPr kumimoji="0" lang="tr-TR" sz="2000" b="0" i="1" u="none" strike="noStrike" kern="0" cap="none" spc="0" normalizeH="0" baseline="0" noProof="0" dirty="0" smtClean="0">
                <a:ln>
                  <a:noFill/>
                </a:ln>
                <a:solidFill>
                  <a:schemeClr val="tx1"/>
                </a:solidFill>
                <a:effectLst/>
                <a:uLnTx/>
                <a:uFillTx/>
                <a:latin typeface="+mn-lt"/>
                <a:ea typeface="+mn-ea"/>
                <a:cs typeface="+mn-cs"/>
              </a:rPr>
              <a:t>.</a:t>
            </a:r>
            <a:r>
              <a:rPr kumimoji="0" lang="tr-TR" sz="2000" b="0" i="0" u="none" strike="noStrike" kern="0" cap="none" spc="0" normalizeH="0" baseline="0" noProof="0" dirty="0" smtClean="0">
                <a:ln>
                  <a:noFill/>
                </a:ln>
                <a:solidFill>
                  <a:schemeClr val="tx1"/>
                </a:solidFill>
                <a:effectLst/>
                <a:uLnTx/>
                <a:uFillTx/>
                <a:latin typeface="+mn-lt"/>
                <a:ea typeface="+mn-ea"/>
                <a:cs typeface="+mn-cs"/>
              </a:rPr>
              <a:t> değerinin 0,05’in üstünde olması varyansların eşit olmadığını gösterir</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000" b="0" i="0" u="none" strike="noStrike" kern="0" cap="none" spc="0" normalizeH="0" baseline="0" noProof="0" dirty="0" smtClean="0">
                <a:ln>
                  <a:noFill/>
                </a:ln>
                <a:solidFill>
                  <a:schemeClr val="tx1"/>
                </a:solidFill>
                <a:effectLst/>
                <a:uLnTx/>
                <a:uFillTx/>
                <a:latin typeface="+mn-lt"/>
                <a:ea typeface="+mn-ea"/>
                <a:cs typeface="+mn-cs"/>
              </a:rPr>
              <a:t>Yani verilere ANOVA testi uygulanabilir</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lang="tr-TR" sz="2000" kern="0" dirty="0" err="1" smtClean="0">
                <a:latin typeface="+mn-lt"/>
              </a:rPr>
              <a:t>Sig</a:t>
            </a:r>
            <a:r>
              <a:rPr lang="tr-TR" sz="2000" kern="0" dirty="0" smtClean="0">
                <a:latin typeface="+mn-lt"/>
              </a:rPr>
              <a:t>. değeri 0,05’in altında olsaydı verilerin dönüştürülmesi ya da yanlış F değeriyle ANOVA testine devam edilmesi gerekecekti (dönüştürüm her zaman yardımcı olmayabilir –örneğin deneysel araştırmalarda kontrol grubunun </a:t>
            </a:r>
            <a:r>
              <a:rPr lang="tr-TR" sz="2000" kern="0" dirty="0" err="1" smtClean="0">
                <a:latin typeface="+mn-lt"/>
              </a:rPr>
              <a:t>varyansı</a:t>
            </a:r>
            <a:r>
              <a:rPr lang="tr-TR" sz="2000" kern="0" dirty="0" smtClean="0">
                <a:latin typeface="+mn-lt"/>
              </a:rPr>
              <a:t> deney gruplarından farklı olabilir)</a:t>
            </a:r>
          </a:p>
        </p:txBody>
      </p:sp>
      <p:graphicFrame>
        <p:nvGraphicFramePr>
          <p:cNvPr id="270338" name="Object 2"/>
          <p:cNvGraphicFramePr>
            <a:graphicFrameLocks noChangeAspect="1"/>
          </p:cNvGraphicFramePr>
          <p:nvPr/>
        </p:nvGraphicFramePr>
        <p:xfrm>
          <a:off x="1043608" y="980728"/>
          <a:ext cx="6968387" cy="2088232"/>
        </p:xfrm>
        <a:graphic>
          <a:graphicData uri="http://schemas.openxmlformats.org/presentationml/2006/ole">
            <mc:AlternateContent xmlns:mc="http://schemas.openxmlformats.org/markup-compatibility/2006">
              <mc:Choice xmlns:v="urn:schemas-microsoft-com:vml" Requires="v">
                <p:oleObj spid="_x0000_s270339" name="Document" r:id="rId5" imgW="2915630" imgH="1144816" progId="Word.Document.8">
                  <p:embed/>
                </p:oleObj>
              </mc:Choice>
              <mc:Fallback>
                <p:oleObj name="Document" r:id="rId5" imgW="2915630" imgH="1144816" progId="Word.Document.8">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608" y="980728"/>
                        <a:ext cx="6968387" cy="20882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5 Metin kutusu"/>
          <p:cNvSpPr txBox="1"/>
          <p:nvPr/>
        </p:nvSpPr>
        <p:spPr>
          <a:xfrm>
            <a:off x="6416830" y="6237312"/>
            <a:ext cx="2608407" cy="276999"/>
          </a:xfrm>
          <a:prstGeom prst="rect">
            <a:avLst/>
          </a:prstGeom>
          <a:noFill/>
        </p:spPr>
        <p:txBody>
          <a:bodyPr wrap="none" rtlCol="0">
            <a:spAutoFit/>
          </a:bodyPr>
          <a:lstStyle/>
          <a:p>
            <a:r>
              <a:rPr lang="tr-TR" sz="1200" dirty="0" smtClean="0"/>
              <a:t>Kaynak: </a:t>
            </a:r>
            <a:r>
              <a:rPr lang="tr-TR" sz="1200" dirty="0" err="1" smtClean="0"/>
              <a:t>Field</a:t>
            </a:r>
            <a:r>
              <a:rPr lang="tr-TR" sz="1200" dirty="0" smtClean="0"/>
              <a:t> ve Hole, 2008, s. 176</a:t>
            </a:r>
            <a:endParaRPr lang="tr-TR" sz="1200" dirty="0"/>
          </a:p>
        </p:txBody>
      </p:sp>
    </p:spTree>
  </p:cSld>
  <p:clrMapOvr>
    <a:masterClrMapping/>
  </p:clrMapOvr>
  <p:transition>
    <p:cover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914400"/>
          </a:xfrm>
        </p:spPr>
        <p:txBody>
          <a:bodyPr/>
          <a:lstStyle/>
          <a:p>
            <a:r>
              <a:rPr lang="tr-TR" sz="3600" dirty="0" smtClean="0"/>
              <a:t>Tek Yönlü ANOVA Sonuçları: ANOVA Testi</a:t>
            </a:r>
            <a:endParaRPr lang="tr-TR" sz="3600" dirty="0"/>
          </a:p>
        </p:txBody>
      </p:sp>
      <p:sp>
        <p:nvSpPr>
          <p:cNvPr id="5" name="Rectangle 3"/>
          <p:cNvSpPr txBox="1">
            <a:spLocks noChangeArrowheads="1"/>
          </p:cNvSpPr>
          <p:nvPr/>
        </p:nvSpPr>
        <p:spPr bwMode="auto">
          <a:xfrm>
            <a:off x="0" y="2852936"/>
            <a:ext cx="8712968" cy="2792760"/>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marL="342900" lvl="0" indent="-342900" algn="l">
              <a:spcBef>
                <a:spcPct val="20000"/>
              </a:spcBef>
              <a:buFontTx/>
              <a:buChar char="•"/>
              <a:defRPr/>
            </a:pPr>
            <a:r>
              <a:rPr lang="tr-TR" sz="2000" kern="0" dirty="0" smtClean="0">
                <a:latin typeface="+mn-lt"/>
              </a:rPr>
              <a:t>Gruplar arası ve gruplar içi kareler toplamı sırasıyla sistematik ve sistematik olmayan varyansları gösterir</a:t>
            </a:r>
          </a:p>
          <a:p>
            <a:pPr marL="342900" lvl="0" indent="-342900" algn="l">
              <a:spcBef>
                <a:spcPct val="20000"/>
              </a:spcBef>
              <a:buFontTx/>
              <a:buChar char="•"/>
              <a:defRPr/>
            </a:pPr>
            <a:r>
              <a:rPr lang="tr-TR" sz="2000" kern="0" dirty="0" smtClean="0">
                <a:latin typeface="+mn-lt"/>
              </a:rPr>
              <a:t>Kareler toplamının ortalaması bu değerler </a:t>
            </a:r>
            <a:r>
              <a:rPr lang="tr-TR" sz="2000" kern="0" dirty="0" err="1" smtClean="0">
                <a:latin typeface="+mn-lt"/>
              </a:rPr>
              <a:t>SD’ye</a:t>
            </a:r>
            <a:r>
              <a:rPr lang="tr-TR" sz="2000" kern="0" dirty="0" smtClean="0">
                <a:latin typeface="+mn-lt"/>
              </a:rPr>
              <a:t> bölünerek elde edilir </a:t>
            </a:r>
          </a:p>
          <a:p>
            <a:pPr marL="342900" lvl="0" indent="-342900" algn="l">
              <a:spcBef>
                <a:spcPct val="20000"/>
              </a:spcBef>
              <a:buFontTx/>
              <a:buChar char="•"/>
              <a:defRPr/>
            </a:pPr>
            <a:r>
              <a:rPr lang="tr-TR" sz="2000" kern="0" dirty="0" smtClean="0">
                <a:latin typeface="+mn-lt"/>
              </a:rPr>
              <a:t>Grup ortalamalarının aynı olup olmadığı </a:t>
            </a:r>
            <a:r>
              <a:rPr lang="tr-TR" sz="2000" i="1" kern="0" dirty="0" smtClean="0">
                <a:latin typeface="+mn-lt"/>
              </a:rPr>
              <a:t>F</a:t>
            </a:r>
            <a:r>
              <a:rPr lang="tr-TR" sz="2000" kern="0" dirty="0" smtClean="0">
                <a:latin typeface="+mn-lt"/>
              </a:rPr>
              <a:t> değeriyle ölçülür (sistematik </a:t>
            </a:r>
            <a:r>
              <a:rPr lang="tr-TR" sz="2000" kern="0" dirty="0" err="1" smtClean="0">
                <a:latin typeface="+mn-lt"/>
              </a:rPr>
              <a:t>varyans</a:t>
            </a:r>
            <a:r>
              <a:rPr lang="tr-TR" sz="2000" kern="0" dirty="0" smtClean="0">
                <a:latin typeface="+mn-lt"/>
              </a:rPr>
              <a:t> sistematik olmayan </a:t>
            </a:r>
            <a:r>
              <a:rPr lang="tr-TR" sz="2000" kern="0" dirty="0" err="1" smtClean="0">
                <a:latin typeface="+mn-lt"/>
              </a:rPr>
              <a:t>varyansa</a:t>
            </a:r>
            <a:r>
              <a:rPr lang="tr-TR" sz="2000" kern="0" dirty="0" smtClean="0">
                <a:latin typeface="+mn-lt"/>
              </a:rPr>
              <a:t> bölünerek elde edilir)</a:t>
            </a:r>
          </a:p>
          <a:p>
            <a:pPr marL="342900" lvl="0" indent="-342900" algn="l">
              <a:spcBef>
                <a:spcPct val="20000"/>
              </a:spcBef>
              <a:buFontTx/>
              <a:buChar char="•"/>
              <a:defRPr/>
            </a:pPr>
            <a:r>
              <a:rPr lang="tr-TR" sz="2000" kern="0" dirty="0" err="1" smtClean="0">
                <a:latin typeface="+mn-lt"/>
              </a:rPr>
              <a:t>Sig</a:t>
            </a:r>
            <a:r>
              <a:rPr lang="tr-TR" sz="2000" kern="0" dirty="0" smtClean="0">
                <a:latin typeface="+mn-lt"/>
              </a:rPr>
              <a:t>. değeri bu büyüklükteki </a:t>
            </a:r>
            <a:r>
              <a:rPr lang="tr-TR" sz="2000" i="1" kern="0" dirty="0" smtClean="0">
                <a:latin typeface="+mn-lt"/>
              </a:rPr>
              <a:t>F</a:t>
            </a:r>
            <a:r>
              <a:rPr lang="tr-TR" sz="2000" kern="0" dirty="0" smtClean="0">
                <a:latin typeface="+mn-lt"/>
              </a:rPr>
              <a:t> oranının sadece şansa bağlı olarak meydana gelme olasılığını verir (0,000)</a:t>
            </a:r>
          </a:p>
          <a:p>
            <a:pPr marL="342900" lvl="0" indent="-342900" algn="l">
              <a:spcBef>
                <a:spcPct val="20000"/>
              </a:spcBef>
              <a:buFontTx/>
              <a:buChar char="•"/>
              <a:defRPr/>
            </a:pPr>
            <a:r>
              <a:rPr lang="tr-TR" sz="2000" kern="0" dirty="0" err="1" smtClean="0">
                <a:latin typeface="+mn-lt"/>
              </a:rPr>
              <a:t>Sig</a:t>
            </a:r>
            <a:r>
              <a:rPr lang="tr-TR" sz="2000" kern="0" dirty="0" smtClean="0">
                <a:latin typeface="+mn-lt"/>
              </a:rPr>
              <a:t>. değeri 0,05’ten küçük olduğuna göre </a:t>
            </a:r>
            <a:r>
              <a:rPr lang="tr-TR" sz="2000" dirty="0" smtClean="0">
                <a:latin typeface="+mn-lt"/>
              </a:rPr>
              <a:t>program türüne göre öğrencilerin yazma puanlarının ortalamalarının birbirinden farklıdır ve bu fark istatistiksel açıdan anlamlı (</a:t>
            </a:r>
            <a:r>
              <a:rPr lang="tr-TR" sz="2000" i="1" dirty="0" smtClean="0">
                <a:latin typeface="+mn-lt"/>
              </a:rPr>
              <a:t>F</a:t>
            </a:r>
            <a:r>
              <a:rPr lang="tr-TR" sz="2000" dirty="0" smtClean="0">
                <a:latin typeface="+mn-lt"/>
              </a:rPr>
              <a:t>=21,275, </a:t>
            </a:r>
            <a:r>
              <a:rPr lang="tr-TR" sz="2000" i="1" dirty="0" smtClean="0">
                <a:latin typeface="+mn-lt"/>
              </a:rPr>
              <a:t>p</a:t>
            </a:r>
            <a:r>
              <a:rPr lang="tr-TR" sz="2000" dirty="0" smtClean="0">
                <a:latin typeface="+mn-lt"/>
              </a:rPr>
              <a:t> = 0,000) </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tr-TR" sz="2000" b="0" i="0" u="none" strike="noStrike" kern="0" cap="none" spc="0" normalizeH="0" baseline="0" noProof="0" dirty="0" smtClean="0">
              <a:ln>
                <a:noFill/>
              </a:ln>
              <a:solidFill>
                <a:schemeClr val="tx1"/>
              </a:solidFill>
              <a:effectLst/>
              <a:uLnTx/>
              <a:uFillTx/>
              <a:latin typeface="+mn-lt"/>
              <a:ea typeface="+mn-ea"/>
              <a:cs typeface="+mn-cs"/>
            </a:endParaRPr>
          </a:p>
        </p:txBody>
      </p:sp>
      <p:graphicFrame>
        <p:nvGraphicFramePr>
          <p:cNvPr id="271363" name="Object 2"/>
          <p:cNvGraphicFramePr>
            <a:graphicFrameLocks noChangeAspect="1"/>
          </p:cNvGraphicFramePr>
          <p:nvPr/>
        </p:nvGraphicFramePr>
        <p:xfrm>
          <a:off x="1259632" y="1052737"/>
          <a:ext cx="6264695" cy="2016224"/>
        </p:xfrm>
        <a:graphic>
          <a:graphicData uri="http://schemas.openxmlformats.org/presentationml/2006/ole">
            <mc:AlternateContent xmlns:mc="http://schemas.openxmlformats.org/markup-compatibility/2006">
              <mc:Choice xmlns:v="urn:schemas-microsoft-com:vml" Requires="v">
                <p:oleObj spid="_x0000_s271364" name="Document" r:id="rId5" imgW="4986948" imgH="2022448" progId="Word.Document.8">
                  <p:embed/>
                </p:oleObj>
              </mc:Choice>
              <mc:Fallback>
                <p:oleObj name="Document" r:id="rId5" imgW="4986948" imgH="2022448" progId="Word.Document.8">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9632" y="1052737"/>
                        <a:ext cx="6264695" cy="20162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5 Metin kutusu"/>
          <p:cNvSpPr txBox="1"/>
          <p:nvPr/>
        </p:nvSpPr>
        <p:spPr>
          <a:xfrm>
            <a:off x="6228184" y="6237312"/>
            <a:ext cx="2914580" cy="276999"/>
          </a:xfrm>
          <a:prstGeom prst="rect">
            <a:avLst/>
          </a:prstGeom>
          <a:noFill/>
        </p:spPr>
        <p:txBody>
          <a:bodyPr wrap="none" rtlCol="0">
            <a:spAutoFit/>
          </a:bodyPr>
          <a:lstStyle/>
          <a:p>
            <a:r>
              <a:rPr lang="tr-TR" sz="1200" dirty="0" smtClean="0"/>
              <a:t>Kaynak: </a:t>
            </a:r>
            <a:r>
              <a:rPr lang="tr-TR" sz="1200" dirty="0" err="1" smtClean="0"/>
              <a:t>Field</a:t>
            </a:r>
            <a:r>
              <a:rPr lang="tr-TR" sz="1200" dirty="0" smtClean="0"/>
              <a:t> ve Hole, 2008, s. 177-178</a:t>
            </a:r>
            <a:endParaRPr lang="tr-TR" sz="1200" dirty="0"/>
          </a:p>
        </p:txBody>
      </p:sp>
    </p:spTree>
  </p:cSld>
  <p:clrMapOvr>
    <a:masterClrMapping/>
  </p:clrMapOvr>
  <p:transition>
    <p:cover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914400"/>
          </a:xfrm>
        </p:spPr>
        <p:txBody>
          <a:bodyPr/>
          <a:lstStyle/>
          <a:p>
            <a:r>
              <a:rPr lang="tr-TR" sz="3400" dirty="0" smtClean="0"/>
              <a:t>Tek Yönlü ANOVA Sonuçları: Post hoc Testleri</a:t>
            </a:r>
            <a:endParaRPr lang="tr-TR" sz="3400" dirty="0"/>
          </a:p>
        </p:txBody>
      </p:sp>
      <p:sp>
        <p:nvSpPr>
          <p:cNvPr id="5" name="Rectangle 3"/>
          <p:cNvSpPr txBox="1">
            <a:spLocks noChangeArrowheads="1"/>
          </p:cNvSpPr>
          <p:nvPr/>
        </p:nvSpPr>
        <p:spPr bwMode="auto">
          <a:xfrm>
            <a:off x="0" y="3284984"/>
            <a:ext cx="8892480" cy="1784648"/>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marL="342900" lvl="0" indent="-342900" algn="l">
              <a:spcBef>
                <a:spcPct val="20000"/>
              </a:spcBef>
              <a:buFontTx/>
              <a:buChar char="•"/>
              <a:defRPr/>
            </a:pPr>
            <a:r>
              <a:rPr lang="tr-TR" sz="2000" kern="0" dirty="0" err="1" smtClean="0"/>
              <a:t>Games</a:t>
            </a:r>
            <a:r>
              <a:rPr lang="tr-TR" sz="2000" kern="0" dirty="0" smtClean="0"/>
              <a:t>-</a:t>
            </a:r>
            <a:r>
              <a:rPr lang="tr-TR" sz="2000" kern="0" dirty="0" err="1" smtClean="0"/>
              <a:t>Howell</a:t>
            </a:r>
            <a:r>
              <a:rPr lang="tr-TR" sz="2000" kern="0" dirty="0" smtClean="0"/>
              <a:t> post hoc testi </a:t>
            </a:r>
            <a:r>
              <a:rPr lang="tr-TR" sz="2000" kern="0" dirty="0" smtClean="0">
                <a:latin typeface="+mn-lt"/>
              </a:rPr>
              <a:t>farkın kaynağını gösterir</a:t>
            </a:r>
          </a:p>
          <a:p>
            <a:pPr marL="342900" lvl="0" indent="-342900" algn="l">
              <a:spcBef>
                <a:spcPct val="20000"/>
              </a:spcBef>
              <a:buFontTx/>
              <a:buChar char="•"/>
              <a:defRPr/>
            </a:pPr>
            <a:r>
              <a:rPr lang="tr-TR" sz="2000" kern="0" dirty="0" smtClean="0">
                <a:latin typeface="+mn-lt"/>
              </a:rPr>
              <a:t>Tablo program türlerine göre ortalamalar arasındaki fark, standart hata ve anlamlılık düzeylerinin ikili karşılaştırma sonuçlarını vermektedir</a:t>
            </a:r>
          </a:p>
          <a:p>
            <a:pPr marL="342900" lvl="0" indent="-342900" algn="l">
              <a:spcBef>
                <a:spcPct val="20000"/>
              </a:spcBef>
              <a:buFontTx/>
              <a:buChar char="•"/>
              <a:defRPr/>
            </a:pPr>
            <a:r>
              <a:rPr lang="tr-TR" sz="2000" kern="0" dirty="0" smtClean="0">
                <a:latin typeface="+mn-lt"/>
              </a:rPr>
              <a:t>Anadolu liseleriyle genel liseler ve </a:t>
            </a:r>
            <a:r>
              <a:rPr lang="tr-TR" sz="2000" kern="0" dirty="0" err="1" smtClean="0">
                <a:latin typeface="+mn-lt"/>
              </a:rPr>
              <a:t>anadolu</a:t>
            </a:r>
            <a:r>
              <a:rPr lang="tr-TR" sz="2000" kern="0" dirty="0" smtClean="0">
                <a:latin typeface="+mn-lt"/>
              </a:rPr>
              <a:t> liseleriyle meslek liseleri arasındaki farklar anlamlıdır (</a:t>
            </a:r>
            <a:r>
              <a:rPr lang="tr-TR" sz="2000" kern="0" dirty="0" smtClean="0"/>
              <a:t>sırasıyla </a:t>
            </a:r>
            <a:r>
              <a:rPr lang="tr-TR" sz="2000" kern="0" dirty="0" err="1" smtClean="0"/>
              <a:t>Sig</a:t>
            </a:r>
            <a:r>
              <a:rPr lang="tr-TR" sz="2000" kern="0" dirty="0" smtClean="0"/>
              <a:t>. 0,008 ve </a:t>
            </a:r>
            <a:r>
              <a:rPr lang="tr-TR" sz="2000" kern="0" dirty="0" err="1" smtClean="0"/>
              <a:t>Sig</a:t>
            </a:r>
            <a:r>
              <a:rPr lang="tr-TR" sz="2000" kern="0" dirty="0" smtClean="0"/>
              <a:t>. 0,000)</a:t>
            </a:r>
          </a:p>
          <a:p>
            <a:pPr marL="342900" lvl="0" indent="-342900" algn="l">
              <a:spcBef>
                <a:spcPct val="20000"/>
              </a:spcBef>
              <a:buFontTx/>
              <a:buChar char="•"/>
              <a:defRPr/>
            </a:pPr>
            <a:r>
              <a:rPr lang="tr-TR" sz="2000" kern="0" dirty="0" smtClean="0">
                <a:latin typeface="+mn-lt"/>
              </a:rPr>
              <a:t>Meslek liseleriyle genel liseler arasındaki ortalamalar arası fark anlamlı değildir (</a:t>
            </a:r>
            <a:r>
              <a:rPr lang="tr-TR" sz="2000" kern="0" dirty="0" err="1" smtClean="0">
                <a:latin typeface="+mn-lt"/>
              </a:rPr>
              <a:t>Sig</a:t>
            </a:r>
            <a:r>
              <a:rPr lang="tr-TR" sz="2000" kern="0" dirty="0" smtClean="0">
                <a:latin typeface="+mn-lt"/>
              </a:rPr>
              <a:t>. 0,051, sınır değeri olan 0,05’in biraz üstünde)</a:t>
            </a:r>
          </a:p>
          <a:p>
            <a:pPr marL="342900" lvl="0" indent="-342900" algn="l">
              <a:spcBef>
                <a:spcPct val="20000"/>
              </a:spcBef>
              <a:buFontTx/>
              <a:buChar char="•"/>
              <a:defRPr/>
            </a:pPr>
            <a:r>
              <a:rPr lang="tr-TR" sz="2000" kern="0" dirty="0" smtClean="0">
                <a:latin typeface="+mn-lt"/>
              </a:rPr>
              <a:t>Farklı post hoc testleri farklı sonuçlar verebilir   </a:t>
            </a:r>
            <a:endParaRPr lang="tr-TR" sz="2000" dirty="0" smtClean="0">
              <a:latin typeface="+mn-lt"/>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tr-TR" sz="20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6" name="5 Metin kutusu"/>
          <p:cNvSpPr txBox="1"/>
          <p:nvPr/>
        </p:nvSpPr>
        <p:spPr>
          <a:xfrm>
            <a:off x="6228184" y="6237312"/>
            <a:ext cx="2914580" cy="276999"/>
          </a:xfrm>
          <a:prstGeom prst="rect">
            <a:avLst/>
          </a:prstGeom>
          <a:noFill/>
        </p:spPr>
        <p:txBody>
          <a:bodyPr wrap="none" rtlCol="0">
            <a:spAutoFit/>
          </a:bodyPr>
          <a:lstStyle/>
          <a:p>
            <a:r>
              <a:rPr lang="tr-TR" sz="1200" dirty="0" smtClean="0"/>
              <a:t>Kaynak: </a:t>
            </a:r>
            <a:r>
              <a:rPr lang="tr-TR" sz="1200" dirty="0" err="1" smtClean="0"/>
              <a:t>Field</a:t>
            </a:r>
            <a:r>
              <a:rPr lang="tr-TR" sz="1200" dirty="0" smtClean="0"/>
              <a:t> ve Hole, 2008, s. 177-178</a:t>
            </a:r>
            <a:endParaRPr lang="tr-TR" sz="1200" dirty="0"/>
          </a:p>
        </p:txBody>
      </p:sp>
      <p:graphicFrame>
        <p:nvGraphicFramePr>
          <p:cNvPr id="273411" name="Object 2"/>
          <p:cNvGraphicFramePr>
            <a:graphicFrameLocks noChangeAspect="1"/>
          </p:cNvGraphicFramePr>
          <p:nvPr/>
        </p:nvGraphicFramePr>
        <p:xfrm>
          <a:off x="323528" y="980729"/>
          <a:ext cx="5834063" cy="2304255"/>
        </p:xfrm>
        <a:graphic>
          <a:graphicData uri="http://schemas.openxmlformats.org/presentationml/2006/ole">
            <mc:AlternateContent xmlns:mc="http://schemas.openxmlformats.org/markup-compatibility/2006">
              <mc:Choice xmlns:v="urn:schemas-microsoft-com:vml" Requires="v">
                <p:oleObj spid="_x0000_s273412" name="Document" r:id="rId5" imgW="5898646" imgH="2816788" progId="Word.Document.8">
                  <p:embed/>
                </p:oleObj>
              </mc:Choice>
              <mc:Fallback>
                <p:oleObj name="Document" r:id="rId5" imgW="5898646" imgH="2816788" progId="Word.Document.8">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528" y="980729"/>
                        <a:ext cx="5834063" cy="230425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cover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4594" name="Rectangle 2"/>
          <p:cNvSpPr>
            <a:spLocks noGrp="1" noChangeArrowheads="1"/>
          </p:cNvSpPr>
          <p:nvPr>
            <p:ph type="title"/>
          </p:nvPr>
        </p:nvSpPr>
        <p:spPr>
          <a:xfrm>
            <a:off x="35496" y="0"/>
            <a:ext cx="9073008" cy="914400"/>
          </a:xfrm>
        </p:spPr>
        <p:txBody>
          <a:bodyPr/>
          <a:lstStyle/>
          <a:p>
            <a:r>
              <a:rPr lang="tr-TR" sz="3600" dirty="0" smtClean="0"/>
              <a:t>Tek Yönlü ANOVA Sonuçları: Etki Büyüklüğü</a:t>
            </a:r>
            <a:endParaRPr lang="en-US" sz="3600" dirty="0"/>
          </a:p>
        </p:txBody>
      </p:sp>
      <p:sp>
        <p:nvSpPr>
          <p:cNvPr id="1134595" name="Rectangle 3"/>
          <p:cNvSpPr>
            <a:spLocks noGrp="1" noChangeArrowheads="1"/>
          </p:cNvSpPr>
          <p:nvPr>
            <p:ph type="body" idx="1"/>
          </p:nvPr>
        </p:nvSpPr>
        <p:spPr/>
        <p:txBody>
          <a:bodyPr/>
          <a:lstStyle/>
          <a:p>
            <a:r>
              <a:rPr lang="tr-TR" dirty="0" smtClean="0">
                <a:cs typeface="Arial" pitchFamily="34" charset="0"/>
              </a:rPr>
              <a:t>ANOVA testleri için etki büyüklüğünü (</a:t>
            </a:r>
            <a:r>
              <a:rPr lang="tr-TR" i="1" dirty="0" smtClean="0">
                <a:cs typeface="Arial" pitchFamily="34" charset="0"/>
              </a:rPr>
              <a:t>r</a:t>
            </a:r>
            <a:r>
              <a:rPr lang="tr-TR" dirty="0" smtClean="0">
                <a:cs typeface="Arial" pitchFamily="34" charset="0"/>
              </a:rPr>
              <a:t>) bulmak için </a:t>
            </a:r>
            <a:r>
              <a:rPr lang="tr-TR" dirty="0" smtClean="0"/>
              <a:t>gruplar arası kareler toplamı toplam kareler toplamına bölünür (buna </a:t>
            </a:r>
            <a:r>
              <a:rPr lang="en-US" dirty="0" smtClean="0">
                <a:cs typeface="Arial" pitchFamily="34" charset="0"/>
              </a:rPr>
              <a:t>Ŋ</a:t>
            </a:r>
            <a:r>
              <a:rPr lang="tr-TR" baseline="30000" dirty="0" smtClean="0"/>
              <a:t>2</a:t>
            </a:r>
            <a:r>
              <a:rPr lang="tr-TR" dirty="0" smtClean="0"/>
              <a:t> –</a:t>
            </a:r>
            <a:r>
              <a:rPr lang="tr-TR" dirty="0" err="1" smtClean="0"/>
              <a:t>eta</a:t>
            </a:r>
            <a:r>
              <a:rPr lang="tr-TR" dirty="0" smtClean="0"/>
              <a:t> kare- deniyor), sonucun karekökü alınır (r = </a:t>
            </a:r>
            <a:r>
              <a:rPr lang="tr-TR" sz="4000" dirty="0" smtClean="0"/>
              <a:t>√</a:t>
            </a:r>
            <a:r>
              <a:rPr lang="tr-TR" dirty="0" smtClean="0"/>
              <a:t>(3175,698 / 17878,875) = 0,42</a:t>
            </a:r>
          </a:p>
          <a:p>
            <a:r>
              <a:rPr lang="tr-TR" dirty="0" smtClean="0"/>
              <a:t>Etki büyüklüğü </a:t>
            </a:r>
            <a:r>
              <a:rPr lang="tr-TR" dirty="0" smtClean="0">
                <a:cs typeface="Arial" pitchFamily="34" charset="0"/>
              </a:rPr>
              <a:t>(</a:t>
            </a:r>
            <a:r>
              <a:rPr lang="tr-TR" i="1" dirty="0" smtClean="0">
                <a:cs typeface="Arial" pitchFamily="34" charset="0"/>
              </a:rPr>
              <a:t>r</a:t>
            </a:r>
            <a:r>
              <a:rPr lang="tr-TR" dirty="0" smtClean="0">
                <a:cs typeface="Arial" pitchFamily="34" charset="0"/>
              </a:rPr>
              <a:t> = 0,42) orta düzeyde bir etki anlamına geliyor</a:t>
            </a:r>
          </a:p>
        </p:txBody>
      </p:sp>
      <p:cxnSp>
        <p:nvCxnSpPr>
          <p:cNvPr id="5" name="4 Düz Bağlayıcı"/>
          <p:cNvCxnSpPr/>
          <p:nvPr/>
        </p:nvCxnSpPr>
        <p:spPr bwMode="auto">
          <a:xfrm>
            <a:off x="2915816" y="3356992"/>
            <a:ext cx="4248472"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cSld>
  <p:clrMapOvr>
    <a:masterClrMapping/>
  </p:clrMapOvr>
  <p:transition>
    <p:cover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tr-TR" dirty="0" smtClean="0"/>
              <a:t>ANOVA Sonuçlarının Yorumu</a:t>
            </a:r>
            <a:endParaRPr lang="en-US" dirty="0" smtClean="0"/>
          </a:p>
        </p:txBody>
      </p:sp>
      <p:sp>
        <p:nvSpPr>
          <p:cNvPr id="66563" name="Text Box 3"/>
          <p:cNvSpPr>
            <a:spLocks noGrp="1" noChangeArrowheads="1"/>
          </p:cNvSpPr>
          <p:nvPr>
            <p:ph type="body" idx="1"/>
          </p:nvPr>
        </p:nvSpPr>
        <p:spPr>
          <a:xfrm>
            <a:off x="251520" y="908720"/>
            <a:ext cx="8712968" cy="4953000"/>
          </a:xfrm>
          <a:noFill/>
        </p:spPr>
        <p:txBody>
          <a:bodyPr/>
          <a:lstStyle/>
          <a:p>
            <a:pPr eaLnBrk="1" hangingPunct="1">
              <a:lnSpc>
                <a:spcPct val="90000"/>
              </a:lnSpc>
            </a:pPr>
            <a:r>
              <a:rPr lang="tr-TR" sz="2400" dirty="0" smtClean="0"/>
              <a:t>APA stiline göre bulgular şöyle rapor edilir:</a:t>
            </a:r>
          </a:p>
          <a:p>
            <a:pPr eaLnBrk="1" hangingPunct="1">
              <a:lnSpc>
                <a:spcPct val="90000"/>
              </a:lnSpc>
            </a:pPr>
            <a:r>
              <a:rPr lang="tr-TR" sz="2400" dirty="0" smtClean="0"/>
              <a:t>Öğrencilerin yazma puanlarının ortalamaları mezun oldukları lise türüne göre istatistiksel açıdan anlamlı düzeyde farklılık göstermektedir </a:t>
            </a:r>
            <a:r>
              <a:rPr lang="tr-TR" sz="2400" i="1" dirty="0" smtClean="0"/>
              <a:t>F</a:t>
            </a:r>
            <a:r>
              <a:rPr lang="tr-TR" sz="2400" dirty="0" smtClean="0"/>
              <a:t>(2, 197)=21,275, p = 0,000, </a:t>
            </a:r>
            <a:r>
              <a:rPr lang="tr-TR" sz="2400" i="1" dirty="0" smtClean="0"/>
              <a:t>r</a:t>
            </a:r>
            <a:r>
              <a:rPr lang="tr-TR" sz="2400" dirty="0" smtClean="0"/>
              <a:t> = 0,42. Mezun olunan lise türünün yazma notu ortalamasına etkisi orta düzeydedir. Games-Howell post hoc testi anadolu liseleriyle meslek liselerinin (</a:t>
            </a:r>
            <a:r>
              <a:rPr lang="tr-TR" sz="2400" i="1" dirty="0" smtClean="0"/>
              <a:t>p</a:t>
            </a:r>
            <a:r>
              <a:rPr lang="tr-TR" sz="2400" dirty="0" smtClean="0"/>
              <a:t> = 0,008) ve Ort=46,76, SH=1,318) ve anadolu liseleriyle genel liselerin (</a:t>
            </a:r>
            <a:r>
              <a:rPr lang="tr-TR" sz="2400" i="1" dirty="0" smtClean="0"/>
              <a:t>p</a:t>
            </a:r>
            <a:r>
              <a:rPr lang="tr-TR" sz="2400" dirty="0" smtClean="0"/>
              <a:t> = 0,000) ortalamaları arasındaki farkın anlamlı olduğunu göstermektedir</a:t>
            </a:r>
          </a:p>
          <a:p>
            <a:pPr eaLnBrk="1" hangingPunct="1">
              <a:lnSpc>
                <a:spcPct val="90000"/>
              </a:lnSpc>
            </a:pPr>
            <a:r>
              <a:rPr lang="tr-TR" sz="2400" b="1" dirty="0" smtClean="0"/>
              <a:t>Boş denence </a:t>
            </a:r>
            <a:r>
              <a:rPr lang="tr-TR" sz="2400" dirty="0" smtClean="0"/>
              <a:t>(H</a:t>
            </a:r>
            <a:r>
              <a:rPr lang="tr-TR" sz="2400" baseline="-25000" dirty="0" smtClean="0"/>
              <a:t>0</a:t>
            </a:r>
            <a:r>
              <a:rPr lang="tr-TR" sz="2400" dirty="0" smtClean="0"/>
              <a:t>: “Öğrencilerin yazma puanlarının ortalaması lise türüne (genel, </a:t>
            </a:r>
            <a:r>
              <a:rPr lang="tr-TR" sz="2400" dirty="0" err="1" smtClean="0"/>
              <a:t>anadolu</a:t>
            </a:r>
            <a:r>
              <a:rPr lang="tr-TR" sz="2400" dirty="0" smtClean="0"/>
              <a:t>, mesleki) göre birbirinden farklı değildir.) </a:t>
            </a:r>
            <a:r>
              <a:rPr lang="tr-TR" sz="2400" b="1" dirty="0" smtClean="0"/>
              <a:t>reddedilir</a:t>
            </a:r>
          </a:p>
          <a:p>
            <a:pPr eaLnBrk="1" hangingPunct="1">
              <a:lnSpc>
                <a:spcPct val="90000"/>
              </a:lnSpc>
            </a:pPr>
            <a:r>
              <a:rPr lang="tr-TR" sz="2400" dirty="0" smtClean="0"/>
              <a:t>ANOVA testi sonucunu bir tablo olarak vermek gerekir</a:t>
            </a:r>
          </a:p>
          <a:p>
            <a:pPr eaLnBrk="1" hangingPunct="1">
              <a:lnSpc>
                <a:spcPct val="90000"/>
              </a:lnSpc>
            </a:pPr>
            <a:r>
              <a:rPr lang="tr-TR" sz="2400" dirty="0" smtClean="0"/>
              <a:t>Gerekirse post hoc test sonuçları ve tanımlayıcı istatistikler de tablo olarak verilebilir  </a:t>
            </a:r>
          </a:p>
        </p:txBody>
      </p:sp>
    </p:spTree>
  </p:cSld>
  <p:clrMapOvr>
    <a:masterClrMapping/>
  </p:clrMapOvr>
  <p:transition>
    <p:cover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Diğer ANOVA Türleri</a:t>
            </a:r>
            <a:endParaRPr lang="tr-TR" dirty="0"/>
          </a:p>
        </p:txBody>
      </p:sp>
      <p:sp>
        <p:nvSpPr>
          <p:cNvPr id="3" name="2 İçerik Yer Tutucusu"/>
          <p:cNvSpPr>
            <a:spLocks noGrp="1"/>
          </p:cNvSpPr>
          <p:nvPr>
            <p:ph idx="1"/>
          </p:nvPr>
        </p:nvSpPr>
        <p:spPr>
          <a:xfrm>
            <a:off x="179512" y="980728"/>
            <a:ext cx="8712968" cy="4953000"/>
          </a:xfrm>
        </p:spPr>
        <p:txBody>
          <a:bodyPr/>
          <a:lstStyle/>
          <a:p>
            <a:pPr lvl="1"/>
            <a:r>
              <a:rPr lang="tr-TR" dirty="0" smtClean="0"/>
              <a:t>ANOVA testleri değişik şekillerde tasarlanabilir</a:t>
            </a:r>
          </a:p>
          <a:p>
            <a:pPr lvl="1"/>
            <a:r>
              <a:rPr lang="tr-TR" dirty="0" smtClean="0"/>
              <a:t>Bir önceki örnek tek yönlü ANOVA testi idi</a:t>
            </a:r>
          </a:p>
          <a:p>
            <a:pPr lvl="1"/>
            <a:r>
              <a:rPr lang="tr-TR" dirty="0" smtClean="0"/>
              <a:t>Bir bağımsız değişkenin (okul türü) bağımlı değişken üzerindeki etkisi test edildi</a:t>
            </a:r>
          </a:p>
          <a:p>
            <a:pPr lvl="1"/>
            <a:r>
              <a:rPr lang="tr-TR" dirty="0" smtClean="0"/>
              <a:t>ANOVA testlerinde bağımsız değişken sayısı iki (ya da daha fazla olabilir), bu değişkenler  farklı denekler (çift yönlü bağımsız ANOVA), bağımsız değişkenlerden biri farklı, diğeri aynı denekler (çift yönlü karışık ANOVA), ya da iki değişken aynı denekler (çift yönlü tekrarlı ANOVA) üzerinde test edilir   </a:t>
            </a:r>
          </a:p>
          <a:p>
            <a:pPr lvl="1"/>
            <a:endParaRPr lang="tr-TR" dirty="0" smtClean="0"/>
          </a:p>
          <a:p>
            <a:pPr lvl="1"/>
            <a:endParaRPr lang="tr-TR" dirty="0" smtClean="0"/>
          </a:p>
          <a:p>
            <a:pPr lvl="1">
              <a:buNone/>
            </a:pPr>
            <a:endParaRPr lang="tr-TR" dirty="0"/>
          </a:p>
        </p:txBody>
      </p:sp>
      <p:sp>
        <p:nvSpPr>
          <p:cNvPr id="4" name="3 Metin kutusu"/>
          <p:cNvSpPr txBox="1"/>
          <p:nvPr/>
        </p:nvSpPr>
        <p:spPr>
          <a:xfrm>
            <a:off x="3851920" y="6237312"/>
            <a:ext cx="5309467" cy="276999"/>
          </a:xfrm>
          <a:prstGeom prst="rect">
            <a:avLst/>
          </a:prstGeom>
          <a:noFill/>
        </p:spPr>
        <p:txBody>
          <a:bodyPr wrap="none" rtlCol="0">
            <a:spAutoFit/>
          </a:bodyPr>
          <a:lstStyle/>
          <a:p>
            <a:r>
              <a:rPr lang="tr-TR" sz="1200" dirty="0" smtClean="0"/>
              <a:t>Kaynak: Örnekler ve bilgiler </a:t>
            </a:r>
            <a:r>
              <a:rPr lang="tr-TR" sz="1200" dirty="0" err="1" smtClean="0"/>
              <a:t>Field</a:t>
            </a:r>
            <a:r>
              <a:rPr lang="tr-TR" sz="1200" dirty="0" smtClean="0"/>
              <a:t> ve Hole, 2008, Bölüm 6’dan  özetlenmiştir</a:t>
            </a:r>
            <a:endParaRPr lang="tr-TR" sz="1200" dirty="0"/>
          </a:p>
        </p:txBody>
      </p:sp>
    </p:spTree>
  </p:cSld>
  <p:clrMapOvr>
    <a:masterClrMapping/>
  </p:clrMapOvr>
  <p:transition>
    <p:cover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lvl="1"/>
            <a:r>
              <a:rPr lang="tr-TR" dirty="0" smtClean="0"/>
              <a:t>Tek Yönlü Tekrarlı ANOVA</a:t>
            </a:r>
            <a:endParaRPr lang="tr-TR" dirty="0"/>
          </a:p>
        </p:txBody>
      </p:sp>
      <p:sp>
        <p:nvSpPr>
          <p:cNvPr id="3" name="2 İçerik Yer Tutucusu"/>
          <p:cNvSpPr>
            <a:spLocks noGrp="1"/>
          </p:cNvSpPr>
          <p:nvPr>
            <p:ph idx="1"/>
          </p:nvPr>
        </p:nvSpPr>
        <p:spPr/>
        <p:txBody>
          <a:bodyPr/>
          <a:lstStyle/>
          <a:p>
            <a:pPr lvl="1"/>
            <a:r>
              <a:rPr lang="tr-TR" sz="3200" dirty="0" smtClean="0"/>
              <a:t>Özellikle deneysel araştırmalarda her deneğin üç veya daha fazla gruba bir değişkenle ilgili veri sağladığı testler için kullanılır</a:t>
            </a:r>
          </a:p>
          <a:p>
            <a:pPr lvl="1"/>
            <a:r>
              <a:rPr lang="tr-TR" sz="3200" dirty="0" smtClean="0"/>
              <a:t>Aynı denekler değişik zamanlarda aldıkları alkol miktarına göre karşı cinsi daha mı çekici buluyorlar?    </a:t>
            </a:r>
          </a:p>
          <a:p>
            <a:endParaRPr lang="tr-TR" dirty="0"/>
          </a:p>
        </p:txBody>
      </p:sp>
    </p:spTree>
  </p:cSld>
  <p:clrMapOvr>
    <a:masterClrMapping/>
  </p:clrMapOvr>
  <p:transition>
    <p:cover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Çift Yönlü Bağımsız ANOVA</a:t>
            </a:r>
            <a:endParaRPr lang="tr-TR" dirty="0"/>
          </a:p>
        </p:txBody>
      </p:sp>
      <p:sp>
        <p:nvSpPr>
          <p:cNvPr id="3" name="2 İçerik Yer Tutucusu"/>
          <p:cNvSpPr>
            <a:spLocks noGrp="1"/>
          </p:cNvSpPr>
          <p:nvPr>
            <p:ph idx="1"/>
          </p:nvPr>
        </p:nvSpPr>
        <p:spPr>
          <a:xfrm>
            <a:off x="323528" y="980728"/>
            <a:ext cx="8640960" cy="4953000"/>
          </a:xfrm>
        </p:spPr>
        <p:txBody>
          <a:bodyPr/>
          <a:lstStyle/>
          <a:p>
            <a:pPr lvl="1"/>
            <a:r>
              <a:rPr lang="tr-TR" dirty="0" smtClean="0"/>
              <a:t>İki bağımsız değişken vardır</a:t>
            </a:r>
          </a:p>
          <a:p>
            <a:pPr lvl="1"/>
            <a:r>
              <a:rPr lang="tr-TR" dirty="0" smtClean="0"/>
              <a:t>Ör., denekler genç ya da yaşlı olmalarına göre bazı müzik türlerinden daha mı çok hoşlanıyorlar?</a:t>
            </a:r>
          </a:p>
          <a:p>
            <a:pPr lvl="1"/>
            <a:r>
              <a:rPr lang="tr-TR" dirty="0" smtClean="0"/>
              <a:t>Yaş (genç/yaşlı), müzik türü (klasik, rap, TSM) bağımsız değişkenler</a:t>
            </a:r>
          </a:p>
          <a:p>
            <a:pPr lvl="1"/>
            <a:r>
              <a:rPr lang="tr-TR" dirty="0" smtClean="0"/>
              <a:t>Yaş ve müzik türü bağımsız değişkenler </a:t>
            </a:r>
          </a:p>
          <a:p>
            <a:pPr lvl="1"/>
            <a:r>
              <a:rPr lang="tr-TR" dirty="0" smtClean="0"/>
              <a:t>İki bağımsız değişken farklı deneklere uygulanır (yani altı farklı grup)</a:t>
            </a:r>
          </a:p>
          <a:p>
            <a:pPr lvl="1"/>
            <a:r>
              <a:rPr lang="tr-TR" dirty="0" smtClean="0"/>
              <a:t>İki bağımsız değişken (yaş ile müzik türü) arasındaki etkileşim de ölçülür</a:t>
            </a:r>
          </a:p>
          <a:p>
            <a:pPr lvl="1"/>
            <a:endParaRPr lang="tr-TR" dirty="0" smtClean="0"/>
          </a:p>
          <a:p>
            <a:endParaRPr lang="tr-TR" dirty="0"/>
          </a:p>
        </p:txBody>
      </p:sp>
    </p:spTree>
  </p:cSld>
  <p:clrMapOvr>
    <a:masterClrMapping/>
  </p:clrMapOvr>
  <p:transition>
    <p:cover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Çift Yönlü Karışık ANOVA</a:t>
            </a:r>
            <a:endParaRPr lang="tr-TR" dirty="0"/>
          </a:p>
        </p:txBody>
      </p:sp>
      <p:sp>
        <p:nvSpPr>
          <p:cNvPr id="3" name="2 İçerik Yer Tutucusu"/>
          <p:cNvSpPr>
            <a:spLocks noGrp="1"/>
          </p:cNvSpPr>
          <p:nvPr>
            <p:ph idx="1"/>
          </p:nvPr>
        </p:nvSpPr>
        <p:spPr>
          <a:xfrm>
            <a:off x="323528" y="980728"/>
            <a:ext cx="8496944" cy="4953000"/>
          </a:xfrm>
        </p:spPr>
        <p:txBody>
          <a:bodyPr/>
          <a:lstStyle/>
          <a:p>
            <a:pPr lvl="1"/>
            <a:r>
              <a:rPr lang="tr-TR" sz="3000" dirty="0" smtClean="0"/>
              <a:t>İki bağımsız değişken vardır</a:t>
            </a:r>
          </a:p>
          <a:p>
            <a:pPr lvl="1"/>
            <a:r>
              <a:rPr lang="tr-TR" sz="3000" dirty="0" smtClean="0"/>
              <a:t>Bağımsız değişkenlerden biri farklı, diğeri aynı denekler üzerinde uygulanır</a:t>
            </a:r>
          </a:p>
          <a:p>
            <a:pPr lvl="1"/>
            <a:r>
              <a:rPr lang="tr-TR" sz="3000" dirty="0" smtClean="0"/>
              <a:t>Ör., kısa mesaj gönderen ve göndermeyen deneklerin dil kullanım becerilerinde bir gerileme oluyor mu? </a:t>
            </a:r>
          </a:p>
          <a:p>
            <a:pPr lvl="1"/>
            <a:r>
              <a:rPr lang="tr-TR" sz="3000" dirty="0" smtClean="0"/>
              <a:t>İlk bağımsız değişken kısa mesaj kullanımı</a:t>
            </a:r>
          </a:p>
          <a:p>
            <a:pPr lvl="1"/>
            <a:r>
              <a:rPr lang="tr-TR" sz="3000" dirty="0" smtClean="0"/>
              <a:t>İkincisi ise dil becerilerinin ölçüldüğü zaman (test öncesi ve sonrası)</a:t>
            </a:r>
          </a:p>
        </p:txBody>
      </p:sp>
    </p:spTree>
  </p:cSld>
  <p:clrMapOvr>
    <a:masterClrMapping/>
  </p:clrMapOvr>
  <p:transition>
    <p:cover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2"/>
          <p:cNvSpPr>
            <a:spLocks noGrp="1" noChangeArrowheads="1"/>
          </p:cNvSpPr>
          <p:nvPr>
            <p:ph type="title"/>
          </p:nvPr>
        </p:nvSpPr>
        <p:spPr bwMode="auto">
          <a:xfrm>
            <a:off x="1259632" y="0"/>
            <a:ext cx="6624736" cy="90872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Plan</a:t>
            </a:r>
            <a:endParaRPr lang="tr-TR" dirty="0"/>
          </a:p>
        </p:txBody>
      </p:sp>
      <p:sp>
        <p:nvSpPr>
          <p:cNvPr id="53862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dirty="0" smtClean="0"/>
              <a:t>Parametrik testler</a:t>
            </a:r>
          </a:p>
          <a:p>
            <a:pPr lvl="1"/>
            <a:r>
              <a:rPr lang="tr-TR" sz="3200" dirty="0" smtClean="0"/>
              <a:t>Varyans Analizi (ANOVA)</a:t>
            </a:r>
          </a:p>
          <a:p>
            <a:pPr lvl="1"/>
            <a:r>
              <a:rPr lang="tr-TR" sz="3200" dirty="0" smtClean="0"/>
              <a:t>Korelasyon testi</a:t>
            </a:r>
          </a:p>
          <a:p>
            <a:pPr lvl="1"/>
            <a:r>
              <a:rPr lang="tr-TR" sz="3200" dirty="0" smtClean="0"/>
              <a:t>Regresyon </a:t>
            </a:r>
          </a:p>
        </p:txBody>
      </p:sp>
    </p:spTree>
  </p:cSld>
  <p:clrMapOvr>
    <a:masterClrMapping/>
  </p:clrMapOvr>
  <p:transition>
    <p:cover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Çift Yönlü Tekrarlı ANOVA</a:t>
            </a:r>
            <a:endParaRPr lang="tr-TR" dirty="0"/>
          </a:p>
        </p:txBody>
      </p:sp>
      <p:sp>
        <p:nvSpPr>
          <p:cNvPr id="3" name="2 İçerik Yer Tutucusu"/>
          <p:cNvSpPr>
            <a:spLocks noGrp="1"/>
          </p:cNvSpPr>
          <p:nvPr>
            <p:ph idx="1"/>
          </p:nvPr>
        </p:nvSpPr>
        <p:spPr>
          <a:xfrm>
            <a:off x="323528" y="980728"/>
            <a:ext cx="8568952" cy="5328592"/>
          </a:xfrm>
        </p:spPr>
        <p:txBody>
          <a:bodyPr/>
          <a:lstStyle/>
          <a:p>
            <a:pPr lvl="1"/>
            <a:r>
              <a:rPr lang="tr-TR" sz="3000" dirty="0" smtClean="0"/>
              <a:t>İki bağımsız değişken vardır</a:t>
            </a:r>
          </a:p>
          <a:p>
            <a:pPr lvl="1"/>
            <a:r>
              <a:rPr lang="tr-TR" sz="3000" dirty="0" smtClean="0"/>
              <a:t>İki değişken aynı denekler üzerinde uygulanır</a:t>
            </a:r>
          </a:p>
          <a:p>
            <a:pPr lvl="1"/>
            <a:r>
              <a:rPr lang="tr-TR" sz="3000" dirty="0" smtClean="0"/>
              <a:t>Ör., tüketilen alkol miktarı ve mekanın loş ya da aydınlık olması flört seçiminde cazibeyi etkiliyor mu? </a:t>
            </a:r>
          </a:p>
          <a:p>
            <a:pPr lvl="1"/>
            <a:r>
              <a:rPr lang="tr-TR" sz="3000" dirty="0" smtClean="0"/>
              <a:t>Aynı denekler her hafta loş ya da aydınlık bir barda 2, 4, 6, 8 bira içtikten sonra birlikte sohbet ettikleri kadınların cazibesi bağımsız hakemler tarafından değerlendiriliyor</a:t>
            </a:r>
          </a:p>
          <a:p>
            <a:pPr lvl="1"/>
            <a:endParaRPr lang="tr-TR" dirty="0" smtClean="0"/>
          </a:p>
          <a:p>
            <a:pPr lvl="1"/>
            <a:endParaRPr lang="tr-TR" dirty="0" smtClean="0"/>
          </a:p>
          <a:p>
            <a:pPr lvl="1"/>
            <a:endParaRPr lang="tr-TR" dirty="0" smtClean="0"/>
          </a:p>
          <a:p>
            <a:endParaRPr lang="tr-TR" dirty="0"/>
          </a:p>
        </p:txBody>
      </p:sp>
    </p:spTree>
  </p:cSld>
  <p:clrMapOvr>
    <a:masterClrMapping/>
  </p:clrMapOvr>
  <p:transition>
    <p:cover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Kovaryans</a:t>
            </a:r>
            <a:r>
              <a:rPr lang="tr-TR" dirty="0" smtClean="0"/>
              <a:t> Analizi (ANCOVA)</a:t>
            </a:r>
            <a:endParaRPr lang="tr-TR" dirty="0"/>
          </a:p>
        </p:txBody>
      </p:sp>
      <p:sp>
        <p:nvSpPr>
          <p:cNvPr id="3" name="2 İçerik Yer Tutucusu"/>
          <p:cNvSpPr>
            <a:spLocks noGrp="1"/>
          </p:cNvSpPr>
          <p:nvPr>
            <p:ph idx="1"/>
          </p:nvPr>
        </p:nvSpPr>
        <p:spPr>
          <a:xfrm>
            <a:off x="323528" y="980728"/>
            <a:ext cx="8229600" cy="4953000"/>
          </a:xfrm>
        </p:spPr>
        <p:txBody>
          <a:bodyPr/>
          <a:lstStyle/>
          <a:p>
            <a:pPr lvl="1"/>
            <a:r>
              <a:rPr lang="tr-TR" sz="3200" dirty="0" smtClean="0"/>
              <a:t>Bazı bağımsız değişkenlerin bağımlı değişken üzerinde etkisi olduğu önceden bilinir (ör., yaşlandıkça bellek zayıflar) </a:t>
            </a:r>
          </a:p>
          <a:p>
            <a:pPr lvl="1"/>
            <a:r>
              <a:rPr lang="tr-TR" sz="3200" dirty="0" smtClean="0"/>
              <a:t>Esas deneyin bir parçası olmayan ama sonuçları etkileyen bu değişkenlerin etkisi ANCOVA ile test edilir</a:t>
            </a:r>
          </a:p>
          <a:p>
            <a:pPr lvl="1"/>
            <a:endParaRPr lang="tr-TR" dirty="0" smtClean="0"/>
          </a:p>
          <a:p>
            <a:pPr lvl="1"/>
            <a:endParaRPr lang="tr-TR" dirty="0" smtClean="0"/>
          </a:p>
          <a:p>
            <a:pPr lvl="1"/>
            <a:endParaRPr lang="tr-TR" dirty="0" smtClean="0"/>
          </a:p>
          <a:p>
            <a:endParaRPr lang="tr-TR" dirty="0"/>
          </a:p>
        </p:txBody>
      </p:sp>
    </p:spTree>
  </p:cSld>
  <p:clrMapOvr>
    <a:masterClrMapping/>
  </p:clrMapOvr>
  <p:transition>
    <p:cover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tr-TR" dirty="0" smtClean="0"/>
              <a:t>Korelasyon Testi</a:t>
            </a:r>
            <a:endParaRPr lang="en-US" dirty="0" smtClean="0"/>
          </a:p>
        </p:txBody>
      </p:sp>
      <p:sp>
        <p:nvSpPr>
          <p:cNvPr id="67587" name="Rectangle 3"/>
          <p:cNvSpPr>
            <a:spLocks noGrp="1" noChangeArrowheads="1"/>
          </p:cNvSpPr>
          <p:nvPr>
            <p:ph type="body" idx="1"/>
          </p:nvPr>
        </p:nvSpPr>
        <p:spPr>
          <a:xfrm>
            <a:off x="323528" y="980728"/>
            <a:ext cx="8229600" cy="4953000"/>
          </a:xfrm>
        </p:spPr>
        <p:txBody>
          <a:bodyPr/>
          <a:lstStyle/>
          <a:p>
            <a:pPr eaLnBrk="1" hangingPunct="1"/>
            <a:r>
              <a:rPr lang="tr-TR" sz="2800" dirty="0" smtClean="0"/>
              <a:t>Bağımlı örneklem </a:t>
            </a:r>
            <a:r>
              <a:rPr lang="tr-TR" sz="2800" i="1" dirty="0" smtClean="0"/>
              <a:t>t</a:t>
            </a:r>
            <a:r>
              <a:rPr lang="tr-TR" sz="2800" dirty="0" smtClean="0"/>
              <a:t>-testi yaparken korelasyon analiz sonuçlarından biri de okuma ve yazma puanları arasındaki korelasyon katsayısı idi</a:t>
            </a:r>
          </a:p>
          <a:p>
            <a:pPr eaLnBrk="1" hangingPunct="1"/>
            <a:r>
              <a:rPr lang="tr-TR" sz="2800" dirty="0" smtClean="0"/>
              <a:t>Korelasyon testi iki ya da daha fazla normal dağılmış, verileri aralıklı/oranlı ölçekle toplanmış değişkenler arasındaki ilişkiyi test etmek için kullanılır</a:t>
            </a:r>
          </a:p>
          <a:p>
            <a:pPr eaLnBrk="1" hangingPunct="1"/>
            <a:r>
              <a:rPr lang="tr-TR" sz="2800" dirty="0" smtClean="0"/>
              <a:t>Ör., öğrencilerin fen puanları ile matematik puanları arasında bir korelasyon var mıdır? </a:t>
            </a:r>
          </a:p>
          <a:p>
            <a:pPr eaLnBrk="1" hangingPunct="1">
              <a:lnSpc>
                <a:spcPct val="80000"/>
              </a:lnSpc>
            </a:pPr>
            <a:r>
              <a:rPr lang="tr-TR" sz="2800" dirty="0" smtClean="0"/>
              <a:t>Araştırma </a:t>
            </a:r>
            <a:r>
              <a:rPr lang="tr-TR" sz="2800" dirty="0" err="1" smtClean="0"/>
              <a:t>denencesi</a:t>
            </a:r>
            <a:r>
              <a:rPr lang="tr-TR" sz="2800" dirty="0" smtClean="0"/>
              <a:t> (H</a:t>
            </a:r>
            <a:r>
              <a:rPr lang="tr-TR" sz="2800" baseline="-25000" dirty="0" smtClean="0"/>
              <a:t>1</a:t>
            </a:r>
            <a:r>
              <a:rPr lang="tr-TR" sz="2800" dirty="0" smtClean="0"/>
              <a:t>): “Öğrencilerin fen ve matematik puanlarının ortalamaları birbirinden farklıdır.” (</a:t>
            </a:r>
            <a:r>
              <a:rPr lang="en-US" sz="2800" dirty="0" smtClean="0"/>
              <a:t>H</a:t>
            </a:r>
            <a:r>
              <a:rPr lang="tr-TR" sz="2800" baseline="-25000" dirty="0" smtClean="0"/>
              <a:t>1</a:t>
            </a:r>
            <a:r>
              <a:rPr lang="en-US" sz="2800" dirty="0" smtClean="0"/>
              <a:t>: ų</a:t>
            </a:r>
            <a:r>
              <a:rPr lang="tr-TR" sz="2800" dirty="0" smtClean="0"/>
              <a:t> </a:t>
            </a:r>
            <a:r>
              <a:rPr lang="tr-TR" sz="2800" baseline="-25000" dirty="0" smtClean="0"/>
              <a:t>1</a:t>
            </a:r>
            <a:r>
              <a:rPr lang="en-US" sz="2800" dirty="0" smtClean="0">
                <a:sym typeface="Symbol" pitchFamily="18" charset="2"/>
              </a:rPr>
              <a:t></a:t>
            </a:r>
            <a:r>
              <a:rPr lang="tr-TR" sz="2800" dirty="0" smtClean="0"/>
              <a:t> </a:t>
            </a:r>
            <a:r>
              <a:rPr lang="en-US" sz="2800" dirty="0" smtClean="0"/>
              <a:t>ų </a:t>
            </a:r>
            <a:r>
              <a:rPr lang="tr-TR" sz="2800" baseline="-25000" dirty="0"/>
              <a:t>2</a:t>
            </a:r>
            <a:r>
              <a:rPr lang="tr-TR" sz="2800" dirty="0" smtClean="0"/>
              <a:t>) </a:t>
            </a:r>
            <a:r>
              <a:rPr lang="tr-TR" sz="2800" dirty="0" smtClean="0"/>
              <a:t>(çift kuyruk testi)</a:t>
            </a:r>
          </a:p>
          <a:p>
            <a:pPr eaLnBrk="1" hangingPunct="1"/>
            <a:endParaRPr lang="tr-TR" sz="2800" dirty="0" smtClean="0"/>
          </a:p>
        </p:txBody>
      </p:sp>
    </p:spTree>
  </p:cSld>
  <p:clrMapOvr>
    <a:masterClrMapping/>
  </p:clrMapOvr>
  <p:transition>
    <p:cover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251023" y="0"/>
            <a:ext cx="8353425" cy="914400"/>
          </a:xfrm>
        </p:spPr>
        <p:txBody>
          <a:bodyPr/>
          <a:lstStyle/>
          <a:p>
            <a:pPr eaLnBrk="1" hangingPunct="1"/>
            <a:r>
              <a:rPr lang="tr-TR" dirty="0" smtClean="0"/>
              <a:t>Korelasyon Testi - PASW</a:t>
            </a:r>
            <a:endParaRPr lang="en-US" dirty="0" smtClean="0"/>
          </a:p>
        </p:txBody>
      </p:sp>
      <p:sp>
        <p:nvSpPr>
          <p:cNvPr id="69635" name="Rectangle 3"/>
          <p:cNvSpPr>
            <a:spLocks noGrp="1" noChangeArrowheads="1"/>
          </p:cNvSpPr>
          <p:nvPr>
            <p:ph type="body" idx="1"/>
          </p:nvPr>
        </p:nvSpPr>
        <p:spPr/>
        <p:txBody>
          <a:bodyPr/>
          <a:lstStyle/>
          <a:p>
            <a:pPr eaLnBrk="1" hangingPunct="1"/>
            <a:r>
              <a:rPr lang="tr-TR" dirty="0" smtClean="0"/>
              <a:t>Mönüden:</a:t>
            </a:r>
          </a:p>
          <a:p>
            <a:pPr eaLnBrk="1" hangingPunct="1"/>
            <a:r>
              <a:rPr lang="en-US" dirty="0" smtClean="0"/>
              <a:t>Analyze -&gt; </a:t>
            </a:r>
            <a:r>
              <a:rPr lang="tr-TR" dirty="0" err="1" smtClean="0"/>
              <a:t>correlate</a:t>
            </a:r>
            <a:r>
              <a:rPr lang="en-US" dirty="0" smtClean="0"/>
              <a:t>-&gt; </a:t>
            </a:r>
            <a:r>
              <a:rPr lang="tr-TR" dirty="0" err="1" smtClean="0"/>
              <a:t>bivariate’i</a:t>
            </a:r>
            <a:r>
              <a:rPr lang="tr-TR" dirty="0" smtClean="0"/>
              <a:t> seçin</a:t>
            </a:r>
          </a:p>
          <a:p>
            <a:pPr eaLnBrk="1" hangingPunct="1"/>
            <a:r>
              <a:rPr lang="tr-TR" dirty="0" smtClean="0"/>
              <a:t>Fen ve matematik puanlarını seçin</a:t>
            </a:r>
          </a:p>
          <a:p>
            <a:pPr eaLnBrk="1" hangingPunct="1"/>
            <a:r>
              <a:rPr lang="en-US" dirty="0" smtClean="0"/>
              <a:t>OK</a:t>
            </a:r>
            <a:r>
              <a:rPr lang="tr-TR" dirty="0" smtClean="0"/>
              <a:t>’e tıklayın</a:t>
            </a:r>
          </a:p>
        </p:txBody>
      </p:sp>
    </p:spTree>
  </p:cSld>
  <p:clrMapOvr>
    <a:masterClrMapping/>
  </p:clrMapOvr>
  <p:transition>
    <p:cover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251520" y="0"/>
            <a:ext cx="7330008" cy="914400"/>
          </a:xfrm>
        </p:spPr>
        <p:txBody>
          <a:bodyPr/>
          <a:lstStyle/>
          <a:p>
            <a:pPr eaLnBrk="1" hangingPunct="1"/>
            <a:r>
              <a:rPr lang="tr-TR" dirty="0" smtClean="0"/>
              <a:t>Korelasyon Testi Sonucu </a:t>
            </a:r>
            <a:endParaRPr lang="en-US" dirty="0" smtClean="0"/>
          </a:p>
        </p:txBody>
      </p:sp>
      <p:graphicFrame>
        <p:nvGraphicFramePr>
          <p:cNvPr id="299010" name="Object 2"/>
          <p:cNvGraphicFramePr>
            <a:graphicFrameLocks noChangeAspect="1"/>
          </p:cNvGraphicFramePr>
          <p:nvPr/>
        </p:nvGraphicFramePr>
        <p:xfrm>
          <a:off x="323528" y="980728"/>
          <a:ext cx="5400600" cy="1972913"/>
        </p:xfrm>
        <a:graphic>
          <a:graphicData uri="http://schemas.openxmlformats.org/presentationml/2006/ole">
            <mc:AlternateContent xmlns:mc="http://schemas.openxmlformats.org/markup-compatibility/2006">
              <mc:Choice xmlns:v="urn:schemas-microsoft-com:vml" Requires="v">
                <p:oleObj spid="_x0000_s299012" name="Document" r:id="rId5" imgW="2592031" imgH="1144816" progId="Word.Document.8">
                  <p:embed/>
                </p:oleObj>
              </mc:Choice>
              <mc:Fallback>
                <p:oleObj name="Document" r:id="rId5" imgW="2592031" imgH="1144816" progId="Word.Document.8">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528" y="980728"/>
                        <a:ext cx="5400600" cy="19729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9011" name="Object 2"/>
          <p:cNvGraphicFramePr>
            <a:graphicFrameLocks noChangeAspect="1"/>
          </p:cNvGraphicFramePr>
          <p:nvPr/>
        </p:nvGraphicFramePr>
        <p:xfrm>
          <a:off x="1115616" y="2760562"/>
          <a:ext cx="6048672" cy="3834050"/>
        </p:xfrm>
        <a:graphic>
          <a:graphicData uri="http://schemas.openxmlformats.org/presentationml/2006/ole">
            <mc:AlternateContent xmlns:mc="http://schemas.openxmlformats.org/markup-compatibility/2006">
              <mc:Choice xmlns:v="urn:schemas-microsoft-com:vml" Requires="v">
                <p:oleObj spid="_x0000_s299013" name="Document" r:id="rId8" imgW="3930749" imgH="2471360" progId="Word.Document.8">
                  <p:embed/>
                </p:oleObj>
              </mc:Choice>
              <mc:Fallback>
                <p:oleObj name="Document" r:id="rId8" imgW="3930749" imgH="2471360" progId="Word.Document.8">
                  <p:embed/>
                  <p:pic>
                    <p:nvPicPr>
                      <p:cNvPr id="0"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15616" y="2760562"/>
                        <a:ext cx="6048672" cy="3834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cover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0" y="0"/>
            <a:ext cx="9144000" cy="914400"/>
          </a:xfrm>
        </p:spPr>
        <p:txBody>
          <a:bodyPr/>
          <a:lstStyle/>
          <a:p>
            <a:pPr eaLnBrk="1" hangingPunct="1"/>
            <a:r>
              <a:rPr lang="tr-TR" dirty="0" smtClean="0"/>
              <a:t>Korelasyon Testi Sonucunun Yorumu I </a:t>
            </a:r>
            <a:endParaRPr lang="en-US" dirty="0" smtClean="0"/>
          </a:p>
        </p:txBody>
      </p:sp>
      <p:sp>
        <p:nvSpPr>
          <p:cNvPr id="71683" name="Rectangle 3"/>
          <p:cNvSpPr>
            <a:spLocks noGrp="1" noChangeArrowheads="1"/>
          </p:cNvSpPr>
          <p:nvPr>
            <p:ph type="body" idx="1"/>
          </p:nvPr>
        </p:nvSpPr>
        <p:spPr>
          <a:xfrm>
            <a:off x="179512" y="980728"/>
            <a:ext cx="8712968" cy="4953000"/>
          </a:xfrm>
        </p:spPr>
        <p:txBody>
          <a:bodyPr/>
          <a:lstStyle/>
          <a:p>
            <a:pPr eaLnBrk="1" hangingPunct="1">
              <a:lnSpc>
                <a:spcPct val="90000"/>
              </a:lnSpc>
            </a:pPr>
            <a:r>
              <a:rPr lang="tr-TR" sz="2400" dirty="0" smtClean="0"/>
              <a:t>Öğrencilerin okuma ve yazma puanları arasında pozitif bir korelasyon (0,631) var ve bu korelasyon istatistiksel açıdan anlamlı (</a:t>
            </a:r>
            <a:r>
              <a:rPr lang="tr-TR" sz="2400" dirty="0" err="1" smtClean="0"/>
              <a:t>Pearson’s</a:t>
            </a:r>
            <a:r>
              <a:rPr lang="tr-TR" sz="2400" dirty="0" smtClean="0"/>
              <a:t> </a:t>
            </a:r>
            <a:r>
              <a:rPr lang="tr-TR" sz="2400" i="1" dirty="0" smtClean="0"/>
              <a:t>r</a:t>
            </a:r>
            <a:r>
              <a:rPr lang="tr-TR" sz="2400" dirty="0" smtClean="0"/>
              <a:t> = 0,631, p = 0,01). (Korelasyon katsayısı </a:t>
            </a:r>
            <a:r>
              <a:rPr lang="tr-TR" sz="2400" i="1" dirty="0" smtClean="0"/>
              <a:t>r</a:t>
            </a:r>
            <a:r>
              <a:rPr lang="tr-TR" sz="2400" dirty="0" smtClean="0"/>
              <a:t> ile gösterilir).</a:t>
            </a:r>
          </a:p>
          <a:p>
            <a:pPr eaLnBrk="1" hangingPunct="1">
              <a:lnSpc>
                <a:spcPct val="90000"/>
              </a:lnSpc>
            </a:pPr>
            <a:r>
              <a:rPr lang="tr-TR" sz="2400" i="1" dirty="0" smtClean="0"/>
              <a:t>r</a:t>
            </a:r>
            <a:r>
              <a:rPr lang="tr-TR" sz="2400" dirty="0" smtClean="0"/>
              <a:t> iki değişken arasında orta düzeyde güçlü bir korelasyonu gösterir (</a:t>
            </a:r>
            <a:r>
              <a:rPr lang="en-US" sz="2400" dirty="0" smtClean="0"/>
              <a:t>± </a:t>
            </a:r>
            <a:r>
              <a:rPr lang="tr-TR" sz="2400" dirty="0" smtClean="0"/>
              <a:t>0-0,3 zayıf, </a:t>
            </a:r>
            <a:r>
              <a:rPr lang="en-US" sz="2400" dirty="0" smtClean="0"/>
              <a:t>± </a:t>
            </a:r>
            <a:r>
              <a:rPr lang="tr-TR" sz="2400" dirty="0" smtClean="0"/>
              <a:t>0,3-07 orta, </a:t>
            </a:r>
            <a:r>
              <a:rPr lang="en-US" sz="2400" dirty="0" smtClean="0"/>
              <a:t>± </a:t>
            </a:r>
            <a:r>
              <a:rPr lang="tr-TR" sz="2400" dirty="0" smtClean="0"/>
              <a:t>0,7-1,0 güçlü)</a:t>
            </a:r>
          </a:p>
          <a:p>
            <a:pPr eaLnBrk="1" hangingPunct="1">
              <a:lnSpc>
                <a:spcPct val="90000"/>
              </a:lnSpc>
            </a:pPr>
            <a:r>
              <a:rPr lang="tr-TR" sz="2400" dirty="0" smtClean="0"/>
              <a:t>Etki büyüklüğü </a:t>
            </a:r>
            <a:r>
              <a:rPr lang="tr-TR" sz="2400" i="1" dirty="0" smtClean="0"/>
              <a:t>r </a:t>
            </a:r>
            <a:r>
              <a:rPr lang="tr-TR" sz="2400" dirty="0" smtClean="0"/>
              <a:t>değerinin karesi alınarak bulunur (0,40)</a:t>
            </a:r>
          </a:p>
          <a:p>
            <a:pPr eaLnBrk="1" hangingPunct="1">
              <a:lnSpc>
                <a:spcPct val="90000"/>
              </a:lnSpc>
            </a:pPr>
            <a:r>
              <a:rPr lang="tr-TR" sz="2400" dirty="0" smtClean="0"/>
              <a:t>Yani fen puanlarındaki değişimin %40’ı matematik puanlarındaki değişimle açıklanabilir</a:t>
            </a:r>
          </a:p>
          <a:p>
            <a:pPr eaLnBrk="1" hangingPunct="1">
              <a:lnSpc>
                <a:spcPct val="90000"/>
              </a:lnSpc>
            </a:pPr>
            <a:r>
              <a:rPr lang="tr-TR" sz="2400" dirty="0" smtClean="0"/>
              <a:t>İki değişken arasındaki değişimin %60’ı başka nedenlerden kaynaklanıyor </a:t>
            </a:r>
          </a:p>
          <a:p>
            <a:pPr eaLnBrk="1" hangingPunct="1">
              <a:lnSpc>
                <a:spcPct val="90000"/>
              </a:lnSpc>
            </a:pPr>
            <a:r>
              <a:rPr lang="tr-TR" sz="2400" dirty="0" smtClean="0"/>
              <a:t>Yani fen puanları yüksek olan öğrencilerin matematik puanları da yüksektir (ya da tersi)</a:t>
            </a:r>
          </a:p>
          <a:p>
            <a:pPr eaLnBrk="1" hangingPunct="1">
              <a:lnSpc>
                <a:spcPct val="90000"/>
              </a:lnSpc>
            </a:pPr>
            <a:r>
              <a:rPr lang="tr-TR" sz="2400" b="1" dirty="0" smtClean="0"/>
              <a:t>Boş hipotez (</a:t>
            </a:r>
            <a:r>
              <a:rPr lang="tr-TR" sz="2400" dirty="0" smtClean="0"/>
              <a:t>“Öğrencilerin fen ve matematik puanlarının ortalamaları birbirine eşittir.”) reddedilir</a:t>
            </a:r>
            <a:endParaRPr lang="en-US" sz="2400" dirty="0" smtClean="0"/>
          </a:p>
        </p:txBody>
      </p:sp>
    </p:spTree>
  </p:cSld>
  <p:clrMapOvr>
    <a:masterClrMapping/>
  </p:clrMapOvr>
  <p:transition>
    <p:cover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0" y="0"/>
            <a:ext cx="9144000" cy="914400"/>
          </a:xfrm>
        </p:spPr>
        <p:txBody>
          <a:bodyPr/>
          <a:lstStyle/>
          <a:p>
            <a:pPr eaLnBrk="1" hangingPunct="1"/>
            <a:r>
              <a:rPr lang="tr-TR" dirty="0" smtClean="0"/>
              <a:t>Korelasyon Testi Sonucunun Yorumu II </a:t>
            </a:r>
            <a:endParaRPr lang="en-US" dirty="0" smtClean="0"/>
          </a:p>
        </p:txBody>
      </p:sp>
      <p:sp>
        <p:nvSpPr>
          <p:cNvPr id="71683" name="Rectangle 3"/>
          <p:cNvSpPr>
            <a:spLocks noGrp="1" noChangeArrowheads="1"/>
          </p:cNvSpPr>
          <p:nvPr>
            <p:ph type="body" idx="1"/>
          </p:nvPr>
        </p:nvSpPr>
        <p:spPr>
          <a:xfrm>
            <a:off x="179512" y="980728"/>
            <a:ext cx="8712968" cy="4953000"/>
          </a:xfrm>
        </p:spPr>
        <p:txBody>
          <a:bodyPr/>
          <a:lstStyle/>
          <a:p>
            <a:pPr eaLnBrk="1" hangingPunct="1">
              <a:lnSpc>
                <a:spcPct val="90000"/>
              </a:lnSpc>
            </a:pPr>
            <a:r>
              <a:rPr lang="tr-TR" sz="2400" dirty="0" smtClean="0"/>
              <a:t>APA stiline göre bulgular şöyle rapor edilir:</a:t>
            </a:r>
          </a:p>
          <a:p>
            <a:pPr eaLnBrk="1" hangingPunct="1">
              <a:lnSpc>
                <a:spcPct val="90000"/>
              </a:lnSpc>
            </a:pPr>
            <a:r>
              <a:rPr lang="tr-TR" sz="2400" dirty="0" smtClean="0"/>
              <a:t>“Öğrencilerin fen ve matematik puanları arasında pozitif bir korelasyon gözlenmiştir (</a:t>
            </a:r>
            <a:r>
              <a:rPr lang="tr-TR" sz="2400" dirty="0" err="1" smtClean="0"/>
              <a:t>Pearson’s</a:t>
            </a:r>
            <a:r>
              <a:rPr lang="tr-TR" sz="2400" dirty="0" smtClean="0"/>
              <a:t> </a:t>
            </a:r>
            <a:r>
              <a:rPr lang="tr-TR" sz="2400" i="1" dirty="0" smtClean="0"/>
              <a:t>r</a:t>
            </a:r>
            <a:r>
              <a:rPr lang="tr-TR" sz="2400" dirty="0" smtClean="0"/>
              <a:t> = 0,631, </a:t>
            </a:r>
            <a:r>
              <a:rPr lang="tr-TR" sz="2400" i="1" dirty="0" smtClean="0"/>
              <a:t>p</a:t>
            </a:r>
            <a:r>
              <a:rPr lang="tr-TR" sz="2400" dirty="0" smtClean="0"/>
              <a:t> &lt; 0,01, </a:t>
            </a:r>
            <a:r>
              <a:rPr lang="tr-TR" sz="2400" i="1" dirty="0" smtClean="0"/>
              <a:t>r</a:t>
            </a:r>
            <a:r>
              <a:rPr lang="tr-TR" sz="2400" baseline="30000" dirty="0" smtClean="0"/>
              <a:t>2 </a:t>
            </a:r>
            <a:r>
              <a:rPr lang="tr-TR" sz="2400" dirty="0" smtClean="0"/>
              <a:t>=0,40). İki değişken arasında orta düzeyde güçlü bir korelasyon vardır. Fen puanları yüksek olan öğrencilerin matematik puanları da nispeten daha yüksektir.”</a:t>
            </a:r>
          </a:p>
          <a:p>
            <a:pPr eaLnBrk="1" hangingPunct="1">
              <a:lnSpc>
                <a:spcPct val="90000"/>
              </a:lnSpc>
            </a:pPr>
            <a:r>
              <a:rPr lang="tr-TR" sz="2400" dirty="0" smtClean="0"/>
              <a:t>Ortalama ve standart sapmalar da verilebilir ama veriler çok ilginç değil</a:t>
            </a:r>
          </a:p>
          <a:p>
            <a:pPr eaLnBrk="1" hangingPunct="1">
              <a:lnSpc>
                <a:spcPct val="90000"/>
              </a:lnSpc>
            </a:pPr>
            <a:r>
              <a:rPr lang="tr-TR" sz="2400" dirty="0" smtClean="0"/>
              <a:t>Son cümle “Matematik puanları yüksek olan öğrencilerin fen puanları da nispeten daha yüksektir.” şeklinde de yazılabilir</a:t>
            </a:r>
          </a:p>
          <a:p>
            <a:pPr eaLnBrk="1" hangingPunct="1">
              <a:lnSpc>
                <a:spcPct val="90000"/>
              </a:lnSpc>
            </a:pPr>
            <a:r>
              <a:rPr lang="tr-TR" sz="2400" dirty="0" smtClean="0"/>
              <a:t>Değişkenlerden hangisi sebep (bağımsız), hangisi sonuç (bağımlı) değişkeni olabilir? </a:t>
            </a:r>
          </a:p>
        </p:txBody>
      </p:sp>
    </p:spTree>
  </p:cSld>
  <p:clrMapOvr>
    <a:masterClrMapping/>
  </p:clrMapOvr>
  <p:transition>
    <p:cover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tr-TR" dirty="0" smtClean="0"/>
              <a:t>Basit Doğrusal Regresyon Testi</a:t>
            </a:r>
            <a:endParaRPr lang="en-US" dirty="0" smtClean="0"/>
          </a:p>
        </p:txBody>
      </p:sp>
      <p:sp>
        <p:nvSpPr>
          <p:cNvPr id="72707" name="Rectangle 3"/>
          <p:cNvSpPr>
            <a:spLocks noGrp="1" noChangeArrowheads="1"/>
          </p:cNvSpPr>
          <p:nvPr>
            <p:ph type="body" idx="1"/>
          </p:nvPr>
        </p:nvSpPr>
        <p:spPr>
          <a:xfrm>
            <a:off x="457200" y="1219200"/>
            <a:ext cx="8435280" cy="4953000"/>
          </a:xfrm>
        </p:spPr>
        <p:txBody>
          <a:bodyPr/>
          <a:lstStyle/>
          <a:p>
            <a:pPr eaLnBrk="1" hangingPunct="1">
              <a:lnSpc>
                <a:spcPct val="90000"/>
              </a:lnSpc>
            </a:pPr>
            <a:r>
              <a:rPr lang="tr-TR" sz="2600" dirty="0" smtClean="0"/>
              <a:t>Basit doğrusal regresyon testi normal dağılmış, hakkında aralıklı/oranlı ölçekle veri toplanmış iki değişken arasında doğrusal ilişki olup olmadığını test etmek için kullanılır</a:t>
            </a:r>
          </a:p>
          <a:p>
            <a:pPr eaLnBrk="1" hangingPunct="1">
              <a:lnSpc>
                <a:spcPct val="90000"/>
              </a:lnSpc>
            </a:pPr>
            <a:r>
              <a:rPr lang="tr-TR" sz="2600" dirty="0" smtClean="0"/>
              <a:t>Hem tanımlayıcı hem de çıkarımsal istatistik sağlar</a:t>
            </a:r>
          </a:p>
          <a:p>
            <a:pPr eaLnBrk="1" hangingPunct="1">
              <a:lnSpc>
                <a:spcPct val="90000"/>
              </a:lnSpc>
            </a:pPr>
            <a:r>
              <a:rPr lang="tr-TR" sz="2600" dirty="0" smtClean="0"/>
              <a:t>Değişkenlerden biri tahmin (bağımsız değişken), diğeri sonuç (bağımlı değişkendir) değişkenidir</a:t>
            </a:r>
          </a:p>
          <a:p>
            <a:pPr eaLnBrk="1" hangingPunct="1">
              <a:lnSpc>
                <a:spcPct val="90000"/>
              </a:lnSpc>
            </a:pPr>
            <a:r>
              <a:rPr lang="tr-TR" sz="2600" dirty="0" smtClean="0"/>
              <a:t> Ör., öğrencilerin matematik puanlarına bakarak fen puanlarını tahmin edebilir miyiz?</a:t>
            </a:r>
          </a:p>
          <a:p>
            <a:pPr eaLnBrk="1" hangingPunct="1">
              <a:lnSpc>
                <a:spcPct val="80000"/>
              </a:lnSpc>
            </a:pPr>
            <a:r>
              <a:rPr lang="tr-TR" sz="2600" dirty="0" smtClean="0"/>
              <a:t>Araştırma </a:t>
            </a:r>
            <a:r>
              <a:rPr lang="tr-TR" sz="2600" dirty="0" err="1" smtClean="0"/>
              <a:t>denencesi</a:t>
            </a:r>
            <a:r>
              <a:rPr lang="tr-TR" sz="2600" dirty="0" smtClean="0"/>
              <a:t> (H</a:t>
            </a:r>
            <a:r>
              <a:rPr lang="tr-TR" sz="2600" baseline="-25000" dirty="0" smtClean="0"/>
              <a:t>1</a:t>
            </a:r>
            <a:r>
              <a:rPr lang="tr-TR" sz="2600" dirty="0" smtClean="0"/>
              <a:t>): “Öğrencilerin matematik ve fen puanları arasında doğrusal bir ilişki vardır.” (</a:t>
            </a:r>
            <a:r>
              <a:rPr lang="en-US" sz="2600" dirty="0" smtClean="0"/>
              <a:t>H</a:t>
            </a:r>
            <a:r>
              <a:rPr lang="tr-TR" sz="2600" baseline="-25000" dirty="0" smtClean="0"/>
              <a:t>1</a:t>
            </a:r>
            <a:r>
              <a:rPr lang="en-US" sz="2600" dirty="0" smtClean="0"/>
              <a:t>: ų</a:t>
            </a:r>
            <a:r>
              <a:rPr lang="tr-TR" sz="2600" dirty="0" smtClean="0"/>
              <a:t> </a:t>
            </a:r>
            <a:r>
              <a:rPr lang="en-US" sz="2600" dirty="0" smtClean="0">
                <a:sym typeface="Symbol" pitchFamily="18" charset="2"/>
              </a:rPr>
              <a:t></a:t>
            </a:r>
            <a:r>
              <a:rPr lang="tr-TR" sz="2600" dirty="0" smtClean="0"/>
              <a:t> </a:t>
            </a:r>
            <a:r>
              <a:rPr lang="en-US" sz="2600" dirty="0" smtClean="0"/>
              <a:t>ų </a:t>
            </a:r>
            <a:r>
              <a:rPr lang="tr-TR" sz="2600" baseline="-25000" dirty="0" smtClean="0"/>
              <a:t>0</a:t>
            </a:r>
            <a:r>
              <a:rPr lang="tr-TR" sz="2600" dirty="0" smtClean="0"/>
              <a:t>) (çift kuyruk testi)</a:t>
            </a:r>
          </a:p>
          <a:p>
            <a:pPr eaLnBrk="1" hangingPunct="1">
              <a:lnSpc>
                <a:spcPct val="90000"/>
              </a:lnSpc>
            </a:pPr>
            <a:endParaRPr lang="tr-TR" sz="2400" dirty="0" smtClean="0"/>
          </a:p>
        </p:txBody>
      </p:sp>
    </p:spTree>
  </p:cSld>
  <p:clrMapOvr>
    <a:masterClrMapping/>
  </p:clrMapOvr>
  <p:transition>
    <p:cover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144016" y="0"/>
            <a:ext cx="8964488" cy="914400"/>
          </a:xfrm>
        </p:spPr>
        <p:txBody>
          <a:bodyPr/>
          <a:lstStyle/>
          <a:p>
            <a:pPr eaLnBrk="1" hangingPunct="1"/>
            <a:r>
              <a:rPr lang="tr-TR" dirty="0" smtClean="0"/>
              <a:t>Basit Doğrusal Regresyon Testi (PASW)</a:t>
            </a:r>
            <a:endParaRPr lang="en-US" dirty="0" smtClean="0"/>
          </a:p>
        </p:txBody>
      </p:sp>
      <p:sp>
        <p:nvSpPr>
          <p:cNvPr id="74755" name="Rectangle 3"/>
          <p:cNvSpPr>
            <a:spLocks noGrp="1" noChangeArrowheads="1"/>
          </p:cNvSpPr>
          <p:nvPr>
            <p:ph type="body" idx="1"/>
          </p:nvPr>
        </p:nvSpPr>
        <p:spPr/>
        <p:txBody>
          <a:bodyPr/>
          <a:lstStyle/>
          <a:p>
            <a:pPr eaLnBrk="1" hangingPunct="1">
              <a:buFontTx/>
              <a:buNone/>
            </a:pPr>
            <a:r>
              <a:rPr lang="tr-TR" dirty="0" smtClean="0"/>
              <a:t>Mönüden:</a:t>
            </a:r>
          </a:p>
          <a:p>
            <a:pPr eaLnBrk="1" hangingPunct="1"/>
            <a:r>
              <a:rPr lang="en-US" dirty="0" smtClean="0"/>
              <a:t>Analyze -&gt; </a:t>
            </a:r>
            <a:r>
              <a:rPr lang="tr-TR" dirty="0" err="1" smtClean="0"/>
              <a:t>regression</a:t>
            </a:r>
            <a:r>
              <a:rPr lang="en-US" dirty="0" smtClean="0"/>
              <a:t>-&gt; </a:t>
            </a:r>
            <a:r>
              <a:rPr lang="tr-TR" dirty="0" err="1" smtClean="0"/>
              <a:t>linear’ı</a:t>
            </a:r>
            <a:r>
              <a:rPr lang="tr-TR" dirty="0" smtClean="0"/>
              <a:t> seçin</a:t>
            </a:r>
          </a:p>
          <a:p>
            <a:pPr eaLnBrk="1" hangingPunct="1"/>
            <a:r>
              <a:rPr lang="tr-TR" dirty="0" smtClean="0"/>
              <a:t>Fen puanını bağımlı, matematik puanını bağımsız değişken olarak seçin</a:t>
            </a:r>
          </a:p>
          <a:p>
            <a:pPr eaLnBrk="1" hangingPunct="1"/>
            <a:r>
              <a:rPr lang="tr-TR" dirty="0" err="1" smtClean="0"/>
              <a:t>Statistics</a:t>
            </a:r>
            <a:r>
              <a:rPr lang="tr-TR" dirty="0" smtClean="0"/>
              <a:t> sekmesinden </a:t>
            </a:r>
            <a:r>
              <a:rPr lang="tr-TR" dirty="0" err="1" smtClean="0"/>
              <a:t>Estimates</a:t>
            </a:r>
            <a:r>
              <a:rPr lang="tr-TR" dirty="0" smtClean="0"/>
              <a:t>, </a:t>
            </a:r>
            <a:r>
              <a:rPr lang="tr-TR" dirty="0" err="1" smtClean="0"/>
              <a:t>Descriptives</a:t>
            </a:r>
            <a:r>
              <a:rPr lang="tr-TR" dirty="0" smtClean="0"/>
              <a:t> ve Model fit seçeneklerini işaretleyin</a:t>
            </a:r>
          </a:p>
          <a:p>
            <a:pPr eaLnBrk="1" hangingPunct="1"/>
            <a:r>
              <a:rPr lang="en-US" dirty="0" smtClean="0"/>
              <a:t>OK</a:t>
            </a:r>
            <a:r>
              <a:rPr lang="tr-TR" dirty="0" smtClean="0"/>
              <a:t>’e tıklayın</a:t>
            </a:r>
          </a:p>
        </p:txBody>
      </p:sp>
    </p:spTree>
  </p:cSld>
  <p:clrMapOvr>
    <a:masterClrMapping/>
  </p:clrMapOvr>
  <p:transition>
    <p:cover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sz="quarter"/>
          </p:nvPr>
        </p:nvSpPr>
        <p:spPr>
          <a:xfrm>
            <a:off x="36512" y="0"/>
            <a:ext cx="9107488" cy="914400"/>
          </a:xfrm>
        </p:spPr>
        <p:txBody>
          <a:bodyPr/>
          <a:lstStyle/>
          <a:p>
            <a:pPr eaLnBrk="1" hangingPunct="1"/>
            <a:r>
              <a:rPr lang="tr-TR" dirty="0" smtClean="0"/>
              <a:t>Basit Doğrusal Regresyon Testi Sonucu</a:t>
            </a:r>
            <a:endParaRPr lang="en-US" dirty="0" smtClean="0"/>
          </a:p>
        </p:txBody>
      </p:sp>
      <p:graphicFrame>
        <p:nvGraphicFramePr>
          <p:cNvPr id="300035" name="Object 2"/>
          <p:cNvGraphicFramePr>
            <a:graphicFrameLocks noChangeAspect="1"/>
          </p:cNvGraphicFramePr>
          <p:nvPr/>
        </p:nvGraphicFramePr>
        <p:xfrm>
          <a:off x="4860032" y="980728"/>
          <a:ext cx="2880320" cy="2160240"/>
        </p:xfrm>
        <a:graphic>
          <a:graphicData uri="http://schemas.openxmlformats.org/presentationml/2006/ole">
            <mc:AlternateContent xmlns:mc="http://schemas.openxmlformats.org/markup-compatibility/2006">
              <mc:Choice xmlns:v="urn:schemas-microsoft-com:vml" Requires="v">
                <p:oleObj spid="_x0000_s300040" name="Document" r:id="rId5" imgW="3795976" imgH="3341059" progId="Word.Document.8">
                  <p:embed/>
                </p:oleObj>
              </mc:Choice>
              <mc:Fallback>
                <p:oleObj name="Document" r:id="rId5" imgW="3795976" imgH="3341059" progId="Word.Document.8">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0032" y="980728"/>
                        <a:ext cx="2880320" cy="21602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0036" name="Object 2"/>
          <p:cNvGraphicFramePr>
            <a:graphicFrameLocks noGrp="1" noChangeAspect="1"/>
          </p:cNvGraphicFramePr>
          <p:nvPr>
            <p:ph sz="quarter" idx="3"/>
          </p:nvPr>
        </p:nvGraphicFramePr>
        <p:xfrm>
          <a:off x="395536" y="3212976"/>
          <a:ext cx="7344816" cy="1887783"/>
        </p:xfrm>
        <a:graphic>
          <a:graphicData uri="http://schemas.openxmlformats.org/presentationml/2006/ole">
            <mc:AlternateContent xmlns:mc="http://schemas.openxmlformats.org/markup-compatibility/2006">
              <mc:Choice xmlns:v="urn:schemas-microsoft-com:vml" Requires="v">
                <p:oleObj spid="_x0000_s300041" name="Document" r:id="rId8" imgW="5786215" imgH="1984227" progId="Word.Document.8">
                  <p:embed/>
                </p:oleObj>
              </mc:Choice>
              <mc:Fallback>
                <p:oleObj name="Document" r:id="rId8" imgW="5786215" imgH="1984227" progId="Word.Document.8">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5536" y="3212976"/>
                        <a:ext cx="7344816" cy="188778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0038" name="Object 2"/>
          <p:cNvGraphicFramePr>
            <a:graphicFrameLocks noGrp="1" noChangeAspect="1"/>
          </p:cNvGraphicFramePr>
          <p:nvPr>
            <p:ph sz="quarter" idx="1"/>
          </p:nvPr>
        </p:nvGraphicFramePr>
        <p:xfrm>
          <a:off x="179512" y="1052736"/>
          <a:ext cx="3672408" cy="2303463"/>
        </p:xfrm>
        <a:graphic>
          <a:graphicData uri="http://schemas.openxmlformats.org/presentationml/2006/ole">
            <mc:AlternateContent xmlns:mc="http://schemas.openxmlformats.org/markup-compatibility/2006">
              <mc:Choice xmlns:v="urn:schemas-microsoft-com:vml" Requires="v">
                <p:oleObj spid="_x0000_s300042" name="Document" r:id="rId11" imgW="3087159" imgH="3383607" progId="Word.Document.8">
                  <p:embed/>
                </p:oleObj>
              </mc:Choice>
              <mc:Fallback>
                <p:oleObj name="Document" r:id="rId11" imgW="3087159" imgH="3383607" progId="Word.Document.8">
                  <p:embed/>
                  <p:pic>
                    <p:nvPicPr>
                      <p:cNvPr id="0"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9512" y="1052736"/>
                        <a:ext cx="3672408" cy="23034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0039" name="Object 2"/>
          <p:cNvGraphicFramePr>
            <a:graphicFrameLocks noChangeAspect="1"/>
          </p:cNvGraphicFramePr>
          <p:nvPr/>
        </p:nvGraphicFramePr>
        <p:xfrm>
          <a:off x="539552" y="4869160"/>
          <a:ext cx="7272808" cy="1656184"/>
        </p:xfrm>
        <a:graphic>
          <a:graphicData uri="http://schemas.openxmlformats.org/presentationml/2006/ole">
            <mc:AlternateContent xmlns:mc="http://schemas.openxmlformats.org/markup-compatibility/2006">
              <mc:Choice xmlns:v="urn:schemas-microsoft-com:vml" Requires="v">
                <p:oleObj spid="_x0000_s300043" name="Document" r:id="rId14" imgW="5786215" imgH="1981703" progId="Word.Document.8">
                  <p:embed/>
                </p:oleObj>
              </mc:Choice>
              <mc:Fallback>
                <p:oleObj name="Document" r:id="rId14" imgW="5786215" imgH="1981703" progId="Word.Document.8">
                  <p:embed/>
                  <p:pic>
                    <p:nvPicPr>
                      <p:cNvPr id="0" name="Picture 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39552" y="4869160"/>
                        <a:ext cx="7272808" cy="165618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Oval 7"/>
          <p:cNvSpPr>
            <a:spLocks noChangeArrowheads="1"/>
          </p:cNvSpPr>
          <p:nvPr/>
        </p:nvSpPr>
        <p:spPr bwMode="auto">
          <a:xfrm>
            <a:off x="2771800" y="5949280"/>
            <a:ext cx="792163" cy="287337"/>
          </a:xfrm>
          <a:prstGeom prst="ellipse">
            <a:avLst/>
          </a:prstGeom>
          <a:noFill/>
          <a:ln w="28575">
            <a:solidFill>
              <a:srgbClr val="FF3300"/>
            </a:solidFill>
            <a:round/>
            <a:headEnd/>
            <a:tailEnd/>
          </a:ln>
        </p:spPr>
        <p:txBody>
          <a:bodyPr wrap="none" anchor="ctr"/>
          <a:lstStyle/>
          <a:p>
            <a:endParaRPr lang="tr-TR"/>
          </a:p>
        </p:txBody>
      </p:sp>
      <p:sp>
        <p:nvSpPr>
          <p:cNvPr id="17" name="Oval 8"/>
          <p:cNvSpPr>
            <a:spLocks noChangeArrowheads="1"/>
          </p:cNvSpPr>
          <p:nvPr/>
        </p:nvSpPr>
        <p:spPr bwMode="auto">
          <a:xfrm>
            <a:off x="5652120" y="5949280"/>
            <a:ext cx="1727200" cy="287337"/>
          </a:xfrm>
          <a:prstGeom prst="ellipse">
            <a:avLst/>
          </a:prstGeom>
          <a:noFill/>
          <a:ln w="28575">
            <a:solidFill>
              <a:srgbClr val="FF3300"/>
            </a:solidFill>
            <a:round/>
            <a:headEnd/>
            <a:tailEnd/>
          </a:ln>
        </p:spPr>
        <p:txBody>
          <a:bodyPr wrap="none" anchor="ctr"/>
          <a:lstStyle/>
          <a:p>
            <a:endParaRPr lang="tr-TR"/>
          </a:p>
        </p:txBody>
      </p:sp>
      <p:sp>
        <p:nvSpPr>
          <p:cNvPr id="18" name="Rectangle 3"/>
          <p:cNvSpPr txBox="1">
            <a:spLocks noChangeArrowheads="1"/>
          </p:cNvSpPr>
          <p:nvPr/>
        </p:nvSpPr>
        <p:spPr bwMode="auto">
          <a:xfrm>
            <a:off x="5580112" y="1219200"/>
            <a:ext cx="3384501" cy="4953000"/>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US" sz="3200" b="0" i="0" u="none" strike="noStrike" kern="0" cap="none" spc="0" normalizeH="0" baseline="0" noProof="0" dirty="0" smtClean="0">
              <a:ln>
                <a:noFill/>
              </a:ln>
              <a:solidFill>
                <a:srgbClr val="FF3300"/>
              </a:solidFill>
              <a:effectLst/>
              <a:uLnTx/>
              <a:uFillTx/>
              <a:latin typeface="+mn-lt"/>
              <a:ea typeface="+mn-ea"/>
              <a:cs typeface="+mn-cs"/>
            </a:endParaRPr>
          </a:p>
        </p:txBody>
      </p:sp>
      <p:sp>
        <p:nvSpPr>
          <p:cNvPr id="19" name="Oval 8"/>
          <p:cNvSpPr>
            <a:spLocks noChangeArrowheads="1"/>
          </p:cNvSpPr>
          <p:nvPr/>
        </p:nvSpPr>
        <p:spPr bwMode="auto">
          <a:xfrm>
            <a:off x="5220072" y="3789040"/>
            <a:ext cx="1727200" cy="287337"/>
          </a:xfrm>
          <a:prstGeom prst="ellipse">
            <a:avLst/>
          </a:prstGeom>
          <a:noFill/>
          <a:ln w="28575">
            <a:solidFill>
              <a:srgbClr val="FF3300"/>
            </a:solidFill>
            <a:round/>
            <a:headEnd/>
            <a:tailEnd/>
          </a:ln>
        </p:spPr>
        <p:txBody>
          <a:bodyPr wrap="none" anchor="ctr"/>
          <a:lstStyle/>
          <a:p>
            <a:endParaRPr lang="tr-TR"/>
          </a:p>
        </p:txBody>
      </p:sp>
      <p:sp>
        <p:nvSpPr>
          <p:cNvPr id="20" name="Oval 7"/>
          <p:cNvSpPr>
            <a:spLocks noChangeArrowheads="1"/>
          </p:cNvSpPr>
          <p:nvPr/>
        </p:nvSpPr>
        <p:spPr bwMode="auto">
          <a:xfrm>
            <a:off x="5220072" y="1484784"/>
            <a:ext cx="792163" cy="287337"/>
          </a:xfrm>
          <a:prstGeom prst="ellipse">
            <a:avLst/>
          </a:prstGeom>
          <a:noFill/>
          <a:ln w="28575">
            <a:solidFill>
              <a:srgbClr val="FF3300"/>
            </a:solidFill>
            <a:round/>
            <a:headEnd/>
            <a:tailEnd/>
          </a:ln>
        </p:spPr>
        <p:txBody>
          <a:bodyPr wrap="none" anchor="ctr"/>
          <a:lstStyle/>
          <a:p>
            <a:endParaRPr lang="tr-TR"/>
          </a:p>
        </p:txBody>
      </p:sp>
    </p:spTree>
  </p:cSld>
  <p:clrMapOvr>
    <a:masterClrMapping/>
  </p:clrMapOvr>
  <p:transition>
    <p:cover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Giriş</a:t>
            </a:r>
            <a:endParaRPr lang="tr-TR" dirty="0"/>
          </a:p>
        </p:txBody>
      </p:sp>
      <p:sp>
        <p:nvSpPr>
          <p:cNvPr id="3" name="2 İçerik Yer Tutucusu"/>
          <p:cNvSpPr>
            <a:spLocks noGrp="1"/>
          </p:cNvSpPr>
          <p:nvPr>
            <p:ph idx="1"/>
          </p:nvPr>
        </p:nvSpPr>
        <p:spPr/>
        <p:txBody>
          <a:bodyPr/>
          <a:lstStyle/>
          <a:p>
            <a:r>
              <a:rPr lang="tr-TR" dirty="0" smtClean="0"/>
              <a:t>Bir önceki derste denence testleri, Tür 1 ve Tür 2 hataları ile istatistiksel testlerin gücünü işledik</a:t>
            </a:r>
          </a:p>
          <a:p>
            <a:r>
              <a:rPr lang="tr-TR" dirty="0" smtClean="0"/>
              <a:t>Parametrik testlerden </a:t>
            </a:r>
            <a:r>
              <a:rPr lang="tr-TR" i="1" dirty="0" smtClean="0"/>
              <a:t>t</a:t>
            </a:r>
            <a:r>
              <a:rPr lang="tr-TR" dirty="0" smtClean="0"/>
              <a:t>-testlerini inceledik</a:t>
            </a:r>
          </a:p>
          <a:p>
            <a:r>
              <a:rPr lang="tr-TR" dirty="0" smtClean="0"/>
              <a:t>Bu derste diğer parametrik testleri (</a:t>
            </a:r>
            <a:r>
              <a:rPr lang="it-IT" dirty="0" smtClean="0"/>
              <a:t>Varyans Analizi</a:t>
            </a:r>
            <a:r>
              <a:rPr lang="tr-TR" dirty="0" smtClean="0"/>
              <a:t>, k</a:t>
            </a:r>
            <a:r>
              <a:rPr lang="it-IT" dirty="0" smtClean="0"/>
              <a:t>orelasyon testi</a:t>
            </a:r>
            <a:r>
              <a:rPr lang="tr-TR" dirty="0" smtClean="0"/>
              <a:t>, r</a:t>
            </a:r>
            <a:r>
              <a:rPr lang="it-IT" dirty="0" smtClean="0"/>
              <a:t>egresyon</a:t>
            </a:r>
            <a:r>
              <a:rPr lang="tr-TR" dirty="0" smtClean="0"/>
              <a:t>) işleyeceğiz</a:t>
            </a:r>
            <a:endParaRPr lang="tr-TR" dirty="0"/>
          </a:p>
        </p:txBody>
      </p:sp>
    </p:spTree>
  </p:cSld>
  <p:clrMapOvr>
    <a:masterClrMapping/>
  </p:clrMapOvr>
  <p:transition>
    <p:cover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Sonuçların Yorumu</a:t>
            </a:r>
            <a:endParaRPr lang="tr-TR" dirty="0"/>
          </a:p>
        </p:txBody>
      </p:sp>
      <p:sp>
        <p:nvSpPr>
          <p:cNvPr id="3" name="2 İçerik Yer Tutucusu"/>
          <p:cNvSpPr>
            <a:spLocks noGrp="1"/>
          </p:cNvSpPr>
          <p:nvPr>
            <p:ph idx="1"/>
          </p:nvPr>
        </p:nvSpPr>
        <p:spPr>
          <a:xfrm>
            <a:off x="457200" y="1124744"/>
            <a:ext cx="8435280" cy="5162128"/>
          </a:xfrm>
        </p:spPr>
        <p:txBody>
          <a:bodyPr/>
          <a:lstStyle/>
          <a:p>
            <a:pPr lvl="0" eaLnBrk="1" hangingPunct="1">
              <a:defRPr/>
            </a:pPr>
            <a:r>
              <a:rPr lang="tr-TR" sz="2200" dirty="0" smtClean="0"/>
              <a:t>Tanımlayıcı istatistikler korelasyon testinde verildiği için alınmadı</a:t>
            </a:r>
          </a:p>
          <a:p>
            <a:pPr lvl="0" eaLnBrk="1" hangingPunct="1">
              <a:defRPr/>
            </a:pPr>
            <a:r>
              <a:rPr lang="tr-TR" sz="2200" dirty="0" smtClean="0"/>
              <a:t>Matematik puanıyla fen puanı arasında pozitif (</a:t>
            </a:r>
            <a:r>
              <a:rPr lang="tr-TR" sz="2200" i="1" dirty="0" smtClean="0"/>
              <a:t>R</a:t>
            </a:r>
            <a:r>
              <a:rPr lang="tr-TR" sz="2200" dirty="0" smtClean="0"/>
              <a:t>=0,631) bir doğrusal ilişki var (</a:t>
            </a:r>
            <a:r>
              <a:rPr lang="tr-TR" sz="2200" i="1" dirty="0" smtClean="0"/>
              <a:t>R </a:t>
            </a:r>
            <a:r>
              <a:rPr lang="tr-TR" sz="2200" dirty="0" smtClean="0"/>
              <a:t>regresyon katsayısıdır)</a:t>
            </a:r>
          </a:p>
          <a:p>
            <a:r>
              <a:rPr lang="tr-TR" sz="2200" dirty="0" smtClean="0"/>
              <a:t>ANOVA testinde </a:t>
            </a:r>
            <a:r>
              <a:rPr lang="tr-TR" sz="2200" i="1" dirty="0" smtClean="0"/>
              <a:t>F</a:t>
            </a:r>
            <a:r>
              <a:rPr lang="tr-TR" sz="2200" dirty="0" smtClean="0"/>
              <a:t> değeri (130,808) anlamlı p=000). </a:t>
            </a:r>
          </a:p>
          <a:p>
            <a:r>
              <a:rPr lang="tr-TR" sz="2200" dirty="0" smtClean="0"/>
              <a:t>Yani regresyon modeli en iyi tahmin aracı  olarak ortalamaları kullanmaktan daha iyi</a:t>
            </a:r>
            <a:endParaRPr lang="en-US" sz="2200" dirty="0" smtClean="0"/>
          </a:p>
          <a:p>
            <a:pPr lvl="0" eaLnBrk="1" hangingPunct="1">
              <a:defRPr/>
            </a:pPr>
            <a:r>
              <a:rPr lang="tr-TR" sz="2200" i="1" dirty="0" smtClean="0"/>
              <a:t>t</a:t>
            </a:r>
            <a:r>
              <a:rPr lang="tr-TR" sz="2200" dirty="0" smtClean="0"/>
              <a:t>-testi sonucuna göre bu ilişki istatistiksel açıdan anlamlı (</a:t>
            </a:r>
            <a:r>
              <a:rPr lang="tr-TR" sz="2200" i="1" dirty="0" smtClean="0"/>
              <a:t>t</a:t>
            </a:r>
            <a:r>
              <a:rPr lang="tr-TR" sz="2200" dirty="0" smtClean="0"/>
              <a:t> = 11,44, </a:t>
            </a:r>
            <a:r>
              <a:rPr lang="tr-TR" sz="2200" i="1" dirty="0" smtClean="0"/>
              <a:t>p</a:t>
            </a:r>
            <a:r>
              <a:rPr lang="tr-TR" sz="2200" dirty="0" smtClean="0"/>
              <a:t> =0,000).</a:t>
            </a:r>
          </a:p>
          <a:p>
            <a:pPr lvl="0" eaLnBrk="1" hangingPunct="1">
              <a:defRPr/>
            </a:pPr>
            <a:r>
              <a:rPr lang="tr-TR" sz="2200" dirty="0" smtClean="0"/>
              <a:t>Matematik ile fen puanları arasında istatistiksel açıdan anlamlı pozitif doğrusal bir ilişki var</a:t>
            </a:r>
          </a:p>
          <a:p>
            <a:pPr lvl="0" eaLnBrk="1" hangingPunct="1">
              <a:defRPr/>
            </a:pPr>
            <a:r>
              <a:rPr lang="tr-TR" sz="2200" dirty="0" smtClean="0"/>
              <a:t>Boş hipotez reddedilir</a:t>
            </a:r>
          </a:p>
          <a:p>
            <a:pPr lvl="0" eaLnBrk="1" hangingPunct="1">
              <a:defRPr/>
            </a:pPr>
            <a:r>
              <a:rPr lang="tr-TR" sz="2200" dirty="0" smtClean="0"/>
              <a:t>Bu ilişki için basit doğrusal regresyon formülü:</a:t>
            </a:r>
          </a:p>
          <a:p>
            <a:pPr lvl="0" eaLnBrk="1" hangingPunct="1">
              <a:buNone/>
              <a:defRPr/>
            </a:pPr>
            <a:r>
              <a:rPr lang="tr-TR" sz="2400" b="1" dirty="0" smtClean="0">
                <a:solidFill>
                  <a:srgbClr val="FF0000"/>
                </a:solidFill>
              </a:rPr>
              <a:t>Fen puanı = 16,758 + 0,631* Matematik puanı</a:t>
            </a:r>
            <a:endParaRPr lang="en-US" sz="2400" b="1" dirty="0" smtClean="0">
              <a:solidFill>
                <a:srgbClr val="FF0000"/>
              </a:solidFill>
            </a:endParaRPr>
          </a:p>
          <a:p>
            <a:endParaRPr lang="tr-TR" sz="2000" dirty="0"/>
          </a:p>
        </p:txBody>
      </p:sp>
    </p:spTree>
  </p:cSld>
  <p:clrMapOvr>
    <a:masterClrMapping/>
  </p:clrMapOvr>
  <p:transition>
    <p:cover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tr-TR" dirty="0" smtClean="0"/>
              <a:t>Saçılım Grafiği</a:t>
            </a:r>
            <a:endParaRPr lang="en-US" dirty="0" smtClean="0"/>
          </a:p>
        </p:txBody>
      </p:sp>
      <p:sp>
        <p:nvSpPr>
          <p:cNvPr id="6" name="5 İçerik Yer Tutucusu"/>
          <p:cNvSpPr>
            <a:spLocks noGrp="1"/>
          </p:cNvSpPr>
          <p:nvPr>
            <p:ph idx="1"/>
          </p:nvPr>
        </p:nvSpPr>
        <p:spPr>
          <a:xfrm>
            <a:off x="6516216" y="1219200"/>
            <a:ext cx="2627784" cy="4658072"/>
          </a:xfrm>
        </p:spPr>
        <p:txBody>
          <a:bodyPr/>
          <a:lstStyle/>
          <a:p>
            <a:r>
              <a:rPr lang="tr-TR" sz="2000" dirty="0" smtClean="0"/>
              <a:t>Nitekim bu pozitif doğrusal ilişkiyi Graphs </a:t>
            </a:r>
            <a:r>
              <a:rPr lang="tr-TR" sz="2000" dirty="0" smtClean="0">
                <a:sym typeface="Wingdings" pitchFamily="2" charset="2"/>
              </a:rPr>
              <a:t> Scatterplot  Simple Scatter’ı seçip x eksenine matematik puanı, y eksenine fen puanını atayarak aşağıdaki saçılım grafiğinde görebilirsiniz</a:t>
            </a:r>
            <a:endParaRPr lang="en-US" sz="2000" dirty="0" smtClean="0"/>
          </a:p>
          <a:p>
            <a:endParaRPr lang="tr-TR" sz="2000" dirty="0"/>
          </a:p>
        </p:txBody>
      </p:sp>
      <p:pic>
        <p:nvPicPr>
          <p:cNvPr id="301059" name="Picture 3"/>
          <p:cNvPicPr>
            <a:picLocks noChangeAspect="1" noChangeArrowheads="1"/>
          </p:cNvPicPr>
          <p:nvPr/>
        </p:nvPicPr>
        <p:blipFill>
          <a:blip r:embed="rId3" cstate="print"/>
          <a:srcRect/>
          <a:stretch>
            <a:fillRect/>
          </a:stretch>
        </p:blipFill>
        <p:spPr bwMode="auto">
          <a:xfrm>
            <a:off x="179512" y="943866"/>
            <a:ext cx="6336704" cy="5077422"/>
          </a:xfrm>
          <a:prstGeom prst="rect">
            <a:avLst/>
          </a:prstGeom>
          <a:noFill/>
          <a:ln w="9525">
            <a:noFill/>
            <a:miter lim="800000"/>
            <a:headEnd/>
            <a:tailEnd/>
          </a:ln>
          <a:effectLst/>
        </p:spPr>
      </p:pic>
    </p:spTree>
  </p:cSld>
  <p:clrMapOvr>
    <a:masterClrMapping/>
  </p:clrMapOvr>
  <p:transition>
    <p:cover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36512" y="0"/>
            <a:ext cx="9468544" cy="914400"/>
          </a:xfrm>
        </p:spPr>
        <p:txBody>
          <a:bodyPr/>
          <a:lstStyle/>
          <a:p>
            <a:pPr eaLnBrk="1" hangingPunct="1"/>
            <a:r>
              <a:rPr lang="tr-TR" dirty="0" smtClean="0"/>
              <a:t>Basit Regresyon Sonuçlarını Rapor Etme</a:t>
            </a:r>
            <a:endParaRPr lang="en-US" dirty="0" smtClean="0"/>
          </a:p>
        </p:txBody>
      </p:sp>
      <p:graphicFrame>
        <p:nvGraphicFramePr>
          <p:cNvPr id="3074" name="Object 731"/>
          <p:cNvGraphicFramePr>
            <a:graphicFrameLocks noGrp="1" noChangeAspect="1"/>
          </p:cNvGraphicFramePr>
          <p:nvPr>
            <p:ph idx="1"/>
          </p:nvPr>
        </p:nvGraphicFramePr>
        <p:xfrm>
          <a:off x="546100" y="1341438"/>
          <a:ext cx="7689850" cy="1790700"/>
        </p:xfrm>
        <a:graphic>
          <a:graphicData uri="http://schemas.openxmlformats.org/presentationml/2006/ole">
            <mc:AlternateContent xmlns:mc="http://schemas.openxmlformats.org/markup-compatibility/2006">
              <mc:Choice xmlns:v="urn:schemas-microsoft-com:vml" Requires="v">
                <p:oleObj spid="_x0000_s302083" name="Document" r:id="rId5" imgW="4950192" imgH="1152748" progId="Word.Document.8">
                  <p:embed/>
                </p:oleObj>
              </mc:Choice>
              <mc:Fallback>
                <p:oleObj name="Document" r:id="rId5" imgW="4950192" imgH="1152748" progId="Word.Document.8">
                  <p:embed/>
                  <p:pic>
                    <p:nvPicPr>
                      <p:cNvPr id="0" name="Object 7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6100" y="1341438"/>
                        <a:ext cx="7689850" cy="17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6" name="Text Box 733"/>
          <p:cNvSpPr txBox="1">
            <a:spLocks noChangeArrowheads="1"/>
          </p:cNvSpPr>
          <p:nvPr/>
        </p:nvSpPr>
        <p:spPr bwMode="auto">
          <a:xfrm>
            <a:off x="395536" y="980728"/>
            <a:ext cx="2062162" cy="396875"/>
          </a:xfrm>
          <a:prstGeom prst="rect">
            <a:avLst/>
          </a:prstGeom>
          <a:noFill/>
          <a:ln w="9525">
            <a:noFill/>
            <a:miter lim="800000"/>
            <a:headEnd/>
            <a:tailEnd/>
          </a:ln>
        </p:spPr>
        <p:txBody>
          <a:bodyPr wrap="none">
            <a:spAutoFit/>
          </a:bodyPr>
          <a:lstStyle/>
          <a:p>
            <a:r>
              <a:rPr lang="tr-TR" dirty="0"/>
              <a:t>APA stiline göre:</a:t>
            </a:r>
            <a:endParaRPr lang="en-US" dirty="0"/>
          </a:p>
        </p:txBody>
      </p:sp>
      <p:sp>
        <p:nvSpPr>
          <p:cNvPr id="9" name="2 İçerik Yer Tutucusu"/>
          <p:cNvSpPr txBox="1">
            <a:spLocks/>
          </p:cNvSpPr>
          <p:nvPr/>
        </p:nvSpPr>
        <p:spPr bwMode="auto">
          <a:xfrm>
            <a:off x="251520" y="2924944"/>
            <a:ext cx="8435280" cy="2808312"/>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marL="342900" indent="-342900" algn="l">
              <a:spcBef>
                <a:spcPct val="20000"/>
              </a:spcBef>
              <a:buFontTx/>
              <a:buChar char="•"/>
              <a:defRPr/>
            </a:pPr>
            <a:r>
              <a:rPr kumimoji="0" lang="tr-TR" b="0" i="0" u="none" strike="noStrike" kern="0" cap="none" spc="0" normalizeH="0" baseline="0" noProof="0" dirty="0" smtClean="0">
                <a:ln>
                  <a:noFill/>
                </a:ln>
                <a:solidFill>
                  <a:schemeClr val="tx1"/>
                </a:solidFill>
                <a:effectLst/>
                <a:uLnTx/>
                <a:uFillTx/>
                <a:latin typeface="+mn-lt"/>
                <a:ea typeface="+mn-ea"/>
                <a:cs typeface="+mn-cs"/>
              </a:rPr>
              <a:t>Matematik puanıyla fen puanı arasında pozitif (</a:t>
            </a:r>
            <a:r>
              <a:rPr kumimoji="0" lang="tr-TR" b="0" i="1" u="none" strike="noStrike" kern="0" cap="none" spc="0" normalizeH="0" baseline="0" noProof="0" dirty="0" smtClean="0">
                <a:ln>
                  <a:noFill/>
                </a:ln>
                <a:solidFill>
                  <a:schemeClr val="tx1"/>
                </a:solidFill>
                <a:effectLst/>
                <a:uLnTx/>
                <a:uFillTx/>
                <a:latin typeface="+mn-lt"/>
                <a:ea typeface="+mn-ea"/>
                <a:cs typeface="+mn-cs"/>
              </a:rPr>
              <a:t>R</a:t>
            </a:r>
            <a:r>
              <a:rPr kumimoji="0" lang="tr-TR" b="0" i="0" u="none" strike="noStrike" kern="0" cap="none" spc="0" normalizeH="0" baseline="0" noProof="0" dirty="0" smtClean="0">
                <a:ln>
                  <a:noFill/>
                </a:ln>
                <a:solidFill>
                  <a:schemeClr val="tx1"/>
                </a:solidFill>
                <a:effectLst/>
                <a:uLnTx/>
                <a:uFillTx/>
                <a:latin typeface="+mn-lt"/>
                <a:ea typeface="+mn-ea"/>
                <a:cs typeface="+mn-cs"/>
              </a:rPr>
              <a:t>=0,631, </a:t>
            </a:r>
            <a:r>
              <a:rPr lang="tr-TR" i="1" kern="0" dirty="0" smtClean="0"/>
              <a:t>R</a:t>
            </a:r>
            <a:r>
              <a:rPr lang="tr-TR" i="1" kern="0" baseline="30000" dirty="0" smtClean="0"/>
              <a:t>2 </a:t>
            </a:r>
            <a:r>
              <a:rPr lang="tr-TR" kern="0" dirty="0" smtClean="0">
                <a:latin typeface="+mn-lt"/>
              </a:rPr>
              <a:t>=0,40)</a:t>
            </a:r>
            <a:r>
              <a:rPr kumimoji="0" lang="tr-TR" b="0" i="0" u="none" strike="noStrike" kern="0" cap="none" spc="0" normalizeH="0" baseline="0" noProof="0" dirty="0" smtClean="0">
                <a:ln>
                  <a:noFill/>
                </a:ln>
                <a:solidFill>
                  <a:schemeClr val="tx1"/>
                </a:solidFill>
                <a:effectLst/>
                <a:uLnTx/>
                <a:uFillTx/>
                <a:latin typeface="+mn-lt"/>
                <a:ea typeface="+mn-ea"/>
                <a:cs typeface="+mn-cs"/>
              </a:rPr>
              <a:t> bir doğrusal ilişki gözlenmiştir. Etki büyüklüğü orta düzeydedir.</a:t>
            </a:r>
            <a:r>
              <a:rPr kumimoji="0" lang="tr-TR" b="0" i="0" u="none" strike="noStrike" kern="0" cap="none" spc="0" normalizeH="0" noProof="0" dirty="0" smtClean="0">
                <a:ln>
                  <a:noFill/>
                </a:ln>
                <a:solidFill>
                  <a:schemeClr val="tx1"/>
                </a:solidFill>
                <a:effectLst/>
                <a:uLnTx/>
                <a:uFillTx/>
                <a:latin typeface="+mn-lt"/>
                <a:ea typeface="+mn-ea"/>
                <a:cs typeface="+mn-cs"/>
              </a:rPr>
              <a:t> Matematik puanıyla fen puanı arasındaki ilişki </a:t>
            </a:r>
            <a:r>
              <a:rPr lang="tr-TR" kern="0" dirty="0" smtClean="0">
                <a:latin typeface="+mn-lt"/>
              </a:rPr>
              <a:t>anlamlıdır (</a:t>
            </a:r>
            <a:r>
              <a:rPr lang="tr-TR" i="1" kern="0" dirty="0" smtClean="0"/>
              <a:t>t</a:t>
            </a:r>
            <a:r>
              <a:rPr lang="tr-TR" kern="0" dirty="0" smtClean="0"/>
              <a:t> = 11,44, </a:t>
            </a:r>
            <a:r>
              <a:rPr lang="tr-TR" i="1" kern="0" dirty="0" smtClean="0"/>
              <a:t>p</a:t>
            </a:r>
            <a:r>
              <a:rPr lang="tr-TR" kern="0" dirty="0" smtClean="0"/>
              <a:t> =0,000).</a:t>
            </a:r>
            <a:r>
              <a:rPr lang="tr-TR" kern="0" dirty="0" smtClean="0">
                <a:latin typeface="+mn-lt"/>
              </a:rPr>
              <a:t> </a:t>
            </a:r>
            <a:r>
              <a:rPr kumimoji="0" lang="tr-TR" b="0" i="0" u="none" strike="noStrike" kern="0" cap="none" spc="0" normalizeH="0" noProof="0" dirty="0" smtClean="0">
                <a:ln>
                  <a:noFill/>
                </a:ln>
                <a:solidFill>
                  <a:schemeClr val="tx1"/>
                </a:solidFill>
                <a:effectLst/>
                <a:uLnTx/>
                <a:uFillTx/>
                <a:latin typeface="+mn-lt"/>
                <a:ea typeface="+mn-ea"/>
                <a:cs typeface="+mn-cs"/>
              </a:rPr>
              <a:t>Öğrencilerin </a:t>
            </a:r>
            <a:r>
              <a:rPr kumimoji="0" lang="tr-TR" b="0" i="0" u="none" strike="noStrike" kern="0" cap="none" spc="0" normalizeH="0" baseline="0" noProof="0" dirty="0" smtClean="0">
                <a:ln>
                  <a:noFill/>
                </a:ln>
                <a:solidFill>
                  <a:schemeClr val="tx1"/>
                </a:solidFill>
                <a:effectLst/>
                <a:uLnTx/>
                <a:uFillTx/>
                <a:latin typeface="+mn-lt"/>
                <a:ea typeface="+mn-ea"/>
                <a:cs typeface="+mn-cs"/>
              </a:rPr>
              <a:t>matematik puanları yükseldikçe </a:t>
            </a:r>
            <a:r>
              <a:rPr kumimoji="0" lang="tr-TR" b="0" i="0" u="none" strike="noStrike" kern="0" cap="none" spc="0" normalizeH="0" noProof="0" dirty="0" smtClean="0">
                <a:ln>
                  <a:noFill/>
                </a:ln>
                <a:solidFill>
                  <a:schemeClr val="tx1"/>
                </a:solidFill>
                <a:effectLst/>
                <a:uLnTx/>
                <a:uFillTx/>
                <a:latin typeface="+mn-lt"/>
                <a:ea typeface="+mn-ea"/>
                <a:cs typeface="+mn-cs"/>
              </a:rPr>
              <a:t>fen puanları da genellikle yükselmektedir. Regresyon modeli bir öğrencinin matematik puanından fen puanını tahmin etmek amacıyla kullanılabilir (</a:t>
            </a:r>
            <a:r>
              <a:rPr lang="tr-TR" i="1" kern="0" dirty="0" smtClean="0"/>
              <a:t>F</a:t>
            </a:r>
            <a:r>
              <a:rPr lang="tr-TR" kern="0" dirty="0" smtClean="0"/>
              <a:t> = 130,808, p=000). </a:t>
            </a:r>
          </a:p>
          <a:p>
            <a:pPr marL="342900" indent="-342900" algn="l">
              <a:spcBef>
                <a:spcPct val="20000"/>
              </a:spcBef>
              <a:buFontTx/>
              <a:buChar char="•"/>
              <a:defRPr/>
            </a:pPr>
            <a:r>
              <a:rPr lang="tr-TR" sz="2000" i="1" kern="0" dirty="0" err="1" smtClean="0">
                <a:latin typeface="+mn-lt"/>
              </a:rPr>
              <a:t>Y</a:t>
            </a:r>
            <a:r>
              <a:rPr lang="tr-TR" sz="2000" i="1" kern="0" baseline="-25000" dirty="0" err="1" smtClean="0">
                <a:latin typeface="+mn-lt"/>
              </a:rPr>
              <a:t>i</a:t>
            </a:r>
            <a:r>
              <a:rPr lang="tr-TR" sz="2000" i="1" kern="0" dirty="0" smtClean="0">
                <a:latin typeface="+mn-lt"/>
              </a:rPr>
              <a:t> = (b</a:t>
            </a:r>
            <a:r>
              <a:rPr lang="tr-TR" sz="2000" i="1" kern="0" baseline="-25000" dirty="0" smtClean="0">
                <a:latin typeface="+mn-lt"/>
              </a:rPr>
              <a:t>0</a:t>
            </a:r>
            <a:r>
              <a:rPr lang="tr-TR" sz="2000" i="1" kern="0" dirty="0" smtClean="0">
                <a:latin typeface="+mn-lt"/>
              </a:rPr>
              <a:t> + b</a:t>
            </a:r>
            <a:r>
              <a:rPr lang="tr-TR" sz="2000" i="1" kern="0" baseline="-25000" dirty="0" smtClean="0">
                <a:latin typeface="+mn-lt"/>
              </a:rPr>
              <a:t>i</a:t>
            </a:r>
            <a:r>
              <a:rPr lang="tr-TR" sz="2000" i="1" kern="0" dirty="0" smtClean="0">
                <a:latin typeface="+mn-lt"/>
              </a:rPr>
              <a:t>1X</a:t>
            </a:r>
            <a:r>
              <a:rPr lang="tr-TR" sz="2000" i="1" kern="0" baseline="-25000" dirty="0" smtClean="0">
                <a:latin typeface="+mn-lt"/>
              </a:rPr>
              <a:t>i</a:t>
            </a:r>
            <a:r>
              <a:rPr lang="tr-TR" sz="2000" i="1" kern="0" dirty="0" smtClean="0">
                <a:latin typeface="+mn-lt"/>
              </a:rPr>
              <a:t>) + </a:t>
            </a:r>
            <a:r>
              <a:rPr lang="el-GR" sz="2000" i="1" kern="0" dirty="0" smtClean="0">
                <a:latin typeface="+mn-lt"/>
              </a:rPr>
              <a:t>ε</a:t>
            </a:r>
            <a:r>
              <a:rPr lang="tr-TR" sz="2000" i="1" kern="0" baseline="-25000" dirty="0" smtClean="0">
                <a:latin typeface="+mn-lt"/>
              </a:rPr>
              <a:t>i </a:t>
            </a:r>
            <a:r>
              <a:rPr lang="tr-TR" kern="0" dirty="0" smtClean="0"/>
              <a:t>= 16,758 + 0,631*Matematik puanı</a:t>
            </a:r>
            <a:endParaRPr kumimoji="0" lang="en-US" b="1" i="0" u="none" strike="noStrike" kern="0" cap="none" spc="0" normalizeH="0" baseline="0" noProof="0" dirty="0" smtClean="0">
              <a:ln>
                <a:noFill/>
              </a:ln>
              <a:solidFill>
                <a:srgbClr val="FF0000"/>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tr-TR" sz="20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cover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tr-TR" dirty="0" smtClean="0"/>
              <a:t>Çoklu Regresyon Analizi</a:t>
            </a:r>
            <a:endParaRPr lang="en-US" dirty="0" smtClean="0"/>
          </a:p>
        </p:txBody>
      </p:sp>
      <p:sp>
        <p:nvSpPr>
          <p:cNvPr id="78851" name="Rectangle 3"/>
          <p:cNvSpPr>
            <a:spLocks noGrp="1" noChangeArrowheads="1"/>
          </p:cNvSpPr>
          <p:nvPr>
            <p:ph type="body" idx="1"/>
          </p:nvPr>
        </p:nvSpPr>
        <p:spPr/>
        <p:txBody>
          <a:bodyPr/>
          <a:lstStyle/>
          <a:p>
            <a:pPr eaLnBrk="1" hangingPunct="1"/>
            <a:r>
              <a:rPr lang="tr-TR" sz="2400" dirty="0" smtClean="0"/>
              <a:t>Basit regresyona çok benzer </a:t>
            </a:r>
          </a:p>
          <a:p>
            <a:pPr eaLnBrk="1" hangingPunct="1"/>
            <a:r>
              <a:rPr lang="tr-TR" sz="2400" dirty="0" smtClean="0"/>
              <a:t>Çoklu regresyon testinde birden fazla tahmin değişkeni (bağımsız değişken) vardır</a:t>
            </a:r>
          </a:p>
          <a:p>
            <a:pPr eaLnBrk="1" hangingPunct="1"/>
            <a:r>
              <a:rPr lang="tr-TR" sz="2400" dirty="0" smtClean="0"/>
              <a:t>Ör., Bir öğrencinin fen puanını öğrencinin cinsiyetinden, matematik, okuma ve sosyal bilimler puanlarından tahmin etmek için bir çoklu regresyon testi yapılabilir</a:t>
            </a:r>
          </a:p>
          <a:p>
            <a:pPr eaLnBrk="1" hangingPunct="1"/>
            <a:r>
              <a:rPr lang="tr-TR" sz="2400" dirty="0" smtClean="0"/>
              <a:t>PASW kullanarak fen puanını bağımlı değişken, okuma, matematik, sosyal bilimler puanlarını ve cinsiyeti bağımsız değişkenler olarak atayıp test sonucu görülebilir ve regresyon denklemi oluşturulabilir</a:t>
            </a:r>
            <a:r>
              <a:rPr lang="tr-TR" sz="2400" i="1" baseline="-25000" dirty="0" smtClean="0"/>
              <a:t> </a:t>
            </a:r>
            <a:endParaRPr lang="en-US" sz="2400" dirty="0" smtClean="0"/>
          </a:p>
        </p:txBody>
      </p:sp>
      <p:sp>
        <p:nvSpPr>
          <p:cNvPr id="4" name="3 Metin kutusu"/>
          <p:cNvSpPr txBox="1"/>
          <p:nvPr/>
        </p:nvSpPr>
        <p:spPr>
          <a:xfrm>
            <a:off x="3601547" y="6165304"/>
            <a:ext cx="5434949" cy="276999"/>
          </a:xfrm>
          <a:prstGeom prst="rect">
            <a:avLst/>
          </a:prstGeom>
          <a:noFill/>
        </p:spPr>
        <p:txBody>
          <a:bodyPr wrap="none" rtlCol="0">
            <a:spAutoFit/>
          </a:bodyPr>
          <a:lstStyle/>
          <a:p>
            <a:r>
              <a:rPr lang="tr-TR" sz="1200" dirty="0" smtClean="0"/>
              <a:t>Kaynak: Çoklu regresyon analizi için </a:t>
            </a:r>
            <a:r>
              <a:rPr lang="tr-TR" sz="1200" dirty="0" err="1" smtClean="0"/>
              <a:t>Field</a:t>
            </a:r>
            <a:r>
              <a:rPr lang="tr-TR" sz="1200" dirty="0" smtClean="0"/>
              <a:t>, 2005, Bölüm 5’’ten yararlanılmıştır</a:t>
            </a:r>
            <a:endParaRPr lang="tr-TR" sz="1200" dirty="0"/>
          </a:p>
        </p:txBody>
      </p:sp>
    </p:spTree>
  </p:cSld>
  <p:clrMapOvr>
    <a:masterClrMapping/>
  </p:clrMapOvr>
  <p:transition>
    <p:cover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tr-TR" dirty="0" smtClean="0"/>
              <a:t>Çoklu Regresyon Formülü</a:t>
            </a:r>
            <a:endParaRPr lang="en-US" dirty="0" smtClean="0"/>
          </a:p>
        </p:txBody>
      </p:sp>
      <p:sp>
        <p:nvSpPr>
          <p:cNvPr id="14339" name="Rectangle 3"/>
          <p:cNvSpPr>
            <a:spLocks noGrp="1" noChangeArrowheads="1"/>
          </p:cNvSpPr>
          <p:nvPr>
            <p:ph type="body" idx="1"/>
          </p:nvPr>
        </p:nvSpPr>
        <p:spPr/>
        <p:txBody>
          <a:bodyPr/>
          <a:lstStyle/>
          <a:p>
            <a:pPr eaLnBrk="1" hangingPunct="1">
              <a:lnSpc>
                <a:spcPct val="80000"/>
              </a:lnSpc>
              <a:buFontTx/>
              <a:buNone/>
            </a:pPr>
            <a:r>
              <a:rPr lang="tr-TR" sz="4000" dirty="0" smtClean="0"/>
              <a:t>	</a:t>
            </a:r>
            <a:r>
              <a:rPr lang="tr-TR" sz="4000" i="1" dirty="0" err="1" smtClean="0">
                <a:solidFill>
                  <a:srgbClr val="FF3300"/>
                </a:solidFill>
              </a:rPr>
              <a:t>Y</a:t>
            </a:r>
            <a:r>
              <a:rPr lang="tr-TR" sz="4000" i="1" baseline="-25000" dirty="0" err="1" smtClean="0">
                <a:solidFill>
                  <a:srgbClr val="FF3300"/>
                </a:solidFill>
              </a:rPr>
              <a:t>i</a:t>
            </a:r>
            <a:r>
              <a:rPr lang="tr-TR" sz="4000" i="1" dirty="0" smtClean="0">
                <a:solidFill>
                  <a:srgbClr val="FF3300"/>
                </a:solidFill>
              </a:rPr>
              <a:t> = (b</a:t>
            </a:r>
            <a:r>
              <a:rPr lang="tr-TR" sz="4000" i="1" baseline="-25000" dirty="0" smtClean="0">
                <a:solidFill>
                  <a:srgbClr val="FF3300"/>
                </a:solidFill>
              </a:rPr>
              <a:t>0</a:t>
            </a:r>
            <a:r>
              <a:rPr lang="tr-TR" sz="4000" i="1" dirty="0" smtClean="0">
                <a:solidFill>
                  <a:srgbClr val="FF3300"/>
                </a:solidFill>
              </a:rPr>
              <a:t> + b</a:t>
            </a:r>
            <a:r>
              <a:rPr lang="tr-TR" sz="4000" i="1" baseline="-25000" dirty="0" smtClean="0">
                <a:solidFill>
                  <a:srgbClr val="FF3300"/>
                </a:solidFill>
              </a:rPr>
              <a:t>1</a:t>
            </a:r>
            <a:r>
              <a:rPr lang="tr-TR" sz="4000" i="1" dirty="0" smtClean="0">
                <a:solidFill>
                  <a:srgbClr val="FF3300"/>
                </a:solidFill>
              </a:rPr>
              <a:t>X</a:t>
            </a:r>
            <a:r>
              <a:rPr lang="tr-TR" sz="4000" i="1" baseline="-25000" dirty="0" smtClean="0">
                <a:solidFill>
                  <a:srgbClr val="FF3300"/>
                </a:solidFill>
              </a:rPr>
              <a:t>1</a:t>
            </a:r>
            <a:r>
              <a:rPr lang="tr-TR" sz="4000" i="1" dirty="0" smtClean="0">
                <a:solidFill>
                  <a:srgbClr val="FF3300"/>
                </a:solidFill>
              </a:rPr>
              <a:t> + b</a:t>
            </a:r>
            <a:r>
              <a:rPr lang="tr-TR" sz="4000" i="1" baseline="-25000" dirty="0" smtClean="0">
                <a:solidFill>
                  <a:srgbClr val="FF3300"/>
                </a:solidFill>
              </a:rPr>
              <a:t>2</a:t>
            </a:r>
            <a:r>
              <a:rPr lang="tr-TR" sz="4000" i="1" dirty="0" smtClean="0">
                <a:solidFill>
                  <a:srgbClr val="FF3300"/>
                </a:solidFill>
              </a:rPr>
              <a:t>X</a:t>
            </a:r>
            <a:r>
              <a:rPr lang="tr-TR" sz="4000" i="1" baseline="-25000" dirty="0" smtClean="0">
                <a:solidFill>
                  <a:srgbClr val="FF3300"/>
                </a:solidFill>
              </a:rPr>
              <a:t>2</a:t>
            </a:r>
            <a:r>
              <a:rPr lang="tr-TR" sz="4000" i="1" dirty="0" smtClean="0">
                <a:solidFill>
                  <a:srgbClr val="FF3300"/>
                </a:solidFill>
              </a:rPr>
              <a:t>+…</a:t>
            </a:r>
            <a:r>
              <a:rPr lang="tr-TR" sz="4000" i="1" dirty="0" err="1" smtClean="0">
                <a:solidFill>
                  <a:srgbClr val="FF3300"/>
                </a:solidFill>
              </a:rPr>
              <a:t>b</a:t>
            </a:r>
            <a:r>
              <a:rPr lang="tr-TR" sz="4000" i="1" baseline="-25000" dirty="0" err="1" smtClean="0">
                <a:solidFill>
                  <a:srgbClr val="FF3300"/>
                </a:solidFill>
              </a:rPr>
              <a:t>n</a:t>
            </a:r>
            <a:r>
              <a:rPr lang="tr-TR" sz="4000" i="1" dirty="0" err="1" smtClean="0">
                <a:solidFill>
                  <a:srgbClr val="FF3300"/>
                </a:solidFill>
              </a:rPr>
              <a:t>X</a:t>
            </a:r>
            <a:r>
              <a:rPr lang="tr-TR" sz="4000" i="1" baseline="-25000" dirty="0" err="1" smtClean="0">
                <a:solidFill>
                  <a:srgbClr val="FF3300"/>
                </a:solidFill>
              </a:rPr>
              <a:t>n</a:t>
            </a:r>
            <a:r>
              <a:rPr lang="tr-TR" sz="4000" i="1" dirty="0" smtClean="0">
                <a:solidFill>
                  <a:srgbClr val="FF3300"/>
                </a:solidFill>
              </a:rPr>
              <a:t>)+ </a:t>
            </a:r>
            <a:r>
              <a:rPr lang="tr-TR" sz="4000" i="1" dirty="0" err="1" smtClean="0">
                <a:solidFill>
                  <a:srgbClr val="FF3300"/>
                </a:solidFill>
              </a:rPr>
              <a:t>e</a:t>
            </a:r>
            <a:r>
              <a:rPr lang="tr-TR" sz="4000" i="1" baseline="-25000" dirty="0" err="1" smtClean="0">
                <a:solidFill>
                  <a:srgbClr val="FF3300"/>
                </a:solidFill>
              </a:rPr>
              <a:t>i</a:t>
            </a:r>
            <a:r>
              <a:rPr lang="tr-TR" sz="2800" dirty="0" smtClean="0">
                <a:solidFill>
                  <a:srgbClr val="FF3300"/>
                </a:solidFill>
              </a:rPr>
              <a:t> </a:t>
            </a:r>
          </a:p>
          <a:p>
            <a:pPr eaLnBrk="1" hangingPunct="1">
              <a:lnSpc>
                <a:spcPct val="80000"/>
              </a:lnSpc>
              <a:buFontTx/>
              <a:buNone/>
            </a:pPr>
            <a:endParaRPr lang="tr-TR" sz="2800" dirty="0" smtClean="0"/>
          </a:p>
          <a:p>
            <a:pPr eaLnBrk="1" hangingPunct="1">
              <a:lnSpc>
                <a:spcPct val="80000"/>
              </a:lnSpc>
              <a:buFontTx/>
              <a:buNone/>
            </a:pPr>
            <a:r>
              <a:rPr lang="tr-TR" sz="2800" dirty="0" smtClean="0"/>
              <a:t>	</a:t>
            </a:r>
            <a:r>
              <a:rPr lang="tr-TR" sz="2800" i="1" dirty="0" smtClean="0"/>
              <a:t>Y</a:t>
            </a:r>
            <a:r>
              <a:rPr lang="tr-TR" sz="2800" dirty="0" smtClean="0"/>
              <a:t> bağımlı değişken, b</a:t>
            </a:r>
            <a:r>
              <a:rPr lang="tr-TR" sz="2800" baseline="-25000" dirty="0" smtClean="0"/>
              <a:t>0, </a:t>
            </a:r>
            <a:r>
              <a:rPr lang="tr-TR" sz="2800" dirty="0" smtClean="0"/>
              <a:t>regresyon eğrisinin y eksenini kesim noktası, b</a:t>
            </a:r>
            <a:r>
              <a:rPr lang="tr-TR" sz="2800" baseline="-25000" dirty="0" smtClean="0"/>
              <a:t>1</a:t>
            </a:r>
            <a:r>
              <a:rPr lang="tr-TR" sz="2800" dirty="0" smtClean="0"/>
              <a:t> ilk tahmin değişkeninin</a:t>
            </a:r>
            <a:r>
              <a:rPr lang="tr-TR" sz="2800" baseline="-25000" dirty="0" smtClean="0"/>
              <a:t> </a:t>
            </a:r>
            <a:r>
              <a:rPr lang="tr-TR" sz="2800" dirty="0" smtClean="0"/>
              <a:t>X</a:t>
            </a:r>
            <a:r>
              <a:rPr lang="tr-TR" sz="2800" baseline="-25000" dirty="0" smtClean="0"/>
              <a:t>1 </a:t>
            </a:r>
            <a:r>
              <a:rPr lang="tr-TR" sz="2800" dirty="0" smtClean="0"/>
              <a:t>katsayısı,</a:t>
            </a:r>
            <a:r>
              <a:rPr lang="tr-TR" sz="2800" baseline="-25000" dirty="0" smtClean="0"/>
              <a:t> </a:t>
            </a:r>
            <a:r>
              <a:rPr lang="tr-TR" sz="2800" dirty="0" smtClean="0"/>
              <a:t>b</a:t>
            </a:r>
            <a:r>
              <a:rPr lang="tr-TR" sz="2800" baseline="-25000" dirty="0" smtClean="0"/>
              <a:t>2 </a:t>
            </a:r>
            <a:r>
              <a:rPr lang="tr-TR" sz="2800" dirty="0" smtClean="0"/>
              <a:t>ikinci tahmin değişkeninin X</a:t>
            </a:r>
            <a:r>
              <a:rPr lang="tr-TR" sz="2800" baseline="-25000" dirty="0" smtClean="0"/>
              <a:t>2 </a:t>
            </a:r>
            <a:r>
              <a:rPr lang="tr-TR" sz="2800" dirty="0" smtClean="0"/>
              <a:t>katsayısı,… e</a:t>
            </a:r>
            <a:r>
              <a:rPr lang="tr-TR" sz="2800" baseline="-25000" dirty="0" smtClean="0"/>
              <a:t>i </a:t>
            </a:r>
            <a:r>
              <a:rPr lang="tr-TR" sz="2800" dirty="0" smtClean="0"/>
              <a:t>ise i’inci denek için Y’nin tahmin edilen değeriyle gözlenen değeri arasındaki farktır</a:t>
            </a:r>
          </a:p>
          <a:p>
            <a:pPr eaLnBrk="1" hangingPunct="1">
              <a:lnSpc>
                <a:spcPct val="80000"/>
              </a:lnSpc>
              <a:buFontTx/>
              <a:buNone/>
            </a:pPr>
            <a:endParaRPr lang="tr-TR" sz="2800" dirty="0" smtClean="0"/>
          </a:p>
        </p:txBody>
      </p:sp>
    </p:spTree>
  </p:cSld>
  <p:clrMapOvr>
    <a:masterClrMapping/>
  </p:clrMapOvr>
  <p:transition>
    <p:cover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tr-TR" dirty="0" smtClean="0"/>
              <a:t>Regresyon Yöntemleri</a:t>
            </a:r>
            <a:endParaRPr lang="en-US" dirty="0" smtClean="0"/>
          </a:p>
        </p:txBody>
      </p:sp>
      <p:sp>
        <p:nvSpPr>
          <p:cNvPr id="15363" name="Rectangle 3"/>
          <p:cNvSpPr>
            <a:spLocks noGrp="1" noChangeArrowheads="1"/>
          </p:cNvSpPr>
          <p:nvPr>
            <p:ph type="body" idx="1"/>
          </p:nvPr>
        </p:nvSpPr>
        <p:spPr>
          <a:xfrm>
            <a:off x="251520" y="980728"/>
            <a:ext cx="8892480" cy="5256584"/>
          </a:xfrm>
        </p:spPr>
        <p:txBody>
          <a:bodyPr/>
          <a:lstStyle/>
          <a:p>
            <a:pPr eaLnBrk="1" hangingPunct="1">
              <a:lnSpc>
                <a:spcPct val="90000"/>
              </a:lnSpc>
            </a:pPr>
            <a:r>
              <a:rPr lang="tr-TR" sz="3000" dirty="0" smtClean="0"/>
              <a:t>Basit regresyon modelinde sadece bir tahmin değişkeni vardı</a:t>
            </a:r>
          </a:p>
          <a:p>
            <a:pPr eaLnBrk="1" hangingPunct="1">
              <a:lnSpc>
                <a:spcPct val="90000"/>
              </a:lnSpc>
            </a:pPr>
            <a:r>
              <a:rPr lang="tr-TR" sz="3000" dirty="0" smtClean="0"/>
              <a:t>Birçok tahmin değişkeni olan karmaşık bir model kurmak için hangi tahmin değişkenlerinin seçileceğine karar verilmeli</a:t>
            </a:r>
          </a:p>
          <a:p>
            <a:pPr eaLnBrk="1" hangingPunct="1">
              <a:lnSpc>
                <a:spcPct val="90000"/>
              </a:lnSpc>
            </a:pPr>
            <a:r>
              <a:rPr lang="tr-TR" sz="3000" dirty="0" smtClean="0"/>
              <a:t>Hangi tahmin değişkenlerinin seçildiği ve bu değişkenlerin modele nasıl girildiği önemli</a:t>
            </a:r>
          </a:p>
          <a:p>
            <a:pPr eaLnBrk="1" hangingPunct="1">
              <a:lnSpc>
                <a:spcPct val="90000"/>
              </a:lnSpc>
            </a:pPr>
            <a:r>
              <a:rPr lang="tr-TR" sz="3000" dirty="0" smtClean="0"/>
              <a:t>Rastgele çok sayıda tahmin değişkeni seçmek doğru değil</a:t>
            </a:r>
          </a:p>
          <a:p>
            <a:pPr eaLnBrk="1" hangingPunct="1">
              <a:lnSpc>
                <a:spcPct val="90000"/>
              </a:lnSpc>
            </a:pPr>
            <a:r>
              <a:rPr lang="tr-TR" sz="3000" dirty="0" smtClean="0"/>
              <a:t>Peki tahmin değişkenleri regresyon modeline nasıl girilecek? </a:t>
            </a:r>
            <a:endParaRPr lang="en-US" sz="3000" dirty="0" smtClean="0"/>
          </a:p>
        </p:txBody>
      </p:sp>
    </p:spTree>
  </p:cSld>
  <p:clrMapOvr>
    <a:masterClrMapping/>
  </p:clrMapOvr>
  <p:transition>
    <p:cover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79512" y="0"/>
            <a:ext cx="8964488" cy="914400"/>
          </a:xfrm>
        </p:spPr>
        <p:txBody>
          <a:bodyPr/>
          <a:lstStyle/>
          <a:p>
            <a:pPr eaLnBrk="1" hangingPunct="1"/>
            <a:r>
              <a:rPr lang="tr-TR" sz="3600" dirty="0" smtClean="0"/>
              <a:t>Tahmin Değişkenlerini Regresyon Modeline Ekleme Yolları</a:t>
            </a:r>
            <a:endParaRPr lang="en-US" sz="3600" dirty="0" smtClean="0"/>
          </a:p>
        </p:txBody>
      </p:sp>
      <p:sp>
        <p:nvSpPr>
          <p:cNvPr id="16387" name="Rectangle 3"/>
          <p:cNvSpPr>
            <a:spLocks noGrp="1" noChangeArrowheads="1"/>
          </p:cNvSpPr>
          <p:nvPr>
            <p:ph type="body" idx="1"/>
          </p:nvPr>
        </p:nvSpPr>
        <p:spPr/>
        <p:txBody>
          <a:bodyPr/>
          <a:lstStyle/>
          <a:p>
            <a:pPr eaLnBrk="1" hangingPunct="1">
              <a:lnSpc>
                <a:spcPct val="90000"/>
              </a:lnSpc>
            </a:pPr>
            <a:r>
              <a:rPr lang="tr-TR" sz="2800" dirty="0" smtClean="0"/>
              <a:t>Zorla ekleme (</a:t>
            </a:r>
            <a:r>
              <a:rPr lang="tr-TR" sz="2800" dirty="0" err="1" smtClean="0"/>
              <a:t>Enter</a:t>
            </a:r>
            <a:r>
              <a:rPr lang="tr-TR" sz="2800" dirty="0" smtClean="0"/>
              <a:t>): Tüm tahmin değişkenleri eş zamanlı olarak modele girilir</a:t>
            </a:r>
          </a:p>
          <a:p>
            <a:pPr eaLnBrk="1" hangingPunct="1">
              <a:lnSpc>
                <a:spcPct val="90000"/>
              </a:lnSpc>
            </a:pPr>
            <a:r>
              <a:rPr lang="tr-TR" sz="2800" dirty="0" smtClean="0"/>
              <a:t>Hiyerarşik ekleme (Blockwise entry): (Önceki çalışmaların sonuçlarına dayanarak) en önemli tahmin değişkeni önce girilir</a:t>
            </a:r>
          </a:p>
          <a:p>
            <a:pPr eaLnBrk="1" hangingPunct="1">
              <a:lnSpc>
                <a:spcPct val="90000"/>
              </a:lnSpc>
            </a:pPr>
            <a:r>
              <a:rPr lang="tr-TR" sz="2800" dirty="0" smtClean="0"/>
              <a:t>Adım adım ekleme: Tamamen matematiksel ölçütlere göre girilir. Bilgisayar bağımlı değişkendeki değişimi en fazla açıklayan tahmin değişkenini bulur, sonra geri kalan değişimi en fazla açıklayan tahmin değişkenini bulur, vs. (adım adım eklemede backward yöntemini seçmek daha uygun)</a:t>
            </a:r>
            <a:endParaRPr lang="en-US" sz="2800" dirty="0" smtClean="0"/>
          </a:p>
        </p:txBody>
      </p:sp>
    </p:spTree>
  </p:cSld>
  <p:clrMapOvr>
    <a:masterClrMapping/>
  </p:clrMapOvr>
  <p:transition>
    <p:cover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95536" y="0"/>
            <a:ext cx="8604448" cy="914400"/>
          </a:xfrm>
        </p:spPr>
        <p:txBody>
          <a:bodyPr/>
          <a:lstStyle/>
          <a:p>
            <a:pPr eaLnBrk="1" hangingPunct="1"/>
            <a:r>
              <a:rPr lang="tr-TR" dirty="0" smtClean="0"/>
              <a:t>Regresyon Modelim Ne Kadar Doğru? </a:t>
            </a:r>
            <a:endParaRPr lang="en-US" dirty="0" smtClean="0"/>
          </a:p>
        </p:txBody>
      </p:sp>
      <p:sp>
        <p:nvSpPr>
          <p:cNvPr id="17411" name="Rectangle 3"/>
          <p:cNvSpPr>
            <a:spLocks noGrp="1" noChangeArrowheads="1"/>
          </p:cNvSpPr>
          <p:nvPr>
            <p:ph type="body" idx="1"/>
          </p:nvPr>
        </p:nvSpPr>
        <p:spPr/>
        <p:txBody>
          <a:bodyPr/>
          <a:lstStyle/>
          <a:p>
            <a:pPr eaLnBrk="1" hangingPunct="1"/>
            <a:r>
              <a:rPr lang="tr-TR" sz="2800" dirty="0" smtClean="0"/>
              <a:t>İki önemli soru:</a:t>
            </a:r>
          </a:p>
          <a:p>
            <a:pPr lvl="1" eaLnBrk="1" hangingPunct="1"/>
            <a:r>
              <a:rPr lang="tr-TR" sz="2400" dirty="0" smtClean="0"/>
              <a:t>Model gözlenen verilere ne kadar iyi uyuyor? veya model az sayıda vakadan etkileniyor mu? </a:t>
            </a:r>
          </a:p>
          <a:p>
            <a:pPr lvl="1" eaLnBrk="1" hangingPunct="1"/>
            <a:r>
              <a:rPr lang="tr-TR" sz="2400" dirty="0" smtClean="0"/>
              <a:t>Model diğer örneklemlere genellenebilir mi?</a:t>
            </a:r>
          </a:p>
          <a:p>
            <a:pPr eaLnBrk="1" hangingPunct="1"/>
            <a:r>
              <a:rPr lang="tr-TR" sz="2800" dirty="0" smtClean="0"/>
              <a:t>İlk sorunun yanıtı için uç değerlere (outliers) ve model tarafından tahmin edilen değerlerle gözlenen değerler arasındaki farka (residuals) bakılmalı</a:t>
            </a:r>
          </a:p>
          <a:p>
            <a:pPr eaLnBrk="1" hangingPunct="1"/>
            <a:r>
              <a:rPr lang="tr-TR" sz="2800" dirty="0" smtClean="0"/>
              <a:t>Uç değerler regresyon eğrisini gerçekte olduğundan farklı gösterir</a:t>
            </a:r>
          </a:p>
        </p:txBody>
      </p:sp>
    </p:spTree>
  </p:cSld>
  <p:clrMapOvr>
    <a:masterClrMapping/>
  </p:clrMapOvr>
  <p:transition>
    <p:cover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tr-TR" dirty="0" smtClean="0"/>
              <a:t>Sayıltılar (assumptions)</a:t>
            </a:r>
            <a:endParaRPr lang="en-US" dirty="0" smtClean="0"/>
          </a:p>
        </p:txBody>
      </p:sp>
      <p:sp>
        <p:nvSpPr>
          <p:cNvPr id="18435" name="Rectangle 3"/>
          <p:cNvSpPr>
            <a:spLocks noGrp="1" noChangeArrowheads="1"/>
          </p:cNvSpPr>
          <p:nvPr>
            <p:ph type="body" idx="1"/>
          </p:nvPr>
        </p:nvSpPr>
        <p:spPr/>
        <p:txBody>
          <a:bodyPr/>
          <a:lstStyle/>
          <a:p>
            <a:pPr eaLnBrk="1" hangingPunct="1">
              <a:lnSpc>
                <a:spcPct val="90000"/>
              </a:lnSpc>
            </a:pPr>
            <a:r>
              <a:rPr lang="tr-TR" sz="2400" dirty="0" smtClean="0"/>
              <a:t>Tüm tahmin değişkenleri aralıklı/oranlı (nicel) veya kategorik olmalı (iki kategori), çıktı değişkeni nicel, sürekli ve sınırsız olmalı (çıktı 1-10 arasında değişiyorsa ama toplanan veri 3-7 arasındaysa veri sınırlı demektir)</a:t>
            </a:r>
          </a:p>
          <a:p>
            <a:pPr eaLnBrk="1" hangingPunct="1">
              <a:lnSpc>
                <a:spcPct val="90000"/>
              </a:lnSpc>
            </a:pPr>
            <a:r>
              <a:rPr lang="tr-TR" sz="2400" dirty="0" smtClean="0"/>
              <a:t>Tahmin değişkenlerinin varyansı 0 (sıfır) </a:t>
            </a:r>
            <a:r>
              <a:rPr lang="tr-TR" sz="2400" b="1" dirty="0" smtClean="0"/>
              <a:t>olmamalı</a:t>
            </a:r>
            <a:endParaRPr lang="tr-TR" sz="2400" dirty="0" smtClean="0"/>
          </a:p>
          <a:p>
            <a:pPr eaLnBrk="1" hangingPunct="1">
              <a:lnSpc>
                <a:spcPct val="90000"/>
              </a:lnSpc>
            </a:pPr>
            <a:r>
              <a:rPr lang="tr-TR" sz="2400" dirty="0" smtClean="0"/>
              <a:t>Tahmin değişkenleri arasında mükemmel doğrusal ilişkiler olmamalı (o zaman aralarında doğrusal ilişki olan değişkenler için </a:t>
            </a:r>
            <a:r>
              <a:rPr lang="tr-TR" sz="2400" i="1" dirty="0" smtClean="0"/>
              <a:t>b</a:t>
            </a:r>
            <a:r>
              <a:rPr lang="tr-TR" sz="2400" dirty="0" smtClean="0"/>
              <a:t> değeri aynı olur; </a:t>
            </a:r>
            <a:r>
              <a:rPr lang="tr-TR" sz="2400" i="1" dirty="0" err="1" smtClean="0"/>
              <a:t>R</a:t>
            </a:r>
            <a:r>
              <a:rPr lang="tr-TR" sz="2400" dirty="0" err="1" smtClean="0"/>
              <a:t>’nin</a:t>
            </a:r>
            <a:r>
              <a:rPr lang="tr-TR" sz="2400" dirty="0" smtClean="0"/>
              <a:t> büyüklüğünü sınırlar; hangi değişkenin önemli olduğunu söyleyemeyiz; regresyon katsayıları –</a:t>
            </a:r>
            <a:r>
              <a:rPr lang="tr-TR" sz="2400" i="1" dirty="0" smtClean="0"/>
              <a:t>b</a:t>
            </a:r>
            <a:r>
              <a:rPr lang="tr-TR" sz="2400" dirty="0" smtClean="0"/>
              <a:t> değerleri- örneklemden örnekleme değişir)</a:t>
            </a:r>
          </a:p>
          <a:p>
            <a:pPr eaLnBrk="1" hangingPunct="1">
              <a:lnSpc>
                <a:spcPct val="90000"/>
              </a:lnSpc>
            </a:pPr>
            <a:r>
              <a:rPr lang="tr-TR" sz="2400" dirty="0" smtClean="0"/>
              <a:t>Hatalar normal dağılmalı (yani modelle gözlenen veriler arasındaki farklar sıfır ya da sıfıra yakın olmalı)</a:t>
            </a:r>
          </a:p>
          <a:p>
            <a:pPr eaLnBrk="1" hangingPunct="1">
              <a:lnSpc>
                <a:spcPct val="90000"/>
              </a:lnSpc>
            </a:pPr>
            <a:r>
              <a:rPr lang="tr-TR" sz="2400" dirty="0" smtClean="0"/>
              <a:t>İlişki doğrusal olmalı </a:t>
            </a:r>
            <a:endParaRPr lang="en-US" sz="2400" dirty="0" smtClean="0"/>
          </a:p>
        </p:txBody>
      </p:sp>
    </p:spTree>
  </p:cSld>
  <p:clrMapOvr>
    <a:masterClrMapping/>
  </p:clrMapOvr>
  <p:transition>
    <p:cover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755576" y="0"/>
            <a:ext cx="8244408" cy="914400"/>
          </a:xfrm>
        </p:spPr>
        <p:txBody>
          <a:bodyPr/>
          <a:lstStyle/>
          <a:p>
            <a:pPr eaLnBrk="1" hangingPunct="1"/>
            <a:r>
              <a:rPr lang="tr-TR" dirty="0" smtClean="0"/>
              <a:t>Regresyonda Örneklem Büyüklüğü</a:t>
            </a:r>
            <a:endParaRPr lang="en-US" dirty="0" smtClean="0"/>
          </a:p>
        </p:txBody>
      </p:sp>
      <p:sp>
        <p:nvSpPr>
          <p:cNvPr id="19459" name="Rectangle 3"/>
          <p:cNvSpPr>
            <a:spLocks noGrp="1" noChangeArrowheads="1"/>
          </p:cNvSpPr>
          <p:nvPr>
            <p:ph type="body" idx="1"/>
          </p:nvPr>
        </p:nvSpPr>
        <p:spPr/>
        <p:txBody>
          <a:bodyPr/>
          <a:lstStyle/>
          <a:p>
            <a:pPr eaLnBrk="1" hangingPunct="1"/>
            <a:r>
              <a:rPr lang="tr-TR" dirty="0" smtClean="0"/>
              <a:t>Modeldeki her tahmin değişkeni için en az 10-15 ölçüm (veri) olmalı. Yani beş değişken varsa 50-75 ölçüm olmalı</a:t>
            </a:r>
          </a:p>
          <a:p>
            <a:pPr eaLnBrk="1" hangingPunct="1"/>
            <a:r>
              <a:rPr lang="tr-TR" dirty="0" smtClean="0"/>
              <a:t>Örneklem ne kadar büyükse o kadar iyi</a:t>
            </a:r>
          </a:p>
          <a:p>
            <a:pPr eaLnBrk="1" hangingPunct="1"/>
            <a:r>
              <a:rPr lang="tr-TR" i="1" dirty="0" smtClean="0"/>
              <a:t>R</a:t>
            </a:r>
            <a:r>
              <a:rPr lang="tr-TR" dirty="0" smtClean="0"/>
              <a:t>, tahmin değişkeni sayısına (</a:t>
            </a:r>
            <a:r>
              <a:rPr lang="tr-TR" i="1" dirty="0" smtClean="0"/>
              <a:t>k</a:t>
            </a:r>
            <a:r>
              <a:rPr lang="tr-TR" dirty="0" smtClean="0"/>
              <a:t>) ve örneklem büyüklüğüne (</a:t>
            </a:r>
            <a:r>
              <a:rPr lang="tr-TR" i="1" dirty="0" smtClean="0"/>
              <a:t>N</a:t>
            </a:r>
            <a:r>
              <a:rPr lang="tr-TR" dirty="0" smtClean="0"/>
              <a:t>) bağlı (</a:t>
            </a:r>
            <a:r>
              <a:rPr lang="tr-TR" i="1" dirty="0" smtClean="0"/>
              <a:t>R = k / (N – 1))</a:t>
            </a:r>
            <a:r>
              <a:rPr lang="tr-TR" dirty="0" smtClean="0"/>
              <a:t>. Örneğin, R=6 / (21-1)=0,3 (orta düzeyde etki); R = 6 / (100-1)=0,06   </a:t>
            </a:r>
            <a:endParaRPr lang="en-US" dirty="0" smtClean="0"/>
          </a:p>
        </p:txBody>
      </p:sp>
    </p:spTree>
  </p:cSld>
  <p:clrMapOvr>
    <a:masterClrMapping/>
  </p:clrMapOvr>
  <p:transition>
    <p:cover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tr-TR" dirty="0" err="1" smtClean="0"/>
              <a:t>Varyans</a:t>
            </a:r>
            <a:r>
              <a:rPr lang="tr-TR" dirty="0" smtClean="0"/>
              <a:t> Analizi (ANOVA)</a:t>
            </a:r>
            <a:endParaRPr lang="en-US" dirty="0" smtClean="0"/>
          </a:p>
        </p:txBody>
      </p:sp>
      <p:sp>
        <p:nvSpPr>
          <p:cNvPr id="62467" name="Rectangle 3"/>
          <p:cNvSpPr>
            <a:spLocks noGrp="1" noChangeArrowheads="1"/>
          </p:cNvSpPr>
          <p:nvPr>
            <p:ph type="body" idx="1"/>
          </p:nvPr>
        </p:nvSpPr>
        <p:spPr>
          <a:xfrm>
            <a:off x="251520" y="1219200"/>
            <a:ext cx="8640960" cy="4953000"/>
          </a:xfrm>
        </p:spPr>
        <p:txBody>
          <a:bodyPr/>
          <a:lstStyle/>
          <a:p>
            <a:pPr eaLnBrk="1" hangingPunct="1"/>
            <a:r>
              <a:rPr lang="tr-TR" sz="2800" dirty="0" err="1" smtClean="0"/>
              <a:t>Varyans</a:t>
            </a:r>
            <a:r>
              <a:rPr lang="tr-TR" sz="2800" dirty="0" smtClean="0"/>
              <a:t> analizi (ANOVA) bir ya da daha fazla bağımsız değişkenin ikiden fazla gruptaki ortalamalarını karşılaştırmak için kullanılır</a:t>
            </a:r>
          </a:p>
          <a:p>
            <a:pPr eaLnBrk="1" hangingPunct="1"/>
            <a:r>
              <a:rPr lang="tr-TR" sz="2800" dirty="0" smtClean="0"/>
              <a:t>ANOVA bağımsız değişkenlerin kendi aralarında nasıl etkileşime girdiklerini ve bu etkileşimlerin bağımlı değişken üzerindeki etkilerini analiz etmek için de kullanılır</a:t>
            </a:r>
            <a:endParaRPr lang="en-US" sz="2800" dirty="0" smtClean="0"/>
          </a:p>
          <a:p>
            <a:pPr eaLnBrk="1" hangingPunct="1"/>
            <a:r>
              <a:rPr lang="tr-TR" sz="2800" dirty="0" smtClean="0"/>
              <a:t>Parametrik testler için gereken koşullar sağlanmalıdır (eşit aralıklı/oranlı ölçüm düzeyinde toplanmış, </a:t>
            </a:r>
            <a:r>
              <a:rPr lang="tr-TR" sz="2800" dirty="0" err="1" smtClean="0"/>
              <a:t>varyansları</a:t>
            </a:r>
            <a:r>
              <a:rPr lang="tr-TR" sz="2800" dirty="0" smtClean="0"/>
              <a:t> benzer ve normal dağılmış veriler)</a:t>
            </a:r>
          </a:p>
        </p:txBody>
      </p:sp>
      <p:sp>
        <p:nvSpPr>
          <p:cNvPr id="4" name="3 Metin kutusu"/>
          <p:cNvSpPr txBox="1"/>
          <p:nvPr/>
        </p:nvSpPr>
        <p:spPr>
          <a:xfrm>
            <a:off x="2627784" y="6237312"/>
            <a:ext cx="6582764" cy="276999"/>
          </a:xfrm>
          <a:prstGeom prst="rect">
            <a:avLst/>
          </a:prstGeom>
          <a:noFill/>
        </p:spPr>
        <p:txBody>
          <a:bodyPr wrap="none" rtlCol="0">
            <a:spAutoFit/>
          </a:bodyPr>
          <a:lstStyle/>
          <a:p>
            <a:r>
              <a:rPr lang="tr-TR" sz="1200" dirty="0" smtClean="0"/>
              <a:t>Kaynak: ANOVA için </a:t>
            </a:r>
            <a:r>
              <a:rPr lang="tr-TR" sz="1200" dirty="0" err="1" smtClean="0"/>
              <a:t>Field</a:t>
            </a:r>
            <a:r>
              <a:rPr lang="tr-TR" sz="1200" dirty="0" smtClean="0"/>
              <a:t>, 2005, Bölüm 8 ve </a:t>
            </a:r>
            <a:r>
              <a:rPr lang="tr-TR" sz="1200" dirty="0" err="1" smtClean="0"/>
              <a:t>Field</a:t>
            </a:r>
            <a:r>
              <a:rPr lang="tr-TR" sz="1200" dirty="0" smtClean="0"/>
              <a:t> ve Hole, 2008, Bölüm 6’dan yararlanılmıştır</a:t>
            </a:r>
            <a:endParaRPr lang="tr-TR" sz="1200" dirty="0"/>
          </a:p>
        </p:txBody>
      </p:sp>
    </p:spTree>
  </p:cSld>
  <p:clrMapOvr>
    <a:masterClrMapping/>
  </p:clrMapOvr>
  <p:transition>
    <p:cover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tr-TR" dirty="0" smtClean="0"/>
              <a:t>Çoklu Regresyon Analizi Örneği</a:t>
            </a:r>
            <a:endParaRPr lang="en-US" dirty="0" smtClean="0"/>
          </a:p>
        </p:txBody>
      </p:sp>
      <p:sp>
        <p:nvSpPr>
          <p:cNvPr id="20483" name="Rectangle 3"/>
          <p:cNvSpPr>
            <a:spLocks noGrp="1" noChangeArrowheads="1"/>
          </p:cNvSpPr>
          <p:nvPr>
            <p:ph type="body" idx="1"/>
          </p:nvPr>
        </p:nvSpPr>
        <p:spPr/>
        <p:txBody>
          <a:bodyPr/>
          <a:lstStyle/>
          <a:p>
            <a:pPr eaLnBrk="1" hangingPunct="1"/>
            <a:r>
              <a:rPr lang="tr-TR" sz="2800" dirty="0" smtClean="0"/>
              <a:t>Bu örnek </a:t>
            </a:r>
            <a:r>
              <a:rPr lang="tr-TR" sz="2800" dirty="0" err="1" smtClean="0"/>
              <a:t>Andy</a:t>
            </a:r>
            <a:r>
              <a:rPr lang="tr-TR" sz="2800" dirty="0" smtClean="0"/>
              <a:t> </a:t>
            </a:r>
            <a:r>
              <a:rPr lang="tr-TR" sz="2800" dirty="0" err="1" smtClean="0"/>
              <a:t>Field’ın</a:t>
            </a:r>
            <a:r>
              <a:rPr lang="tr-TR" sz="2800" dirty="0" smtClean="0"/>
              <a:t> (2005) kitabından, örnekte kullanılan veriler kitapla birlikte gelen CD’den alınmıştır (dosya adı: </a:t>
            </a:r>
            <a:r>
              <a:rPr lang="tr-TR" sz="2800" b="1" dirty="0" smtClean="0"/>
              <a:t>Record2.sav</a:t>
            </a:r>
            <a:r>
              <a:rPr lang="tr-TR" sz="2800" dirty="0" smtClean="0"/>
              <a:t>). </a:t>
            </a:r>
          </a:p>
          <a:p>
            <a:pPr eaLnBrk="1" hangingPunct="1"/>
            <a:r>
              <a:rPr lang="tr-TR" sz="2800" dirty="0" smtClean="0"/>
              <a:t>Bir plak şirketi yöneticisi bir albüme harcanan reklam bütçesiyle o albüm piyasaya çıkmadan önceki hafta albümün radyoda çalınma sayısının ve albümü yapan grubun çekiciliğinin albüm satışları üzerindeki etkisini bilmek istiyor</a:t>
            </a:r>
          </a:p>
          <a:p>
            <a:pPr eaLnBrk="1" hangingPunct="1"/>
            <a:r>
              <a:rPr lang="tr-TR" sz="2800" dirty="0" smtClean="0"/>
              <a:t>Albüm </a:t>
            </a:r>
            <a:r>
              <a:rPr lang="tr-TR" sz="2800" dirty="0" err="1" smtClean="0"/>
              <a:t>satışları</a:t>
            </a:r>
            <a:r>
              <a:rPr lang="tr-TR" sz="2800" i="1" baseline="-25000" dirty="0" err="1" smtClean="0"/>
              <a:t>i</a:t>
            </a:r>
            <a:r>
              <a:rPr lang="tr-TR" sz="2800" dirty="0" smtClean="0"/>
              <a:t> = </a:t>
            </a:r>
            <a:r>
              <a:rPr lang="tr-TR" sz="2800" i="1" dirty="0" smtClean="0"/>
              <a:t>(b</a:t>
            </a:r>
            <a:r>
              <a:rPr lang="tr-TR" sz="2800" i="1" baseline="-25000" dirty="0" smtClean="0"/>
              <a:t>0</a:t>
            </a:r>
            <a:r>
              <a:rPr lang="tr-TR" sz="2800" i="1" dirty="0" smtClean="0"/>
              <a:t> + b</a:t>
            </a:r>
            <a:r>
              <a:rPr lang="tr-TR" sz="2800" i="1" baseline="-25000" dirty="0" smtClean="0"/>
              <a:t>1</a:t>
            </a:r>
            <a:r>
              <a:rPr lang="tr-TR" sz="2800" i="1" dirty="0" smtClean="0"/>
              <a:t>Reklam </a:t>
            </a:r>
            <a:r>
              <a:rPr lang="tr-TR" sz="2800" i="1" dirty="0" err="1" smtClean="0"/>
              <a:t>bütçesi</a:t>
            </a:r>
            <a:r>
              <a:rPr lang="tr-TR" sz="2800" i="1" baseline="-25000" dirty="0" err="1" smtClean="0"/>
              <a:t>i</a:t>
            </a:r>
            <a:r>
              <a:rPr lang="tr-TR" sz="2800" i="1" dirty="0" smtClean="0"/>
              <a:t> + b</a:t>
            </a:r>
            <a:r>
              <a:rPr lang="tr-TR" sz="2800" i="1" baseline="-25000" dirty="0" smtClean="0"/>
              <a:t>2</a:t>
            </a:r>
            <a:r>
              <a:rPr lang="tr-TR" sz="2800" i="1" dirty="0" smtClean="0"/>
              <a:t>Radyoda çalınma </a:t>
            </a:r>
            <a:r>
              <a:rPr lang="tr-TR" sz="2800" i="1" dirty="0" err="1" smtClean="0"/>
              <a:t>sayısı</a:t>
            </a:r>
            <a:r>
              <a:rPr lang="tr-TR" sz="2800" i="1" baseline="-25000" dirty="0" err="1" smtClean="0"/>
              <a:t>i</a:t>
            </a:r>
            <a:r>
              <a:rPr lang="tr-TR" sz="2800" i="1" baseline="-25000" dirty="0" smtClean="0"/>
              <a:t> </a:t>
            </a:r>
            <a:r>
              <a:rPr lang="tr-TR" sz="2800" i="1" dirty="0" smtClean="0"/>
              <a:t>+ b</a:t>
            </a:r>
            <a:r>
              <a:rPr lang="tr-TR" sz="2800" i="1" baseline="-25000" dirty="0" smtClean="0"/>
              <a:t>3</a:t>
            </a:r>
            <a:r>
              <a:rPr lang="tr-TR" sz="2800" i="1" dirty="0" smtClean="0"/>
              <a:t>Grubun </a:t>
            </a:r>
            <a:r>
              <a:rPr lang="tr-TR" sz="2800" i="1" dirty="0" err="1" smtClean="0"/>
              <a:t>çekiciliği</a:t>
            </a:r>
            <a:r>
              <a:rPr lang="tr-TR" sz="2800" i="1" baseline="-25000" dirty="0" err="1" smtClean="0"/>
              <a:t>i</a:t>
            </a:r>
            <a:r>
              <a:rPr lang="tr-TR" sz="2800" i="1" dirty="0" smtClean="0"/>
              <a:t>)+ </a:t>
            </a:r>
            <a:r>
              <a:rPr lang="el-GR" sz="2800" i="1" dirty="0" smtClean="0"/>
              <a:t>ε</a:t>
            </a:r>
            <a:r>
              <a:rPr lang="tr-TR" sz="2800" i="1" baseline="-25000" dirty="0" smtClean="0"/>
              <a:t>i</a:t>
            </a:r>
            <a:r>
              <a:rPr lang="tr-TR" sz="2800" dirty="0" smtClean="0"/>
              <a:t> </a:t>
            </a:r>
            <a:endParaRPr lang="en-US" sz="2800" dirty="0" smtClean="0"/>
          </a:p>
        </p:txBody>
      </p:sp>
    </p:spTree>
  </p:cSld>
  <p:clrMapOvr>
    <a:masterClrMapping/>
  </p:clrMapOvr>
  <p:transition>
    <p:cover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tr-TR" dirty="0" smtClean="0"/>
              <a:t>Çoklu Regresyon Testi (PASW) I</a:t>
            </a:r>
            <a:endParaRPr lang="en-US" dirty="0" smtClean="0"/>
          </a:p>
        </p:txBody>
      </p:sp>
      <p:sp>
        <p:nvSpPr>
          <p:cNvPr id="74755" name="Rectangle 3"/>
          <p:cNvSpPr>
            <a:spLocks noGrp="1" noChangeArrowheads="1"/>
          </p:cNvSpPr>
          <p:nvPr>
            <p:ph type="body" idx="1"/>
          </p:nvPr>
        </p:nvSpPr>
        <p:spPr/>
        <p:txBody>
          <a:bodyPr/>
          <a:lstStyle/>
          <a:p>
            <a:pPr eaLnBrk="1" hangingPunct="1">
              <a:buFontTx/>
              <a:buNone/>
            </a:pPr>
            <a:r>
              <a:rPr lang="tr-TR" sz="2400" dirty="0" smtClean="0"/>
              <a:t>Mönüden:</a:t>
            </a:r>
          </a:p>
          <a:p>
            <a:pPr eaLnBrk="1" hangingPunct="1"/>
            <a:r>
              <a:rPr lang="en-US" sz="2400" dirty="0" smtClean="0"/>
              <a:t>Analyze -&gt; </a:t>
            </a:r>
            <a:r>
              <a:rPr lang="tr-TR" sz="2400" dirty="0" err="1" smtClean="0"/>
              <a:t>regression</a:t>
            </a:r>
            <a:r>
              <a:rPr lang="en-US" sz="2400" dirty="0" smtClean="0"/>
              <a:t>-&gt; </a:t>
            </a:r>
            <a:r>
              <a:rPr lang="tr-TR" sz="2400" dirty="0" err="1" smtClean="0"/>
              <a:t>linear’ı</a:t>
            </a:r>
            <a:r>
              <a:rPr lang="tr-TR" sz="2400" dirty="0" smtClean="0"/>
              <a:t> seçin</a:t>
            </a:r>
          </a:p>
          <a:p>
            <a:r>
              <a:rPr lang="tr-TR" sz="2400" dirty="0" smtClean="0"/>
              <a:t>Bağımlı değişken olarak plak satışlarını (</a:t>
            </a:r>
            <a:r>
              <a:rPr lang="tr-TR" sz="2400" dirty="0" err="1" smtClean="0"/>
              <a:t>record</a:t>
            </a:r>
            <a:r>
              <a:rPr lang="tr-TR" sz="2400" dirty="0" smtClean="0"/>
              <a:t> </a:t>
            </a:r>
            <a:r>
              <a:rPr lang="tr-TR" sz="2400" dirty="0" err="1" smtClean="0"/>
              <a:t>sales</a:t>
            </a:r>
            <a:r>
              <a:rPr lang="tr-TR" sz="2400" dirty="0" smtClean="0"/>
              <a:t>), tahmin (bağımsız) değişkenleri olarak </a:t>
            </a:r>
            <a:r>
              <a:rPr lang="tr-TR" sz="2400" dirty="0" err="1" smtClean="0"/>
              <a:t>Advertising</a:t>
            </a:r>
            <a:r>
              <a:rPr lang="tr-TR" sz="2400" dirty="0" smtClean="0"/>
              <a:t> </a:t>
            </a:r>
            <a:r>
              <a:rPr lang="tr-TR" sz="2400" dirty="0" err="1" smtClean="0"/>
              <a:t>budget</a:t>
            </a:r>
            <a:r>
              <a:rPr lang="tr-TR" sz="2400" dirty="0" smtClean="0"/>
              <a:t>, </a:t>
            </a:r>
            <a:r>
              <a:rPr lang="tr-TR" sz="2400" dirty="0" err="1" smtClean="0"/>
              <a:t>Number</a:t>
            </a:r>
            <a:r>
              <a:rPr lang="tr-TR" sz="2400" dirty="0" smtClean="0"/>
              <a:t> of </a:t>
            </a:r>
            <a:r>
              <a:rPr lang="tr-TR" sz="2400" dirty="0" err="1" smtClean="0"/>
              <a:t>plays</a:t>
            </a:r>
            <a:r>
              <a:rPr lang="tr-TR" sz="2400" dirty="0" smtClean="0"/>
              <a:t> on </a:t>
            </a:r>
            <a:r>
              <a:rPr lang="tr-TR" sz="2400" dirty="0" err="1" smtClean="0"/>
              <a:t>radio</a:t>
            </a:r>
            <a:r>
              <a:rPr lang="tr-TR" sz="2400" dirty="0" smtClean="0"/>
              <a:t> ve </a:t>
            </a:r>
            <a:r>
              <a:rPr lang="tr-TR" sz="2400" dirty="0" err="1" smtClean="0"/>
              <a:t>Attractiveness</a:t>
            </a:r>
            <a:r>
              <a:rPr lang="tr-TR" sz="2400" dirty="0" smtClean="0"/>
              <a:t> of </a:t>
            </a:r>
            <a:r>
              <a:rPr lang="tr-TR" sz="2400" dirty="0" err="1" smtClean="0"/>
              <a:t>Band</a:t>
            </a:r>
            <a:r>
              <a:rPr lang="tr-TR" sz="2400" dirty="0" smtClean="0"/>
              <a:t> değişkenlerini girin  </a:t>
            </a:r>
          </a:p>
          <a:p>
            <a:r>
              <a:rPr lang="tr-TR" sz="2400" dirty="0" smtClean="0"/>
              <a:t>Yöntem olarak tüm tahmin değişkenlerinin eş zamanlı olarak modele girildiği varsayılan seçenek </a:t>
            </a:r>
            <a:r>
              <a:rPr lang="tr-TR" sz="2400" dirty="0" err="1" smtClean="0"/>
              <a:t>Enter’ı</a:t>
            </a:r>
            <a:r>
              <a:rPr lang="tr-TR" sz="2400" dirty="0" smtClean="0"/>
              <a:t> seçin. Geçmiş araştırmalar reklam bütçesiyle albüm satışları arasında ilişki olduğunu gösterdiğinden bağımsız değişkene reklam bütçesini yerleştirin</a:t>
            </a:r>
          </a:p>
          <a:p>
            <a:r>
              <a:rPr lang="tr-TR" sz="2400" dirty="0" smtClean="0"/>
              <a:t>Next’e tıklayın</a:t>
            </a:r>
          </a:p>
        </p:txBody>
      </p:sp>
    </p:spTree>
  </p:cSld>
  <p:clrMapOvr>
    <a:masterClrMapping/>
  </p:clrMapOvr>
  <p:transition>
    <p:cover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899592" y="0"/>
            <a:ext cx="7704856" cy="914400"/>
          </a:xfrm>
        </p:spPr>
        <p:txBody>
          <a:bodyPr/>
          <a:lstStyle/>
          <a:p>
            <a:pPr eaLnBrk="1" hangingPunct="1"/>
            <a:r>
              <a:rPr lang="tr-TR" dirty="0" smtClean="0"/>
              <a:t>Çoklu Regresyon Testi (PASW) II</a:t>
            </a:r>
            <a:endParaRPr lang="en-US" dirty="0" smtClean="0"/>
          </a:p>
        </p:txBody>
      </p:sp>
      <p:sp>
        <p:nvSpPr>
          <p:cNvPr id="74755" name="Rectangle 3"/>
          <p:cNvSpPr>
            <a:spLocks noGrp="1" noChangeArrowheads="1"/>
          </p:cNvSpPr>
          <p:nvPr>
            <p:ph type="body" idx="1"/>
          </p:nvPr>
        </p:nvSpPr>
        <p:spPr/>
        <p:txBody>
          <a:bodyPr/>
          <a:lstStyle/>
          <a:p>
            <a:pPr eaLnBrk="1" hangingPunct="1">
              <a:buFontTx/>
              <a:buNone/>
            </a:pPr>
            <a:r>
              <a:rPr lang="tr-TR" sz="2400" dirty="0" smtClean="0"/>
              <a:t>Mönüden (devamla):</a:t>
            </a:r>
          </a:p>
          <a:p>
            <a:pPr eaLnBrk="1" hangingPunct="1"/>
            <a:r>
              <a:rPr lang="tr-TR" sz="2400" dirty="0" smtClean="0"/>
              <a:t>İkinci modelde radyoda çalınma sayısıyla grubun çekiciliğini birlikte girin</a:t>
            </a:r>
          </a:p>
          <a:p>
            <a:r>
              <a:rPr lang="tr-TR" sz="2400" dirty="0" err="1" smtClean="0"/>
              <a:t>Statistics’e</a:t>
            </a:r>
            <a:r>
              <a:rPr lang="tr-TR" sz="2400" dirty="0" smtClean="0"/>
              <a:t> tıklayıp </a:t>
            </a:r>
            <a:r>
              <a:rPr lang="tr-TR" sz="2400" dirty="0" err="1" smtClean="0"/>
              <a:t>Covariance</a:t>
            </a:r>
            <a:r>
              <a:rPr lang="tr-TR" sz="2400" dirty="0" smtClean="0"/>
              <a:t> </a:t>
            </a:r>
            <a:r>
              <a:rPr lang="tr-TR" sz="2400" dirty="0" err="1" smtClean="0"/>
              <a:t>matrix</a:t>
            </a:r>
            <a:r>
              <a:rPr lang="tr-TR" sz="2400" dirty="0" smtClean="0"/>
              <a:t> ve </a:t>
            </a:r>
            <a:r>
              <a:rPr lang="tr-TR" sz="2400" dirty="0" err="1" smtClean="0"/>
              <a:t>All</a:t>
            </a:r>
            <a:r>
              <a:rPr lang="tr-TR" sz="2400" dirty="0" smtClean="0"/>
              <a:t> </a:t>
            </a:r>
            <a:r>
              <a:rPr lang="tr-TR" sz="2400" dirty="0" err="1" smtClean="0"/>
              <a:t>cases</a:t>
            </a:r>
            <a:r>
              <a:rPr lang="tr-TR" sz="2400" dirty="0" smtClean="0"/>
              <a:t> dışındaki tüm seçenekleri işaretleyin. </a:t>
            </a:r>
            <a:r>
              <a:rPr lang="tr-TR" sz="2400" dirty="0" err="1" smtClean="0"/>
              <a:t>Outliers</a:t>
            </a:r>
            <a:r>
              <a:rPr lang="tr-TR" sz="2400" dirty="0" smtClean="0"/>
              <a:t> </a:t>
            </a:r>
            <a:r>
              <a:rPr lang="tr-TR" sz="2400" dirty="0" err="1" smtClean="0"/>
              <a:t>outside’ı</a:t>
            </a:r>
            <a:r>
              <a:rPr lang="tr-TR" sz="2400" dirty="0" smtClean="0"/>
              <a:t> 3’ten ikiye değiştirin</a:t>
            </a:r>
          </a:p>
          <a:p>
            <a:r>
              <a:rPr lang="tr-TR" sz="2400" dirty="0" err="1" smtClean="0"/>
              <a:t>Plots’a</a:t>
            </a:r>
            <a:r>
              <a:rPr lang="tr-TR" sz="2400" dirty="0" smtClean="0"/>
              <a:t> tıklayıp Y ve X seçeneklerine </a:t>
            </a:r>
            <a:r>
              <a:rPr lang="tr-TR" sz="2400" dirty="0" err="1" smtClean="0"/>
              <a:t>ZRESID’i</a:t>
            </a:r>
            <a:r>
              <a:rPr lang="tr-TR" sz="2400" dirty="0" smtClean="0"/>
              <a:t> girin, diğer 3 seçeneği işaretleyin</a:t>
            </a:r>
          </a:p>
        </p:txBody>
      </p:sp>
    </p:spTree>
  </p:cSld>
  <p:clrMapOvr>
    <a:masterClrMapping/>
  </p:clrMapOvr>
  <p:transition>
    <p:cover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0"/>
            <a:ext cx="8244408" cy="914400"/>
          </a:xfrm>
        </p:spPr>
        <p:txBody>
          <a:bodyPr/>
          <a:lstStyle/>
          <a:p>
            <a:r>
              <a:rPr lang="tr-TR" dirty="0" smtClean="0"/>
              <a:t>Çoklu Regresyon Testi (PASW) III</a:t>
            </a:r>
            <a:endParaRPr lang="tr-TR" dirty="0"/>
          </a:p>
        </p:txBody>
      </p:sp>
      <p:pic>
        <p:nvPicPr>
          <p:cNvPr id="307202" name="Picture 2"/>
          <p:cNvPicPr>
            <a:picLocks noGrp="1" noChangeAspect="1" noChangeArrowheads="1"/>
          </p:cNvPicPr>
          <p:nvPr>
            <p:ph idx="1"/>
          </p:nvPr>
        </p:nvPicPr>
        <p:blipFill>
          <a:blip r:embed="rId3" cstate="print"/>
          <a:srcRect/>
          <a:stretch>
            <a:fillRect/>
          </a:stretch>
        </p:blipFill>
        <p:spPr bwMode="auto">
          <a:xfrm>
            <a:off x="251520" y="1124744"/>
            <a:ext cx="3726543" cy="4953000"/>
          </a:xfrm>
          <a:prstGeom prst="rect">
            <a:avLst/>
          </a:prstGeom>
          <a:noFill/>
          <a:ln w="9525">
            <a:noFill/>
            <a:miter lim="800000"/>
            <a:headEnd/>
            <a:tailEnd/>
          </a:ln>
        </p:spPr>
      </p:pic>
      <p:sp>
        <p:nvSpPr>
          <p:cNvPr id="6" name="5 İçerik Yer Tutucusu"/>
          <p:cNvSpPr txBox="1">
            <a:spLocks/>
          </p:cNvSpPr>
          <p:nvPr/>
        </p:nvSpPr>
        <p:spPr bwMode="auto">
          <a:xfrm>
            <a:off x="4067944" y="980728"/>
            <a:ext cx="4690864" cy="4953000"/>
          </a:xfrm>
          <a:prstGeom prst="rect">
            <a:avLst/>
          </a:prstGeom>
          <a:noFill/>
          <a:ln w="9525">
            <a:noFill/>
            <a:miter lim="800000"/>
            <a:headEnd/>
            <a:tailEnd/>
          </a:ln>
        </p:spPr>
        <p:txBody>
          <a:bodyPr vert="horz" wrap="square" lIns="91440" tIns="45720" rIns="91440" bIns="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tr-TR" sz="2800" b="0" i="0" u="none" strike="noStrike" kern="0" cap="none" spc="0" normalizeH="0" baseline="0" noProof="0" dirty="0" err="1" smtClean="0">
                <a:ln>
                  <a:noFill/>
                </a:ln>
                <a:solidFill>
                  <a:schemeClr val="tx1"/>
                </a:solidFill>
                <a:effectLst/>
                <a:uLnTx/>
                <a:uFillTx/>
                <a:latin typeface="+mn-lt"/>
                <a:ea typeface="+mn-ea"/>
                <a:cs typeface="+mn-cs"/>
              </a:rPr>
              <a:t>Save’e</a:t>
            </a:r>
            <a:r>
              <a:rPr kumimoji="0" lang="tr-TR" sz="2800" b="0" i="0" u="none" strike="noStrike" kern="0" cap="none" spc="0" normalizeH="0" baseline="0" noProof="0" dirty="0" smtClean="0">
                <a:ln>
                  <a:noFill/>
                </a:ln>
                <a:solidFill>
                  <a:schemeClr val="tx1"/>
                </a:solidFill>
                <a:effectLst/>
                <a:uLnTx/>
                <a:uFillTx/>
                <a:latin typeface="+mn-lt"/>
                <a:ea typeface="+mn-ea"/>
                <a:cs typeface="+mn-cs"/>
              </a:rPr>
              <a:t> tıklayıp yandaki seçenekleri işaretleyin. Bu seçenekler modeli daha iyi tanımaya yardımcı olur. PASW her seçenek için veri dosyasında ayrı bir sütun yaratır</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tr-TR" sz="2800" b="0" i="0" u="none" strike="noStrike" kern="0" cap="none" spc="0" normalizeH="0" baseline="0" noProof="0" dirty="0" err="1" smtClean="0">
                <a:ln>
                  <a:noFill/>
                </a:ln>
                <a:solidFill>
                  <a:schemeClr val="tx1"/>
                </a:solidFill>
                <a:effectLst/>
                <a:uLnTx/>
                <a:uFillTx/>
                <a:latin typeface="+mn-lt"/>
                <a:ea typeface="+mn-ea"/>
                <a:cs typeface="+mn-cs"/>
              </a:rPr>
              <a:t>Options’a</a:t>
            </a:r>
            <a:r>
              <a:rPr kumimoji="0" lang="tr-TR" sz="2800" b="0" i="0" u="none" strike="noStrike" kern="0" cap="none" spc="0" normalizeH="0" baseline="0" noProof="0" dirty="0" smtClean="0">
                <a:ln>
                  <a:noFill/>
                </a:ln>
                <a:solidFill>
                  <a:schemeClr val="tx1"/>
                </a:solidFill>
                <a:effectLst/>
                <a:uLnTx/>
                <a:uFillTx/>
                <a:latin typeface="+mn-lt"/>
                <a:ea typeface="+mn-ea"/>
                <a:cs typeface="+mn-cs"/>
              </a:rPr>
              <a:t> tıklayın</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tr-TR" sz="2800" b="0" i="0" u="none" strike="noStrike" kern="0" cap="none" spc="0" normalizeH="0" baseline="0" noProof="0" dirty="0" smtClean="0">
                <a:ln>
                  <a:noFill/>
                </a:ln>
                <a:solidFill>
                  <a:schemeClr val="tx1"/>
                </a:solidFill>
                <a:effectLst/>
                <a:uLnTx/>
                <a:uFillTx/>
                <a:latin typeface="+mn-lt"/>
                <a:ea typeface="+mn-ea"/>
                <a:cs typeface="+mn-cs"/>
              </a:rPr>
              <a:t>Seçili değerleri kabul edin</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tr-TR" sz="2800" b="0" i="0" u="none" strike="noStrike" kern="0" cap="none" spc="0" normalizeH="0" baseline="0" noProof="0" dirty="0" err="1" smtClean="0">
                <a:ln>
                  <a:noFill/>
                </a:ln>
                <a:solidFill>
                  <a:schemeClr val="tx1"/>
                </a:solidFill>
                <a:effectLst/>
                <a:uLnTx/>
                <a:uFillTx/>
                <a:latin typeface="+mn-lt"/>
                <a:ea typeface="+mn-ea"/>
                <a:cs typeface="+mn-cs"/>
              </a:rPr>
              <a:t>OK’e</a:t>
            </a:r>
            <a:r>
              <a:rPr kumimoji="0" lang="tr-TR" sz="2800" b="0" i="0" u="none" strike="noStrike" kern="0" cap="none" spc="0" normalizeH="0" baseline="0" noProof="0" dirty="0" smtClean="0">
                <a:ln>
                  <a:noFill/>
                </a:ln>
                <a:solidFill>
                  <a:schemeClr val="tx1"/>
                </a:solidFill>
                <a:effectLst/>
                <a:uLnTx/>
                <a:uFillTx/>
                <a:latin typeface="+mn-lt"/>
                <a:ea typeface="+mn-ea"/>
                <a:cs typeface="+mn-cs"/>
              </a:rPr>
              <a:t> tıklayın</a:t>
            </a:r>
            <a:endParaRPr kumimoji="0" lang="tr-TR" sz="28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cover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6"/>
          <p:cNvSpPr>
            <a:spLocks noGrp="1" noChangeArrowheads="1"/>
          </p:cNvSpPr>
          <p:nvPr>
            <p:ph type="title"/>
          </p:nvPr>
        </p:nvSpPr>
        <p:spPr>
          <a:xfrm>
            <a:off x="323528" y="0"/>
            <a:ext cx="8640960" cy="914400"/>
          </a:xfrm>
        </p:spPr>
        <p:txBody>
          <a:bodyPr/>
          <a:lstStyle/>
          <a:p>
            <a:pPr eaLnBrk="1" hangingPunct="1"/>
            <a:r>
              <a:rPr lang="tr-TR" dirty="0" smtClean="0"/>
              <a:t>Tanımlayıcı İstatistikler</a:t>
            </a:r>
            <a:endParaRPr lang="en-US" dirty="0" smtClean="0"/>
          </a:p>
        </p:txBody>
      </p:sp>
      <p:pic>
        <p:nvPicPr>
          <p:cNvPr id="27651" name="Picture 5"/>
          <p:cNvPicPr>
            <a:picLocks noGrp="1" noChangeAspect="1" noChangeArrowheads="1"/>
          </p:cNvPicPr>
          <p:nvPr>
            <p:ph sz="half" idx="1"/>
          </p:nvPr>
        </p:nvPicPr>
        <p:blipFill>
          <a:blip r:embed="rId3" cstate="print"/>
          <a:srcRect/>
          <a:stretch>
            <a:fillRect/>
          </a:stretch>
        </p:blipFill>
        <p:spPr>
          <a:xfrm>
            <a:off x="395536" y="982258"/>
            <a:ext cx="3728789" cy="1816505"/>
          </a:xfrm>
          <a:noFill/>
        </p:spPr>
      </p:pic>
      <p:pic>
        <p:nvPicPr>
          <p:cNvPr id="27652" name="Picture 8"/>
          <p:cNvPicPr>
            <a:picLocks noGrp="1" noChangeAspect="1" noChangeArrowheads="1"/>
          </p:cNvPicPr>
          <p:nvPr>
            <p:ph sz="half" idx="2"/>
          </p:nvPr>
        </p:nvPicPr>
        <p:blipFill>
          <a:blip r:embed="rId4" cstate="print"/>
          <a:srcRect/>
          <a:stretch>
            <a:fillRect/>
          </a:stretch>
        </p:blipFill>
        <p:spPr>
          <a:xfrm>
            <a:off x="539750" y="2781300"/>
            <a:ext cx="7127875" cy="3671888"/>
          </a:xfrm>
          <a:noFill/>
        </p:spPr>
      </p:pic>
      <p:sp>
        <p:nvSpPr>
          <p:cNvPr id="27653" name="Oval 10"/>
          <p:cNvSpPr>
            <a:spLocks noChangeArrowheads="1"/>
          </p:cNvSpPr>
          <p:nvPr/>
        </p:nvSpPr>
        <p:spPr bwMode="auto">
          <a:xfrm>
            <a:off x="1835150" y="1268413"/>
            <a:ext cx="792163" cy="1512887"/>
          </a:xfrm>
          <a:prstGeom prst="ellipse">
            <a:avLst/>
          </a:prstGeom>
          <a:noFill/>
          <a:ln w="38100">
            <a:solidFill>
              <a:srgbClr val="FF3300"/>
            </a:solidFill>
            <a:round/>
            <a:headEnd/>
            <a:tailEnd/>
          </a:ln>
        </p:spPr>
        <p:txBody>
          <a:bodyPr wrap="none" anchor="ctr"/>
          <a:lstStyle/>
          <a:p>
            <a:endParaRPr lang="tr-TR"/>
          </a:p>
        </p:txBody>
      </p:sp>
      <p:sp>
        <p:nvSpPr>
          <p:cNvPr id="27654" name="Text Box 11"/>
          <p:cNvSpPr txBox="1">
            <a:spLocks noChangeArrowheads="1"/>
          </p:cNvSpPr>
          <p:nvPr/>
        </p:nvSpPr>
        <p:spPr bwMode="auto">
          <a:xfrm>
            <a:off x="4283968" y="1412875"/>
            <a:ext cx="3953570" cy="830997"/>
          </a:xfrm>
          <a:prstGeom prst="rect">
            <a:avLst/>
          </a:prstGeom>
          <a:solidFill>
            <a:srgbClr val="FFFF99"/>
          </a:solidFill>
          <a:ln w="9525">
            <a:noFill/>
            <a:miter lim="800000"/>
            <a:headEnd/>
            <a:tailEnd/>
          </a:ln>
        </p:spPr>
        <p:txBody>
          <a:bodyPr wrap="square">
            <a:spAutoFit/>
          </a:bodyPr>
          <a:lstStyle/>
          <a:p>
            <a:r>
              <a:rPr lang="tr-TR" dirty="0"/>
              <a:t>Ortalama ve standart sapmalar</a:t>
            </a:r>
            <a:endParaRPr lang="en-US" dirty="0"/>
          </a:p>
        </p:txBody>
      </p:sp>
      <p:sp>
        <p:nvSpPr>
          <p:cNvPr id="27655" name="Oval 13"/>
          <p:cNvSpPr>
            <a:spLocks noChangeArrowheads="1"/>
          </p:cNvSpPr>
          <p:nvPr/>
        </p:nvSpPr>
        <p:spPr bwMode="auto">
          <a:xfrm>
            <a:off x="4932363" y="3500438"/>
            <a:ext cx="503237" cy="288925"/>
          </a:xfrm>
          <a:prstGeom prst="ellipse">
            <a:avLst/>
          </a:prstGeom>
          <a:noFill/>
          <a:ln w="38100">
            <a:solidFill>
              <a:srgbClr val="FF3300"/>
            </a:solidFill>
            <a:round/>
            <a:headEnd/>
            <a:tailEnd/>
          </a:ln>
        </p:spPr>
        <p:txBody>
          <a:bodyPr wrap="none" anchor="ctr"/>
          <a:lstStyle/>
          <a:p>
            <a:endParaRPr lang="tr-TR"/>
          </a:p>
        </p:txBody>
      </p:sp>
      <p:sp>
        <p:nvSpPr>
          <p:cNvPr id="27656" name="Oval 16"/>
          <p:cNvSpPr>
            <a:spLocks noChangeArrowheads="1"/>
          </p:cNvSpPr>
          <p:nvPr/>
        </p:nvSpPr>
        <p:spPr bwMode="auto">
          <a:xfrm>
            <a:off x="5795963" y="3500438"/>
            <a:ext cx="647700" cy="288925"/>
          </a:xfrm>
          <a:prstGeom prst="ellipse">
            <a:avLst/>
          </a:prstGeom>
          <a:noFill/>
          <a:ln w="38100">
            <a:solidFill>
              <a:srgbClr val="FF3300"/>
            </a:solidFill>
            <a:round/>
            <a:headEnd/>
            <a:tailEnd/>
          </a:ln>
        </p:spPr>
        <p:txBody>
          <a:bodyPr wrap="none" anchor="ctr"/>
          <a:lstStyle/>
          <a:p>
            <a:endParaRPr lang="tr-TR"/>
          </a:p>
        </p:txBody>
      </p:sp>
      <p:sp>
        <p:nvSpPr>
          <p:cNvPr id="27657" name="Oval 17"/>
          <p:cNvSpPr>
            <a:spLocks noChangeArrowheads="1"/>
          </p:cNvSpPr>
          <p:nvPr/>
        </p:nvSpPr>
        <p:spPr bwMode="auto">
          <a:xfrm>
            <a:off x="6804025" y="3573463"/>
            <a:ext cx="503238" cy="288925"/>
          </a:xfrm>
          <a:prstGeom prst="ellipse">
            <a:avLst/>
          </a:prstGeom>
          <a:noFill/>
          <a:ln w="38100">
            <a:solidFill>
              <a:srgbClr val="FF3300"/>
            </a:solidFill>
            <a:round/>
            <a:headEnd/>
            <a:tailEnd/>
          </a:ln>
        </p:spPr>
        <p:txBody>
          <a:bodyPr wrap="none" anchor="ctr"/>
          <a:lstStyle/>
          <a:p>
            <a:endParaRPr lang="tr-TR"/>
          </a:p>
        </p:txBody>
      </p:sp>
      <p:sp>
        <p:nvSpPr>
          <p:cNvPr id="27658" name="Text Box 18"/>
          <p:cNvSpPr txBox="1">
            <a:spLocks noChangeArrowheads="1"/>
          </p:cNvSpPr>
          <p:nvPr/>
        </p:nvSpPr>
        <p:spPr bwMode="auto">
          <a:xfrm>
            <a:off x="7524750" y="3429000"/>
            <a:ext cx="1455738" cy="701675"/>
          </a:xfrm>
          <a:prstGeom prst="rect">
            <a:avLst/>
          </a:prstGeom>
          <a:solidFill>
            <a:srgbClr val="FFFF99"/>
          </a:solidFill>
          <a:ln w="9525">
            <a:noFill/>
            <a:miter lim="800000"/>
            <a:headEnd/>
            <a:tailEnd/>
          </a:ln>
        </p:spPr>
        <p:txBody>
          <a:bodyPr wrap="none">
            <a:spAutoFit/>
          </a:bodyPr>
          <a:lstStyle/>
          <a:p>
            <a:r>
              <a:rPr lang="tr-TR"/>
              <a:t>Korelasyon</a:t>
            </a:r>
          </a:p>
          <a:p>
            <a:r>
              <a:rPr lang="tr-TR"/>
              <a:t>katsayıları</a:t>
            </a:r>
            <a:endParaRPr lang="en-US"/>
          </a:p>
        </p:txBody>
      </p:sp>
      <p:sp>
        <p:nvSpPr>
          <p:cNvPr id="27659" name="Text Box 19"/>
          <p:cNvSpPr txBox="1">
            <a:spLocks noChangeArrowheads="1"/>
          </p:cNvSpPr>
          <p:nvPr/>
        </p:nvSpPr>
        <p:spPr bwMode="auto">
          <a:xfrm>
            <a:off x="7539038" y="4581525"/>
            <a:ext cx="1285875" cy="396875"/>
          </a:xfrm>
          <a:prstGeom prst="rect">
            <a:avLst/>
          </a:prstGeom>
          <a:solidFill>
            <a:srgbClr val="FFFF99"/>
          </a:solidFill>
          <a:ln w="9525">
            <a:noFill/>
            <a:miter lim="800000"/>
            <a:headEnd/>
            <a:tailEnd/>
          </a:ln>
        </p:spPr>
        <p:txBody>
          <a:bodyPr wrap="none">
            <a:spAutoFit/>
          </a:bodyPr>
          <a:lstStyle/>
          <a:p>
            <a:r>
              <a:rPr lang="tr-TR"/>
              <a:t>Anlamlılık</a:t>
            </a:r>
            <a:endParaRPr lang="en-US"/>
          </a:p>
        </p:txBody>
      </p:sp>
      <p:sp>
        <p:nvSpPr>
          <p:cNvPr id="27660" name="Oval 20"/>
          <p:cNvSpPr>
            <a:spLocks noChangeArrowheads="1"/>
          </p:cNvSpPr>
          <p:nvPr/>
        </p:nvSpPr>
        <p:spPr bwMode="auto">
          <a:xfrm>
            <a:off x="5867400" y="4221163"/>
            <a:ext cx="503238" cy="217487"/>
          </a:xfrm>
          <a:prstGeom prst="ellipse">
            <a:avLst/>
          </a:prstGeom>
          <a:noFill/>
          <a:ln w="38100">
            <a:solidFill>
              <a:schemeClr val="accent1"/>
            </a:solidFill>
            <a:round/>
            <a:headEnd/>
            <a:tailEnd/>
          </a:ln>
        </p:spPr>
        <p:txBody>
          <a:bodyPr wrap="none" anchor="ctr"/>
          <a:lstStyle/>
          <a:p>
            <a:endParaRPr lang="tr-TR"/>
          </a:p>
        </p:txBody>
      </p:sp>
      <p:sp>
        <p:nvSpPr>
          <p:cNvPr id="27661" name="Oval 21"/>
          <p:cNvSpPr>
            <a:spLocks noChangeArrowheads="1"/>
          </p:cNvSpPr>
          <p:nvPr/>
        </p:nvSpPr>
        <p:spPr bwMode="auto">
          <a:xfrm>
            <a:off x="4932363" y="4437063"/>
            <a:ext cx="503237" cy="288925"/>
          </a:xfrm>
          <a:prstGeom prst="ellipse">
            <a:avLst/>
          </a:prstGeom>
          <a:noFill/>
          <a:ln w="38100">
            <a:solidFill>
              <a:srgbClr val="FF3300"/>
            </a:solidFill>
            <a:round/>
            <a:headEnd/>
            <a:tailEnd/>
          </a:ln>
        </p:spPr>
        <p:txBody>
          <a:bodyPr wrap="none" anchor="ctr"/>
          <a:lstStyle/>
          <a:p>
            <a:endParaRPr lang="tr-TR"/>
          </a:p>
        </p:txBody>
      </p:sp>
      <p:sp>
        <p:nvSpPr>
          <p:cNvPr id="27662" name="Oval 22"/>
          <p:cNvSpPr>
            <a:spLocks noChangeArrowheads="1"/>
          </p:cNvSpPr>
          <p:nvPr/>
        </p:nvSpPr>
        <p:spPr bwMode="auto">
          <a:xfrm>
            <a:off x="5867400" y="4437063"/>
            <a:ext cx="503238" cy="288925"/>
          </a:xfrm>
          <a:prstGeom prst="ellipse">
            <a:avLst/>
          </a:prstGeom>
          <a:noFill/>
          <a:ln w="38100">
            <a:solidFill>
              <a:srgbClr val="FF3300"/>
            </a:solidFill>
            <a:round/>
            <a:headEnd/>
            <a:tailEnd/>
          </a:ln>
        </p:spPr>
        <p:txBody>
          <a:bodyPr wrap="none" anchor="ctr"/>
          <a:lstStyle/>
          <a:p>
            <a:endParaRPr lang="tr-TR"/>
          </a:p>
        </p:txBody>
      </p:sp>
      <p:sp>
        <p:nvSpPr>
          <p:cNvPr id="27663" name="Oval 23"/>
          <p:cNvSpPr>
            <a:spLocks noChangeArrowheads="1"/>
          </p:cNvSpPr>
          <p:nvPr/>
        </p:nvSpPr>
        <p:spPr bwMode="auto">
          <a:xfrm>
            <a:off x="6804025" y="4437063"/>
            <a:ext cx="503238" cy="215900"/>
          </a:xfrm>
          <a:prstGeom prst="ellipse">
            <a:avLst/>
          </a:prstGeom>
          <a:noFill/>
          <a:ln w="38100">
            <a:solidFill>
              <a:srgbClr val="FF3300"/>
            </a:solidFill>
            <a:round/>
            <a:headEnd/>
            <a:tailEnd/>
          </a:ln>
        </p:spPr>
        <p:txBody>
          <a:bodyPr wrap="none" anchor="ctr"/>
          <a:lstStyle/>
          <a:p>
            <a:endParaRPr lang="tr-TR"/>
          </a:p>
        </p:txBody>
      </p:sp>
      <p:sp>
        <p:nvSpPr>
          <p:cNvPr id="27664" name="Oval 24"/>
          <p:cNvSpPr>
            <a:spLocks noChangeArrowheads="1"/>
          </p:cNvSpPr>
          <p:nvPr/>
        </p:nvSpPr>
        <p:spPr bwMode="auto">
          <a:xfrm>
            <a:off x="6877050" y="4941888"/>
            <a:ext cx="503238" cy="288925"/>
          </a:xfrm>
          <a:prstGeom prst="ellipse">
            <a:avLst/>
          </a:prstGeom>
          <a:noFill/>
          <a:ln w="38100">
            <a:solidFill>
              <a:schemeClr val="accent1"/>
            </a:solidFill>
            <a:round/>
            <a:headEnd/>
            <a:tailEnd/>
          </a:ln>
        </p:spPr>
        <p:txBody>
          <a:bodyPr wrap="none" anchor="ctr"/>
          <a:lstStyle/>
          <a:p>
            <a:endParaRPr lang="tr-TR"/>
          </a:p>
        </p:txBody>
      </p:sp>
    </p:spTree>
  </p:cSld>
  <p:clrMapOvr>
    <a:masterClrMapping/>
  </p:clrMapOvr>
  <p:transition>
    <p:cover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title"/>
          </p:nvPr>
        </p:nvSpPr>
        <p:spPr/>
        <p:txBody>
          <a:bodyPr/>
          <a:lstStyle/>
          <a:p>
            <a:pPr eaLnBrk="1" hangingPunct="1"/>
            <a:r>
              <a:rPr lang="tr-TR" dirty="0" smtClean="0"/>
              <a:t>Regresyon Modeli Özeti</a:t>
            </a:r>
            <a:endParaRPr lang="en-US" dirty="0" smtClean="0"/>
          </a:p>
        </p:txBody>
      </p:sp>
      <p:pic>
        <p:nvPicPr>
          <p:cNvPr id="28675" name="Picture 5"/>
          <p:cNvPicPr>
            <a:picLocks noGrp="1" noChangeAspect="1" noChangeArrowheads="1"/>
          </p:cNvPicPr>
          <p:nvPr>
            <p:ph idx="1"/>
          </p:nvPr>
        </p:nvPicPr>
        <p:blipFill>
          <a:blip r:embed="rId3" cstate="print"/>
          <a:srcRect/>
          <a:stretch>
            <a:fillRect/>
          </a:stretch>
        </p:blipFill>
        <p:spPr>
          <a:xfrm>
            <a:off x="323850" y="1196975"/>
            <a:ext cx="8424863" cy="2519363"/>
          </a:xfrm>
          <a:noFill/>
        </p:spPr>
      </p:pic>
      <p:sp>
        <p:nvSpPr>
          <p:cNvPr id="28677" name="Oval 8"/>
          <p:cNvSpPr>
            <a:spLocks noChangeArrowheads="1"/>
          </p:cNvSpPr>
          <p:nvPr/>
        </p:nvSpPr>
        <p:spPr bwMode="auto">
          <a:xfrm>
            <a:off x="1763713" y="2276475"/>
            <a:ext cx="503237" cy="288925"/>
          </a:xfrm>
          <a:prstGeom prst="ellipse">
            <a:avLst/>
          </a:prstGeom>
          <a:noFill/>
          <a:ln w="38100">
            <a:solidFill>
              <a:srgbClr val="FF3300"/>
            </a:solidFill>
            <a:round/>
            <a:headEnd/>
            <a:tailEnd/>
          </a:ln>
        </p:spPr>
        <p:txBody>
          <a:bodyPr wrap="none" anchor="ctr"/>
          <a:lstStyle/>
          <a:p>
            <a:endParaRPr lang="tr-TR"/>
          </a:p>
        </p:txBody>
      </p:sp>
      <p:sp>
        <p:nvSpPr>
          <p:cNvPr id="28678" name="Oval 9"/>
          <p:cNvSpPr>
            <a:spLocks noChangeArrowheads="1"/>
          </p:cNvSpPr>
          <p:nvPr/>
        </p:nvSpPr>
        <p:spPr bwMode="auto">
          <a:xfrm>
            <a:off x="1763713" y="2565400"/>
            <a:ext cx="503237" cy="288925"/>
          </a:xfrm>
          <a:prstGeom prst="ellipse">
            <a:avLst/>
          </a:prstGeom>
          <a:noFill/>
          <a:ln w="38100">
            <a:solidFill>
              <a:srgbClr val="FF3300"/>
            </a:solidFill>
            <a:round/>
            <a:headEnd/>
            <a:tailEnd/>
          </a:ln>
        </p:spPr>
        <p:txBody>
          <a:bodyPr wrap="none" anchor="ctr"/>
          <a:lstStyle/>
          <a:p>
            <a:endParaRPr lang="tr-TR"/>
          </a:p>
        </p:txBody>
      </p:sp>
      <p:sp>
        <p:nvSpPr>
          <p:cNvPr id="28679" name="Line 10"/>
          <p:cNvSpPr>
            <a:spLocks noChangeShapeType="1"/>
          </p:cNvSpPr>
          <p:nvPr/>
        </p:nvSpPr>
        <p:spPr bwMode="auto">
          <a:xfrm flipH="1" flipV="1">
            <a:off x="4211960" y="2924943"/>
            <a:ext cx="1512168" cy="1080119"/>
          </a:xfrm>
          <a:prstGeom prst="line">
            <a:avLst/>
          </a:prstGeom>
          <a:noFill/>
          <a:ln w="38100">
            <a:solidFill>
              <a:srgbClr val="FF3300"/>
            </a:solidFill>
            <a:round/>
            <a:headEnd/>
            <a:tailEnd type="triangle" w="med" len="med"/>
          </a:ln>
        </p:spPr>
        <p:txBody>
          <a:bodyPr/>
          <a:lstStyle/>
          <a:p>
            <a:endParaRPr lang="tr-TR"/>
          </a:p>
        </p:txBody>
      </p:sp>
      <p:sp>
        <p:nvSpPr>
          <p:cNvPr id="28680" name="Line 11"/>
          <p:cNvSpPr>
            <a:spLocks noChangeShapeType="1"/>
          </p:cNvSpPr>
          <p:nvPr/>
        </p:nvSpPr>
        <p:spPr bwMode="auto">
          <a:xfrm flipH="1" flipV="1">
            <a:off x="3995936" y="3212976"/>
            <a:ext cx="1800424" cy="863278"/>
          </a:xfrm>
          <a:prstGeom prst="line">
            <a:avLst/>
          </a:prstGeom>
          <a:noFill/>
          <a:ln w="38100">
            <a:solidFill>
              <a:srgbClr val="FF3300"/>
            </a:solidFill>
            <a:round/>
            <a:headEnd/>
            <a:tailEnd type="triangle" w="med" len="med"/>
          </a:ln>
        </p:spPr>
        <p:txBody>
          <a:bodyPr/>
          <a:lstStyle/>
          <a:p>
            <a:endParaRPr lang="tr-TR"/>
          </a:p>
        </p:txBody>
      </p:sp>
      <p:sp>
        <p:nvSpPr>
          <p:cNvPr id="28681" name="Text Box 12"/>
          <p:cNvSpPr txBox="1">
            <a:spLocks noChangeArrowheads="1"/>
          </p:cNvSpPr>
          <p:nvPr/>
        </p:nvSpPr>
        <p:spPr bwMode="auto">
          <a:xfrm>
            <a:off x="4346857" y="4077072"/>
            <a:ext cx="2909323" cy="830997"/>
          </a:xfrm>
          <a:prstGeom prst="rect">
            <a:avLst/>
          </a:prstGeom>
          <a:solidFill>
            <a:srgbClr val="FFFF99"/>
          </a:solidFill>
          <a:ln w="9525">
            <a:noFill/>
            <a:miter lim="800000"/>
            <a:headEnd/>
            <a:tailEnd/>
          </a:ln>
        </p:spPr>
        <p:txBody>
          <a:bodyPr wrap="none">
            <a:spAutoFit/>
          </a:bodyPr>
          <a:lstStyle/>
          <a:p>
            <a:r>
              <a:rPr lang="tr-TR" dirty="0"/>
              <a:t>Tahmin </a:t>
            </a:r>
            <a:r>
              <a:rPr lang="tr-TR" dirty="0" smtClean="0"/>
              <a:t>değişkenleri</a:t>
            </a:r>
          </a:p>
          <a:p>
            <a:r>
              <a:rPr lang="tr-TR" dirty="0" err="1" smtClean="0"/>
              <a:t>predictors</a:t>
            </a:r>
            <a:endParaRPr lang="en-US" dirty="0"/>
          </a:p>
        </p:txBody>
      </p:sp>
      <p:sp>
        <p:nvSpPr>
          <p:cNvPr id="28682" name="Text Box 13"/>
          <p:cNvSpPr txBox="1">
            <a:spLocks noChangeArrowheads="1"/>
          </p:cNvSpPr>
          <p:nvPr/>
        </p:nvSpPr>
        <p:spPr bwMode="auto">
          <a:xfrm>
            <a:off x="323528" y="4221088"/>
            <a:ext cx="2132012" cy="396875"/>
          </a:xfrm>
          <a:prstGeom prst="rect">
            <a:avLst/>
          </a:prstGeom>
          <a:solidFill>
            <a:srgbClr val="FFFF99"/>
          </a:solidFill>
          <a:ln w="9525">
            <a:noFill/>
            <a:miter lim="800000"/>
            <a:headEnd/>
            <a:tailEnd/>
          </a:ln>
        </p:spPr>
        <p:txBody>
          <a:bodyPr wrap="none">
            <a:spAutoFit/>
          </a:bodyPr>
          <a:lstStyle/>
          <a:p>
            <a:r>
              <a:rPr lang="tr-TR"/>
              <a:t>Bağımlı değişken</a:t>
            </a:r>
            <a:endParaRPr lang="en-US"/>
          </a:p>
        </p:txBody>
      </p:sp>
      <p:sp>
        <p:nvSpPr>
          <p:cNvPr id="28683" name="Line 14"/>
          <p:cNvSpPr>
            <a:spLocks noChangeShapeType="1"/>
          </p:cNvSpPr>
          <p:nvPr/>
        </p:nvSpPr>
        <p:spPr bwMode="auto">
          <a:xfrm flipV="1">
            <a:off x="1115616" y="3500437"/>
            <a:ext cx="397" cy="648642"/>
          </a:xfrm>
          <a:prstGeom prst="line">
            <a:avLst/>
          </a:prstGeom>
          <a:noFill/>
          <a:ln w="38100">
            <a:solidFill>
              <a:srgbClr val="FF3300"/>
            </a:solidFill>
            <a:round/>
            <a:headEnd/>
            <a:tailEnd type="triangle" w="med" len="med"/>
          </a:ln>
        </p:spPr>
        <p:txBody>
          <a:bodyPr/>
          <a:lstStyle/>
          <a:p>
            <a:endParaRPr lang="tr-TR"/>
          </a:p>
        </p:txBody>
      </p:sp>
      <p:sp>
        <p:nvSpPr>
          <p:cNvPr id="28684" name="Line 15"/>
          <p:cNvSpPr>
            <a:spLocks noChangeShapeType="1"/>
          </p:cNvSpPr>
          <p:nvPr/>
        </p:nvSpPr>
        <p:spPr bwMode="auto">
          <a:xfrm flipV="1">
            <a:off x="1763713" y="2781300"/>
            <a:ext cx="1008062" cy="3600450"/>
          </a:xfrm>
          <a:prstGeom prst="line">
            <a:avLst/>
          </a:prstGeom>
          <a:noFill/>
          <a:ln w="38100">
            <a:solidFill>
              <a:srgbClr val="FF3300"/>
            </a:solidFill>
            <a:round/>
            <a:headEnd/>
            <a:tailEnd type="triangle" w="med" len="med"/>
          </a:ln>
        </p:spPr>
        <p:txBody>
          <a:bodyPr/>
          <a:lstStyle/>
          <a:p>
            <a:endParaRPr lang="tr-TR"/>
          </a:p>
        </p:txBody>
      </p:sp>
    </p:spTree>
  </p:cSld>
  <p:clrMapOvr>
    <a:masterClrMapping/>
  </p:clrMapOvr>
  <p:transition>
    <p:cover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title"/>
          </p:nvPr>
        </p:nvSpPr>
        <p:spPr/>
        <p:txBody>
          <a:bodyPr/>
          <a:lstStyle/>
          <a:p>
            <a:pPr eaLnBrk="1" hangingPunct="1"/>
            <a:r>
              <a:rPr lang="tr-TR" dirty="0" smtClean="0"/>
              <a:t>Regresyon Modeli Yorumu</a:t>
            </a:r>
            <a:endParaRPr lang="en-US" dirty="0" smtClean="0"/>
          </a:p>
        </p:txBody>
      </p:sp>
      <p:sp>
        <p:nvSpPr>
          <p:cNvPr id="14" name="13 İçerik Yer Tutucusu"/>
          <p:cNvSpPr>
            <a:spLocks noGrp="1"/>
          </p:cNvSpPr>
          <p:nvPr>
            <p:ph idx="1"/>
          </p:nvPr>
        </p:nvSpPr>
        <p:spPr>
          <a:xfrm>
            <a:off x="251520" y="980728"/>
            <a:ext cx="8712968" cy="769640"/>
          </a:xfrm>
        </p:spPr>
        <p:txBody>
          <a:bodyPr/>
          <a:lstStyle/>
          <a:p>
            <a:r>
              <a:rPr lang="tr-TR" sz="2600" dirty="0" smtClean="0"/>
              <a:t>İlk model sadece reklam bütçesiyle albüm satışları arasındaki ilişkiyi, 2. model ise reklam bütçesi, radyoda yayın sayısı ve grubun çekiciliğinin albüm satışları üzerindeki etkisini gösterir </a:t>
            </a:r>
          </a:p>
          <a:p>
            <a:r>
              <a:rPr lang="tr-TR" sz="2600" dirty="0" smtClean="0"/>
              <a:t>İlk model (reklam bütçesi) varyansın %33,5’ini  açıklarken, radyoda yayın sayısı ve grubun çekiciliği de eklendiğinde varyansın %66,5’i açıklanıyor. Yani sonradan eklenen iki değişken </a:t>
            </a:r>
            <a:r>
              <a:rPr lang="tr-TR" sz="2600" dirty="0" err="1" smtClean="0"/>
              <a:t>varyansın</a:t>
            </a:r>
            <a:r>
              <a:rPr lang="tr-TR" sz="2600" dirty="0" smtClean="0"/>
              <a:t> toplam %30’unu daha açıklıyor</a:t>
            </a:r>
          </a:p>
          <a:p>
            <a:r>
              <a:rPr lang="tr-TR" sz="2600" dirty="0" smtClean="0"/>
              <a:t>Düzeltilmiş R</a:t>
            </a:r>
            <a:r>
              <a:rPr lang="tr-TR" sz="2600" baseline="30000" dirty="0" smtClean="0"/>
              <a:t>2 </a:t>
            </a:r>
            <a:r>
              <a:rPr lang="tr-TR" sz="2600" dirty="0" smtClean="0"/>
              <a:t>modelin genellenebilirliğini gösterir</a:t>
            </a:r>
          </a:p>
          <a:p>
            <a:r>
              <a:rPr lang="tr-TR" sz="2600" dirty="0" smtClean="0"/>
              <a:t>Yani model örneklem yerine evrenden üretilmiş olsaydı toplam varyansın %66’sını açıklıyor olacaktı</a:t>
            </a:r>
            <a:endParaRPr lang="en-US" sz="2600" dirty="0" smtClean="0"/>
          </a:p>
        </p:txBody>
      </p:sp>
    </p:spTree>
  </p:cSld>
  <p:clrMapOvr>
    <a:masterClrMapping/>
  </p:clrMapOvr>
  <p:transition>
    <p:cover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6"/>
          <p:cNvSpPr>
            <a:spLocks noGrp="1" noChangeArrowheads="1"/>
          </p:cNvSpPr>
          <p:nvPr>
            <p:ph type="title"/>
          </p:nvPr>
        </p:nvSpPr>
        <p:spPr/>
        <p:txBody>
          <a:bodyPr/>
          <a:lstStyle/>
          <a:p>
            <a:pPr eaLnBrk="1" hangingPunct="1"/>
            <a:r>
              <a:rPr lang="tr-TR" smtClean="0"/>
              <a:t>ANOVA</a:t>
            </a:r>
            <a:endParaRPr lang="en-US" smtClean="0"/>
          </a:p>
        </p:txBody>
      </p:sp>
      <p:pic>
        <p:nvPicPr>
          <p:cNvPr id="29699" name="Picture 5"/>
          <p:cNvPicPr>
            <a:picLocks noGrp="1" noChangeAspect="1" noChangeArrowheads="1"/>
          </p:cNvPicPr>
          <p:nvPr>
            <p:ph idx="1"/>
          </p:nvPr>
        </p:nvPicPr>
        <p:blipFill>
          <a:blip r:embed="rId3" cstate="print"/>
          <a:srcRect/>
          <a:stretch>
            <a:fillRect/>
          </a:stretch>
        </p:blipFill>
        <p:spPr>
          <a:xfrm>
            <a:off x="323850" y="1268413"/>
            <a:ext cx="8208963" cy="3692525"/>
          </a:xfrm>
          <a:noFill/>
        </p:spPr>
      </p:pic>
      <p:sp>
        <p:nvSpPr>
          <p:cNvPr id="29700" name="Text Box 8"/>
          <p:cNvSpPr txBox="1">
            <a:spLocks noChangeArrowheads="1"/>
          </p:cNvSpPr>
          <p:nvPr/>
        </p:nvSpPr>
        <p:spPr bwMode="auto">
          <a:xfrm>
            <a:off x="395536" y="4941168"/>
            <a:ext cx="8018252" cy="1200329"/>
          </a:xfrm>
          <a:prstGeom prst="rect">
            <a:avLst/>
          </a:prstGeom>
          <a:solidFill>
            <a:srgbClr val="FFFF99"/>
          </a:solidFill>
          <a:ln w="9525">
            <a:noFill/>
            <a:miter lim="800000"/>
            <a:headEnd/>
            <a:tailEnd/>
          </a:ln>
        </p:spPr>
        <p:txBody>
          <a:bodyPr wrap="square">
            <a:spAutoFit/>
          </a:bodyPr>
          <a:lstStyle/>
          <a:p>
            <a:pPr algn="l"/>
            <a:r>
              <a:rPr lang="tr-TR" dirty="0" smtClean="0"/>
              <a:t>Her </a:t>
            </a:r>
            <a:r>
              <a:rPr lang="tr-TR" dirty="0"/>
              <a:t>iki sonuç için de F istatistiksel açıdan anlamlı. </a:t>
            </a:r>
          </a:p>
          <a:p>
            <a:pPr algn="l"/>
            <a:r>
              <a:rPr lang="tr-TR" dirty="0"/>
              <a:t>Yani modeller en iyi tahmin olarak ortalamaları kullanmaktan daha iyi.</a:t>
            </a:r>
            <a:endParaRPr lang="en-US" dirty="0"/>
          </a:p>
        </p:txBody>
      </p:sp>
    </p:spTree>
  </p:cSld>
  <p:clrMapOvr>
    <a:masterClrMapping/>
  </p:clrMapOvr>
  <p:transition>
    <p:cover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Grp="1" noChangeArrowheads="1"/>
          </p:cNvSpPr>
          <p:nvPr>
            <p:ph type="title"/>
          </p:nvPr>
        </p:nvSpPr>
        <p:spPr>
          <a:xfrm>
            <a:off x="914400" y="0"/>
            <a:ext cx="7330008" cy="914400"/>
          </a:xfrm>
        </p:spPr>
        <p:txBody>
          <a:bodyPr/>
          <a:lstStyle/>
          <a:p>
            <a:pPr eaLnBrk="1" hangingPunct="1"/>
            <a:r>
              <a:rPr lang="tr-TR" dirty="0" smtClean="0"/>
              <a:t>Model Parametreleri I</a:t>
            </a:r>
            <a:endParaRPr lang="en-US" dirty="0" smtClean="0"/>
          </a:p>
        </p:txBody>
      </p:sp>
      <p:pic>
        <p:nvPicPr>
          <p:cNvPr id="30723" name="Picture 5"/>
          <p:cNvPicPr>
            <a:picLocks noGrp="1" noChangeAspect="1" noChangeArrowheads="1"/>
          </p:cNvPicPr>
          <p:nvPr>
            <p:ph idx="1"/>
          </p:nvPr>
        </p:nvPicPr>
        <p:blipFill>
          <a:blip r:embed="rId3" cstate="print"/>
          <a:srcRect/>
          <a:stretch>
            <a:fillRect/>
          </a:stretch>
        </p:blipFill>
        <p:spPr>
          <a:xfrm>
            <a:off x="0" y="908050"/>
            <a:ext cx="9396413" cy="3025775"/>
          </a:xfrm>
          <a:noFill/>
        </p:spPr>
      </p:pic>
      <p:sp>
        <p:nvSpPr>
          <p:cNvPr id="30724" name="Text Box 7"/>
          <p:cNvSpPr txBox="1">
            <a:spLocks noChangeArrowheads="1"/>
          </p:cNvSpPr>
          <p:nvPr/>
        </p:nvSpPr>
        <p:spPr bwMode="auto">
          <a:xfrm>
            <a:off x="-13698" y="3716338"/>
            <a:ext cx="9201558" cy="1323439"/>
          </a:xfrm>
          <a:prstGeom prst="rect">
            <a:avLst/>
          </a:prstGeom>
          <a:solidFill>
            <a:srgbClr val="FFFF99"/>
          </a:solidFill>
          <a:ln w="9525">
            <a:noFill/>
            <a:miter lim="800000"/>
            <a:headEnd/>
            <a:tailEnd/>
          </a:ln>
        </p:spPr>
        <p:txBody>
          <a:bodyPr wrap="none">
            <a:spAutoFit/>
          </a:bodyPr>
          <a:lstStyle/>
          <a:p>
            <a:pPr algn="l"/>
            <a:r>
              <a:rPr lang="tr-TR" sz="2000" dirty="0"/>
              <a:t>İlk modelde 1000 birimlik bir reklam harcamasıyla fazladan 96 albüm satılacağı </a:t>
            </a:r>
          </a:p>
          <a:p>
            <a:pPr algn="l"/>
            <a:r>
              <a:rPr lang="tr-TR" sz="2000" dirty="0"/>
              <a:t>tahmin ediliyor. Reklam harcamasının albüm satışlarının sadece üçte birini </a:t>
            </a:r>
          </a:p>
          <a:p>
            <a:pPr algn="l"/>
            <a:r>
              <a:rPr lang="tr-TR" sz="2000" dirty="0"/>
              <a:t>açıkladığını hatırlayın. Regresyon formülü: </a:t>
            </a:r>
          </a:p>
          <a:p>
            <a:pPr algn="l"/>
            <a:r>
              <a:rPr lang="tr-TR" sz="2000" dirty="0"/>
              <a:t>Albüm satışları = 134,14 + (0,09612 x Reklam bütçesi)  </a:t>
            </a:r>
            <a:endParaRPr lang="en-US" sz="2000" dirty="0"/>
          </a:p>
        </p:txBody>
      </p:sp>
      <p:sp>
        <p:nvSpPr>
          <p:cNvPr id="30725" name="Text Box 11"/>
          <p:cNvSpPr txBox="1">
            <a:spLocks noChangeArrowheads="1"/>
          </p:cNvSpPr>
          <p:nvPr/>
        </p:nvSpPr>
        <p:spPr bwMode="auto">
          <a:xfrm>
            <a:off x="179512" y="5157788"/>
            <a:ext cx="8964488" cy="1200329"/>
          </a:xfrm>
          <a:prstGeom prst="rect">
            <a:avLst/>
          </a:prstGeom>
          <a:solidFill>
            <a:srgbClr val="CCCCCC"/>
          </a:solidFill>
          <a:ln w="9525">
            <a:noFill/>
            <a:miter lim="800000"/>
            <a:headEnd/>
            <a:tailEnd/>
          </a:ln>
        </p:spPr>
        <p:txBody>
          <a:bodyPr wrap="square">
            <a:spAutoFit/>
          </a:bodyPr>
          <a:lstStyle/>
          <a:p>
            <a:r>
              <a:rPr lang="tr-TR" dirty="0"/>
              <a:t>2. modelde regresyon formülü: </a:t>
            </a:r>
          </a:p>
          <a:p>
            <a:r>
              <a:rPr lang="tr-TR" dirty="0"/>
              <a:t>Albüm satışları = -26,61 + ((0,08 x Reklam bütçesi) + </a:t>
            </a:r>
          </a:p>
          <a:p>
            <a:pPr algn="l"/>
            <a:r>
              <a:rPr lang="tr-TR" dirty="0"/>
              <a:t>(3,37 x Radyoda çalınma sayısı) + (11,09 x Grubun çekiciliği)  </a:t>
            </a:r>
            <a:endParaRPr lang="en-US" dirty="0"/>
          </a:p>
        </p:txBody>
      </p:sp>
      <p:sp>
        <p:nvSpPr>
          <p:cNvPr id="30726" name="Oval 12"/>
          <p:cNvSpPr>
            <a:spLocks noChangeArrowheads="1"/>
          </p:cNvSpPr>
          <p:nvPr/>
        </p:nvSpPr>
        <p:spPr bwMode="auto">
          <a:xfrm>
            <a:off x="4284663" y="2636838"/>
            <a:ext cx="503237" cy="936625"/>
          </a:xfrm>
          <a:prstGeom prst="ellipse">
            <a:avLst/>
          </a:prstGeom>
          <a:noFill/>
          <a:ln w="38100">
            <a:solidFill>
              <a:srgbClr val="FF3300"/>
            </a:solidFill>
            <a:round/>
            <a:headEnd/>
            <a:tailEnd/>
          </a:ln>
        </p:spPr>
        <p:txBody>
          <a:bodyPr wrap="none" anchor="ctr"/>
          <a:lstStyle/>
          <a:p>
            <a:endParaRPr lang="tr-TR"/>
          </a:p>
        </p:txBody>
      </p:sp>
      <p:sp>
        <p:nvSpPr>
          <p:cNvPr id="30727" name="Oval 13"/>
          <p:cNvSpPr>
            <a:spLocks noChangeArrowheads="1"/>
          </p:cNvSpPr>
          <p:nvPr/>
        </p:nvSpPr>
        <p:spPr bwMode="auto">
          <a:xfrm>
            <a:off x="1547813" y="2276475"/>
            <a:ext cx="863600" cy="1296988"/>
          </a:xfrm>
          <a:prstGeom prst="ellipse">
            <a:avLst/>
          </a:prstGeom>
          <a:noFill/>
          <a:ln w="38100">
            <a:solidFill>
              <a:srgbClr val="FF3300"/>
            </a:solidFill>
            <a:round/>
            <a:headEnd/>
            <a:tailEnd/>
          </a:ln>
        </p:spPr>
        <p:txBody>
          <a:bodyPr wrap="none" anchor="ctr"/>
          <a:lstStyle/>
          <a:p>
            <a:endParaRPr lang="tr-TR"/>
          </a:p>
        </p:txBody>
      </p:sp>
      <p:sp>
        <p:nvSpPr>
          <p:cNvPr id="30728" name="Oval 14"/>
          <p:cNvSpPr>
            <a:spLocks noChangeArrowheads="1"/>
          </p:cNvSpPr>
          <p:nvPr/>
        </p:nvSpPr>
        <p:spPr bwMode="auto">
          <a:xfrm>
            <a:off x="4284663" y="1844675"/>
            <a:ext cx="503237" cy="576263"/>
          </a:xfrm>
          <a:prstGeom prst="ellipse">
            <a:avLst/>
          </a:prstGeom>
          <a:noFill/>
          <a:ln w="38100">
            <a:solidFill>
              <a:srgbClr val="FF3300"/>
            </a:solidFill>
            <a:round/>
            <a:headEnd/>
            <a:tailEnd/>
          </a:ln>
        </p:spPr>
        <p:txBody>
          <a:bodyPr wrap="none" anchor="ctr"/>
          <a:lstStyle/>
          <a:p>
            <a:endParaRPr lang="tr-TR"/>
          </a:p>
        </p:txBody>
      </p:sp>
      <p:sp>
        <p:nvSpPr>
          <p:cNvPr id="30729" name="Oval 15"/>
          <p:cNvSpPr>
            <a:spLocks noChangeArrowheads="1"/>
          </p:cNvSpPr>
          <p:nvPr/>
        </p:nvSpPr>
        <p:spPr bwMode="auto">
          <a:xfrm>
            <a:off x="1619250" y="1773238"/>
            <a:ext cx="865188" cy="576262"/>
          </a:xfrm>
          <a:prstGeom prst="ellipse">
            <a:avLst/>
          </a:prstGeom>
          <a:noFill/>
          <a:ln w="38100">
            <a:solidFill>
              <a:srgbClr val="FF3300"/>
            </a:solidFill>
            <a:round/>
            <a:headEnd/>
            <a:tailEnd/>
          </a:ln>
        </p:spPr>
        <p:txBody>
          <a:bodyPr wrap="none" anchor="ctr"/>
          <a:lstStyle/>
          <a:p>
            <a:endParaRPr lang="tr-TR"/>
          </a:p>
        </p:txBody>
      </p:sp>
      <p:sp>
        <p:nvSpPr>
          <p:cNvPr id="30730" name="Oval 16"/>
          <p:cNvSpPr>
            <a:spLocks noChangeArrowheads="1"/>
          </p:cNvSpPr>
          <p:nvPr/>
        </p:nvSpPr>
        <p:spPr bwMode="auto">
          <a:xfrm>
            <a:off x="6372225" y="1125538"/>
            <a:ext cx="1223963" cy="2519362"/>
          </a:xfrm>
          <a:prstGeom prst="ellipse">
            <a:avLst/>
          </a:prstGeom>
          <a:noFill/>
          <a:ln w="38100">
            <a:solidFill>
              <a:srgbClr val="FF3300"/>
            </a:solidFill>
            <a:round/>
            <a:headEnd/>
            <a:tailEnd/>
          </a:ln>
        </p:spPr>
        <p:txBody>
          <a:bodyPr wrap="none" anchor="ctr"/>
          <a:lstStyle/>
          <a:p>
            <a:endParaRPr lang="tr-TR"/>
          </a:p>
        </p:txBody>
      </p:sp>
      <p:sp>
        <p:nvSpPr>
          <p:cNvPr id="30731" name="Oval 17"/>
          <p:cNvSpPr>
            <a:spLocks noChangeArrowheads="1"/>
          </p:cNvSpPr>
          <p:nvPr/>
        </p:nvSpPr>
        <p:spPr bwMode="auto">
          <a:xfrm>
            <a:off x="7812088" y="1125538"/>
            <a:ext cx="1331912" cy="2519362"/>
          </a:xfrm>
          <a:prstGeom prst="ellipse">
            <a:avLst/>
          </a:prstGeom>
          <a:noFill/>
          <a:ln w="38100">
            <a:solidFill>
              <a:srgbClr val="FF3300"/>
            </a:solidFill>
            <a:round/>
            <a:headEnd/>
            <a:tailEnd/>
          </a:ln>
        </p:spPr>
        <p:txBody>
          <a:bodyPr wrap="none" anchor="ctr"/>
          <a:lstStyle/>
          <a:p>
            <a:endParaRPr lang="tr-TR"/>
          </a:p>
        </p:txBody>
      </p:sp>
      <p:sp>
        <p:nvSpPr>
          <p:cNvPr id="30732" name="Oval 19"/>
          <p:cNvSpPr>
            <a:spLocks noChangeArrowheads="1"/>
          </p:cNvSpPr>
          <p:nvPr/>
        </p:nvSpPr>
        <p:spPr bwMode="auto">
          <a:xfrm>
            <a:off x="4859338" y="1125538"/>
            <a:ext cx="1441450" cy="2519362"/>
          </a:xfrm>
          <a:prstGeom prst="ellipse">
            <a:avLst/>
          </a:prstGeom>
          <a:noFill/>
          <a:ln w="38100">
            <a:solidFill>
              <a:srgbClr val="FF3300"/>
            </a:solidFill>
            <a:round/>
            <a:headEnd/>
            <a:tailEnd/>
          </a:ln>
        </p:spPr>
        <p:txBody>
          <a:bodyPr wrap="none" anchor="ctr"/>
          <a:lstStyle/>
          <a:p>
            <a:endParaRPr lang="tr-TR"/>
          </a:p>
        </p:txBody>
      </p:sp>
    </p:spTree>
  </p:cSld>
  <p:clrMapOvr>
    <a:masterClrMapping/>
  </p:clrMapOvr>
  <p:transition>
    <p:cover dir="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tr-TR" dirty="0" smtClean="0"/>
              <a:t>Model Parametreleri II</a:t>
            </a:r>
            <a:endParaRPr lang="en-US" dirty="0" smtClean="0"/>
          </a:p>
        </p:txBody>
      </p:sp>
      <p:sp>
        <p:nvSpPr>
          <p:cNvPr id="31747" name="Rectangle 3"/>
          <p:cNvSpPr>
            <a:spLocks noGrp="1" noChangeArrowheads="1"/>
          </p:cNvSpPr>
          <p:nvPr>
            <p:ph type="body" idx="1"/>
          </p:nvPr>
        </p:nvSpPr>
        <p:spPr/>
        <p:txBody>
          <a:bodyPr/>
          <a:lstStyle/>
          <a:p>
            <a:pPr eaLnBrk="1" hangingPunct="1">
              <a:lnSpc>
                <a:spcPct val="80000"/>
              </a:lnSpc>
            </a:pPr>
            <a:r>
              <a:rPr lang="tr-TR" sz="2800" i="1" dirty="0" smtClean="0"/>
              <a:t>b</a:t>
            </a:r>
            <a:r>
              <a:rPr lang="tr-TR" sz="2800" dirty="0" smtClean="0"/>
              <a:t> değerleri albüm satışlarıyla her tahmin değişkeni arasındaki ilişkiyi gösterir (pozitif veya negatif)</a:t>
            </a:r>
          </a:p>
          <a:p>
            <a:pPr eaLnBrk="1" hangingPunct="1">
              <a:lnSpc>
                <a:spcPct val="80000"/>
              </a:lnSpc>
            </a:pPr>
            <a:r>
              <a:rPr lang="tr-TR" sz="2800" dirty="0" smtClean="0"/>
              <a:t>Yani reklam bütçesi arttıkça albüm satışları artıyor; radyoda çalınma sayısı için de aynı şey geçerli; grubun çekiciliği de albüm satışlarına olumlu etki yapıyor</a:t>
            </a:r>
          </a:p>
          <a:p>
            <a:pPr eaLnBrk="1" hangingPunct="1">
              <a:lnSpc>
                <a:spcPct val="80000"/>
              </a:lnSpc>
            </a:pPr>
            <a:r>
              <a:rPr lang="tr-TR" sz="2800" dirty="0" smtClean="0"/>
              <a:t>Dahası </a:t>
            </a:r>
            <a:r>
              <a:rPr lang="tr-TR" sz="2800" i="1" dirty="0" smtClean="0"/>
              <a:t>b</a:t>
            </a:r>
            <a:r>
              <a:rPr lang="tr-TR" sz="2800" dirty="0" smtClean="0"/>
              <a:t> değerleri bize tüm diğer tahmin değerlerinin etkisi sabit tutulduğunda her tahmin değişkeninin bağımlı değişkeni ne derece etkilediğini gösterir (reklam bütçesi 0,085, radyoda çalınma sayısı 3,367, grubun çekiciliği 11,086)</a:t>
            </a:r>
            <a:endParaRPr lang="en-US" sz="2800" dirty="0" smtClean="0"/>
          </a:p>
        </p:txBody>
      </p:sp>
    </p:spTree>
  </p:cSld>
  <p:clrMapOvr>
    <a:masterClrMapping/>
  </p:clrMapOvr>
  <p:transition>
    <p:cover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1042" name="Rectangle 2"/>
          <p:cNvSpPr>
            <a:spLocks noGrp="1" noChangeArrowheads="1"/>
          </p:cNvSpPr>
          <p:nvPr>
            <p:ph type="title"/>
          </p:nvPr>
        </p:nvSpPr>
        <p:spPr>
          <a:xfrm>
            <a:off x="251520" y="0"/>
            <a:ext cx="7978080" cy="914400"/>
          </a:xfrm>
        </p:spPr>
        <p:txBody>
          <a:bodyPr/>
          <a:lstStyle/>
          <a:p>
            <a:r>
              <a:rPr lang="tr-TR" dirty="0" err="1"/>
              <a:t>ANOVA’nın</a:t>
            </a:r>
            <a:r>
              <a:rPr lang="tr-TR" dirty="0"/>
              <a:t> </a:t>
            </a:r>
            <a:r>
              <a:rPr lang="tr-TR" i="1" dirty="0" smtClean="0"/>
              <a:t>t</a:t>
            </a:r>
            <a:r>
              <a:rPr lang="tr-TR" dirty="0" smtClean="0"/>
              <a:t>-testlerinden Farkı I</a:t>
            </a:r>
            <a:endParaRPr lang="en-US" dirty="0"/>
          </a:p>
        </p:txBody>
      </p:sp>
      <p:sp>
        <p:nvSpPr>
          <p:cNvPr id="1111043" name="Rectangle 3"/>
          <p:cNvSpPr>
            <a:spLocks noGrp="1" noChangeArrowheads="1"/>
          </p:cNvSpPr>
          <p:nvPr>
            <p:ph type="body" idx="1"/>
          </p:nvPr>
        </p:nvSpPr>
        <p:spPr>
          <a:xfrm>
            <a:off x="0" y="1052736"/>
            <a:ext cx="8964488" cy="5233988"/>
          </a:xfrm>
        </p:spPr>
        <p:txBody>
          <a:bodyPr/>
          <a:lstStyle/>
          <a:p>
            <a:pPr>
              <a:lnSpc>
                <a:spcPct val="80000"/>
              </a:lnSpc>
            </a:pPr>
            <a:r>
              <a:rPr lang="tr-TR" sz="2400" dirty="0" smtClean="0"/>
              <a:t>Niye gruplar arasındaki bütün kombinasyonları test etmek için </a:t>
            </a:r>
            <a:r>
              <a:rPr lang="tr-TR" sz="2400" i="1" dirty="0" smtClean="0"/>
              <a:t>t</a:t>
            </a:r>
            <a:r>
              <a:rPr lang="tr-TR" sz="2400" dirty="0" smtClean="0"/>
              <a:t> testi yapmıyoruz da ANOVA yapıyoruz?</a:t>
            </a:r>
          </a:p>
          <a:p>
            <a:pPr>
              <a:lnSpc>
                <a:spcPct val="80000"/>
              </a:lnSpc>
            </a:pPr>
            <a:r>
              <a:rPr lang="tr-TR" sz="2400" i="1" dirty="0" smtClean="0"/>
              <a:t>t</a:t>
            </a:r>
            <a:r>
              <a:rPr lang="tr-TR" sz="2400" dirty="0" smtClean="0"/>
              <a:t>-testleri ikiden fazla grupta da kullanılabilir ama her testin kendine özgü Tür 1 (yani doğru olduğu halde yanlışlıkla boş hipotezi reddetme olasılığı) hata olasılığı var </a:t>
            </a:r>
          </a:p>
          <a:p>
            <a:pPr>
              <a:lnSpc>
                <a:spcPct val="80000"/>
              </a:lnSpc>
            </a:pPr>
            <a:r>
              <a:rPr lang="tr-TR" sz="2400" dirty="0" smtClean="0"/>
              <a:t>Örneğin</a:t>
            </a:r>
            <a:r>
              <a:rPr lang="tr-TR" sz="2400" dirty="0"/>
              <a:t>, </a:t>
            </a:r>
            <a:r>
              <a:rPr lang="tr-TR" sz="2400" i="1" dirty="0" smtClean="0"/>
              <a:t>t</a:t>
            </a:r>
            <a:r>
              <a:rPr lang="tr-TR" sz="2400" dirty="0" smtClean="0"/>
              <a:t>-testini 3 grup için 1-2</a:t>
            </a:r>
            <a:r>
              <a:rPr lang="tr-TR" sz="2400" dirty="0"/>
              <a:t>, 1-3, 2-3 grupları için ayrı ayrı </a:t>
            </a:r>
            <a:r>
              <a:rPr lang="tr-TR" sz="2400" dirty="0" smtClean="0"/>
              <a:t>yaptığımızı varsayalım ve her testin Tür 1 hatası yapmama olasılığı 0,95 olsun </a:t>
            </a:r>
          </a:p>
          <a:p>
            <a:pPr>
              <a:lnSpc>
                <a:spcPct val="80000"/>
              </a:lnSpc>
            </a:pPr>
            <a:r>
              <a:rPr lang="tr-TR" sz="2400" dirty="0" smtClean="0"/>
              <a:t>Üç ayrı </a:t>
            </a:r>
            <a:r>
              <a:rPr lang="tr-TR" sz="2400" i="1" dirty="0" smtClean="0"/>
              <a:t>t</a:t>
            </a:r>
            <a:r>
              <a:rPr lang="tr-TR" sz="2400" dirty="0" smtClean="0"/>
              <a:t>-testinde Tür 1 hatası yapmama olasılığı 0,857’ye düşür (0,95 </a:t>
            </a:r>
            <a:r>
              <a:rPr lang="tr-TR" sz="2400" dirty="0"/>
              <a:t>* 0,95 * </a:t>
            </a:r>
            <a:r>
              <a:rPr lang="tr-TR" sz="2400" dirty="0" smtClean="0"/>
              <a:t>0,95 = 0,857)</a:t>
            </a:r>
            <a:endParaRPr lang="tr-TR" sz="2400" dirty="0"/>
          </a:p>
          <a:p>
            <a:pPr>
              <a:lnSpc>
                <a:spcPct val="80000"/>
              </a:lnSpc>
            </a:pPr>
            <a:r>
              <a:rPr lang="tr-TR" sz="2400" dirty="0" smtClean="0"/>
              <a:t>Yani Tür 1 hatası yapma olasılığı 0,05’ten 0,143’e yükselir (1 </a:t>
            </a:r>
            <a:r>
              <a:rPr lang="tr-TR" sz="2400" dirty="0"/>
              <a:t>- 0,857 = </a:t>
            </a:r>
            <a:r>
              <a:rPr lang="tr-TR" sz="2400" dirty="0" smtClean="0"/>
              <a:t>0,143)</a:t>
            </a:r>
            <a:endParaRPr lang="tr-TR" sz="2400" dirty="0"/>
          </a:p>
          <a:p>
            <a:pPr>
              <a:lnSpc>
                <a:spcPct val="80000"/>
              </a:lnSpc>
            </a:pPr>
            <a:r>
              <a:rPr lang="tr-TR" sz="2400" dirty="0"/>
              <a:t>Bu, kabul </a:t>
            </a:r>
            <a:r>
              <a:rPr lang="tr-TR" sz="2400" dirty="0" smtClean="0"/>
              <a:t>edilemez</a:t>
            </a:r>
            <a:endParaRPr lang="tr-TR" sz="2400" dirty="0"/>
          </a:p>
          <a:p>
            <a:pPr>
              <a:lnSpc>
                <a:spcPct val="80000"/>
              </a:lnSpc>
            </a:pPr>
            <a:r>
              <a:rPr lang="tr-TR" sz="2400" dirty="0"/>
              <a:t>Ya grup sayısı 3 yerine 5 olsaydı? O zaman 10 </a:t>
            </a:r>
            <a:r>
              <a:rPr lang="tr-TR" sz="2400" i="1" dirty="0" smtClean="0"/>
              <a:t>t</a:t>
            </a:r>
            <a:r>
              <a:rPr lang="tr-TR" sz="2400" dirty="0" smtClean="0"/>
              <a:t>-testi </a:t>
            </a:r>
            <a:r>
              <a:rPr lang="tr-TR" sz="2400" dirty="0"/>
              <a:t>yapmak </a:t>
            </a:r>
            <a:r>
              <a:rPr lang="tr-TR" sz="2400" dirty="0" smtClean="0"/>
              <a:t>gerekecek ve hata olasılığı </a:t>
            </a:r>
            <a:r>
              <a:rPr lang="tr-TR" sz="2400" dirty="0"/>
              <a:t>0,40’a </a:t>
            </a:r>
            <a:r>
              <a:rPr lang="tr-TR" sz="2400" dirty="0" smtClean="0"/>
              <a:t>yükselecekti </a:t>
            </a:r>
            <a:endParaRPr lang="en-US" sz="2400" dirty="0"/>
          </a:p>
        </p:txBody>
      </p:sp>
    </p:spTree>
  </p:cSld>
  <p:clrMapOvr>
    <a:masterClrMapping/>
  </p:clrMapOvr>
  <p:transition>
    <p:cover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tr-TR" dirty="0" smtClean="0"/>
              <a:t>Model Parametreleri III</a:t>
            </a:r>
            <a:endParaRPr lang="en-US" dirty="0" smtClean="0"/>
          </a:p>
        </p:txBody>
      </p:sp>
      <p:sp>
        <p:nvSpPr>
          <p:cNvPr id="32771" name="Rectangle 3"/>
          <p:cNvSpPr>
            <a:spLocks noGrp="1" noChangeArrowheads="1"/>
          </p:cNvSpPr>
          <p:nvPr>
            <p:ph type="body" idx="1"/>
          </p:nvPr>
        </p:nvSpPr>
        <p:spPr>
          <a:xfrm>
            <a:off x="250825" y="1219200"/>
            <a:ext cx="4465638" cy="4953000"/>
          </a:xfrm>
        </p:spPr>
        <p:txBody>
          <a:bodyPr/>
          <a:lstStyle/>
          <a:p>
            <a:pPr eaLnBrk="1" hangingPunct="1">
              <a:lnSpc>
                <a:spcPct val="80000"/>
              </a:lnSpc>
            </a:pPr>
            <a:r>
              <a:rPr lang="tr-TR" sz="1800" i="1" dirty="0" smtClean="0"/>
              <a:t>b</a:t>
            </a:r>
            <a:r>
              <a:rPr lang="tr-TR" sz="1800" dirty="0" smtClean="0"/>
              <a:t> değerleri önemli, ama standartlaştırılmış </a:t>
            </a:r>
            <a:r>
              <a:rPr lang="tr-TR" sz="1800" i="1" dirty="0" smtClean="0"/>
              <a:t>b</a:t>
            </a:r>
            <a:r>
              <a:rPr lang="tr-TR" sz="1800" dirty="0" smtClean="0"/>
              <a:t> değerlerini yorumlamak daha kolay. Standart </a:t>
            </a:r>
            <a:r>
              <a:rPr lang="tr-TR" sz="1800" i="1" dirty="0" smtClean="0"/>
              <a:t>b</a:t>
            </a:r>
            <a:r>
              <a:rPr lang="tr-TR" sz="1800" dirty="0" smtClean="0"/>
              <a:t> değerleri tahmin değişkenindeki bir standart sapma değişikliğin (tanımlayıcı istatistik tablosuna bakınız) bağımlı değişkende ne kadar değişiklik yaratacağını söyler (ör., reklam bütçesiyle radyoda çalınma sayısı hemen hemen aynı etkiyi gösteriyor --0,512 ve 0,511--). </a:t>
            </a:r>
          </a:p>
          <a:p>
            <a:pPr eaLnBrk="1" hangingPunct="1">
              <a:lnSpc>
                <a:spcPct val="80000"/>
              </a:lnSpc>
            </a:pPr>
            <a:r>
              <a:rPr lang="tr-TR" sz="1800" dirty="0" smtClean="0"/>
              <a:t>Ör., reklam bütçesi 1 SS artarsa (yani 485.655 birim) albüm satışları 0,511 SS artacak (albüm satışlarının </a:t>
            </a:r>
            <a:r>
              <a:rPr lang="tr-TR" sz="1800" dirty="0" err="1" smtClean="0"/>
              <a:t>SS’si</a:t>
            </a:r>
            <a:r>
              <a:rPr lang="tr-TR" sz="1800" dirty="0" smtClean="0"/>
              <a:t> 80.699, bunun 0,511’i 41.240 albüme karşılık geliyor). Bu yorum sadece radyoda çalınma sayısı ve grubun çekiciliği sabit tutulduğunda geçerli</a:t>
            </a:r>
          </a:p>
          <a:p>
            <a:pPr eaLnBrk="1" hangingPunct="1">
              <a:lnSpc>
                <a:spcPct val="80000"/>
              </a:lnSpc>
            </a:pPr>
            <a:r>
              <a:rPr lang="tr-TR" sz="1800" dirty="0" smtClean="0"/>
              <a:t>İyi bir modelin %95 güven aralıkları küçüktür (reklam bütçesi ve radyoda çalınma sayısınınkilerle grubun çekiciliğini karşılaştırın)</a:t>
            </a:r>
            <a:endParaRPr lang="en-US" sz="1800" dirty="0" smtClean="0"/>
          </a:p>
        </p:txBody>
      </p:sp>
      <p:pic>
        <p:nvPicPr>
          <p:cNvPr id="32772" name="Picture 4"/>
          <p:cNvPicPr>
            <a:picLocks noChangeAspect="1" noChangeArrowheads="1"/>
          </p:cNvPicPr>
          <p:nvPr/>
        </p:nvPicPr>
        <p:blipFill>
          <a:blip r:embed="rId3" cstate="print"/>
          <a:srcRect/>
          <a:stretch>
            <a:fillRect/>
          </a:stretch>
        </p:blipFill>
        <p:spPr bwMode="auto">
          <a:xfrm>
            <a:off x="4932363" y="1125538"/>
            <a:ext cx="4211637" cy="2303462"/>
          </a:xfrm>
          <a:prstGeom prst="rect">
            <a:avLst/>
          </a:prstGeom>
          <a:noFill/>
          <a:ln w="9525">
            <a:noFill/>
            <a:miter lim="800000"/>
            <a:headEnd/>
            <a:tailEnd/>
          </a:ln>
        </p:spPr>
      </p:pic>
      <p:pic>
        <p:nvPicPr>
          <p:cNvPr id="32773" name="Picture 5"/>
          <p:cNvPicPr>
            <a:picLocks noChangeAspect="1" noChangeArrowheads="1"/>
          </p:cNvPicPr>
          <p:nvPr/>
        </p:nvPicPr>
        <p:blipFill>
          <a:blip r:embed="rId4" cstate="print"/>
          <a:srcRect/>
          <a:stretch>
            <a:fillRect/>
          </a:stretch>
        </p:blipFill>
        <p:spPr bwMode="auto">
          <a:xfrm>
            <a:off x="4859338" y="3429000"/>
            <a:ext cx="4284662" cy="3025775"/>
          </a:xfrm>
          <a:prstGeom prst="rect">
            <a:avLst/>
          </a:prstGeom>
          <a:noFill/>
          <a:ln w="9525">
            <a:noFill/>
            <a:miter lim="800000"/>
            <a:headEnd/>
            <a:tailEnd/>
          </a:ln>
        </p:spPr>
      </p:pic>
      <p:sp>
        <p:nvSpPr>
          <p:cNvPr id="32774" name="Oval 6"/>
          <p:cNvSpPr>
            <a:spLocks noChangeArrowheads="1"/>
          </p:cNvSpPr>
          <p:nvPr/>
        </p:nvSpPr>
        <p:spPr bwMode="auto">
          <a:xfrm>
            <a:off x="7524750" y="2205038"/>
            <a:ext cx="935038" cy="431800"/>
          </a:xfrm>
          <a:prstGeom prst="ellipse">
            <a:avLst/>
          </a:prstGeom>
          <a:noFill/>
          <a:ln w="38100">
            <a:solidFill>
              <a:srgbClr val="FF3300"/>
            </a:solidFill>
            <a:round/>
            <a:headEnd/>
            <a:tailEnd/>
          </a:ln>
        </p:spPr>
        <p:txBody>
          <a:bodyPr wrap="none" anchor="ctr"/>
          <a:lstStyle/>
          <a:p>
            <a:endParaRPr lang="tr-TR"/>
          </a:p>
        </p:txBody>
      </p:sp>
      <p:sp>
        <p:nvSpPr>
          <p:cNvPr id="32775" name="Oval 7"/>
          <p:cNvSpPr>
            <a:spLocks noChangeArrowheads="1"/>
          </p:cNvSpPr>
          <p:nvPr/>
        </p:nvSpPr>
        <p:spPr bwMode="auto">
          <a:xfrm>
            <a:off x="6156325" y="5084763"/>
            <a:ext cx="503238" cy="360362"/>
          </a:xfrm>
          <a:prstGeom prst="ellipse">
            <a:avLst/>
          </a:prstGeom>
          <a:noFill/>
          <a:ln w="38100">
            <a:solidFill>
              <a:srgbClr val="FF3300"/>
            </a:solidFill>
            <a:round/>
            <a:headEnd/>
            <a:tailEnd/>
          </a:ln>
        </p:spPr>
        <p:txBody>
          <a:bodyPr wrap="none" anchor="ctr"/>
          <a:lstStyle/>
          <a:p>
            <a:endParaRPr lang="tr-TR"/>
          </a:p>
        </p:txBody>
      </p:sp>
      <p:sp>
        <p:nvSpPr>
          <p:cNvPr id="32776" name="Oval 8"/>
          <p:cNvSpPr>
            <a:spLocks noChangeArrowheads="1"/>
          </p:cNvSpPr>
          <p:nvPr/>
        </p:nvSpPr>
        <p:spPr bwMode="auto">
          <a:xfrm>
            <a:off x="6732588" y="4797425"/>
            <a:ext cx="719137" cy="1368425"/>
          </a:xfrm>
          <a:prstGeom prst="ellipse">
            <a:avLst/>
          </a:prstGeom>
          <a:noFill/>
          <a:ln w="38100">
            <a:solidFill>
              <a:schemeClr val="accent1"/>
            </a:solidFill>
            <a:round/>
            <a:headEnd/>
            <a:tailEnd/>
          </a:ln>
        </p:spPr>
        <p:txBody>
          <a:bodyPr wrap="none" anchor="ctr"/>
          <a:lstStyle/>
          <a:p>
            <a:endParaRPr lang="tr-TR"/>
          </a:p>
        </p:txBody>
      </p:sp>
    </p:spTree>
  </p:cSld>
  <p:clrMapOvr>
    <a:masterClrMapping/>
  </p:clrMapOvr>
  <p:transition>
    <p:cover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tr-TR" smtClean="0"/>
              <a:t>Korelasyonlar</a:t>
            </a:r>
            <a:endParaRPr lang="en-US" smtClean="0"/>
          </a:p>
        </p:txBody>
      </p:sp>
      <p:sp>
        <p:nvSpPr>
          <p:cNvPr id="33795" name="Rectangle 3"/>
          <p:cNvSpPr>
            <a:spLocks noGrp="1" noChangeArrowheads="1"/>
          </p:cNvSpPr>
          <p:nvPr>
            <p:ph type="body" idx="1"/>
          </p:nvPr>
        </p:nvSpPr>
        <p:spPr>
          <a:xfrm>
            <a:off x="457200" y="1053306"/>
            <a:ext cx="8507288" cy="2519710"/>
          </a:xfrm>
        </p:spPr>
        <p:txBody>
          <a:bodyPr/>
          <a:lstStyle/>
          <a:p>
            <a:pPr eaLnBrk="1" hangingPunct="1"/>
            <a:r>
              <a:rPr lang="tr-TR" sz="2800" dirty="0" smtClean="0"/>
              <a:t>Zero-order korelasyonlar basit Pearson korelasyon katsayılarıdır</a:t>
            </a:r>
          </a:p>
          <a:p>
            <a:pPr eaLnBrk="1" hangingPunct="1"/>
            <a:r>
              <a:rPr lang="tr-TR" sz="2800" dirty="0" smtClean="0"/>
              <a:t>Kısmi korelasyonlar diğer iki değişkenin etkilerini kontrol ederek her tahmin değişkeniyle bağımlı değişken arasındaki ilişkiyi temsil eder</a:t>
            </a:r>
          </a:p>
          <a:p>
            <a:pPr eaLnBrk="1" hangingPunct="1"/>
            <a:endParaRPr lang="en-US" sz="2800" dirty="0" smtClean="0"/>
          </a:p>
        </p:txBody>
      </p:sp>
      <p:pic>
        <p:nvPicPr>
          <p:cNvPr id="33796" name="Picture 9"/>
          <p:cNvPicPr>
            <a:picLocks noChangeAspect="1" noChangeArrowheads="1"/>
          </p:cNvPicPr>
          <p:nvPr/>
        </p:nvPicPr>
        <p:blipFill>
          <a:blip r:embed="rId3" cstate="print"/>
          <a:srcRect/>
          <a:stretch>
            <a:fillRect/>
          </a:stretch>
        </p:blipFill>
        <p:spPr bwMode="auto">
          <a:xfrm>
            <a:off x="0" y="3573463"/>
            <a:ext cx="9144000" cy="3025775"/>
          </a:xfrm>
          <a:prstGeom prst="rect">
            <a:avLst/>
          </a:prstGeom>
          <a:noFill/>
          <a:ln w="9525">
            <a:noFill/>
            <a:miter lim="800000"/>
            <a:headEnd/>
            <a:tailEnd/>
          </a:ln>
        </p:spPr>
      </p:pic>
      <p:sp>
        <p:nvSpPr>
          <p:cNvPr id="33797" name="Oval 14"/>
          <p:cNvSpPr>
            <a:spLocks noChangeArrowheads="1"/>
          </p:cNvSpPr>
          <p:nvPr/>
        </p:nvSpPr>
        <p:spPr bwMode="auto">
          <a:xfrm>
            <a:off x="6084888" y="4005263"/>
            <a:ext cx="1511300" cy="2519362"/>
          </a:xfrm>
          <a:prstGeom prst="ellipse">
            <a:avLst/>
          </a:prstGeom>
          <a:noFill/>
          <a:ln w="38100">
            <a:solidFill>
              <a:srgbClr val="FF3300"/>
            </a:solidFill>
            <a:round/>
            <a:headEnd/>
            <a:tailEnd/>
          </a:ln>
        </p:spPr>
        <p:txBody>
          <a:bodyPr wrap="none" anchor="ctr"/>
          <a:lstStyle/>
          <a:p>
            <a:endParaRPr lang="tr-TR"/>
          </a:p>
        </p:txBody>
      </p:sp>
    </p:spTree>
  </p:cSld>
  <p:clrMapOvr>
    <a:masterClrMapping/>
  </p:clrMapOvr>
  <p:transition>
    <p:cover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0"/>
            <a:ext cx="8964488" cy="914400"/>
          </a:xfrm>
        </p:spPr>
        <p:txBody>
          <a:bodyPr/>
          <a:lstStyle/>
          <a:p>
            <a:pPr eaLnBrk="1" hangingPunct="1"/>
            <a:r>
              <a:rPr lang="tr-TR" sz="3600" dirty="0" smtClean="0"/>
              <a:t>Tahmin Değişkenleri Arasındaki Korelasyon (</a:t>
            </a:r>
            <a:r>
              <a:rPr lang="tr-TR" sz="3600" dirty="0" err="1" smtClean="0"/>
              <a:t>collinearity</a:t>
            </a:r>
            <a:r>
              <a:rPr lang="tr-TR" sz="3600" dirty="0" smtClean="0"/>
              <a:t>)</a:t>
            </a:r>
            <a:endParaRPr lang="en-US" sz="3600" dirty="0" smtClean="0"/>
          </a:p>
        </p:txBody>
      </p:sp>
      <p:sp>
        <p:nvSpPr>
          <p:cNvPr id="34819" name="Rectangle 3"/>
          <p:cNvSpPr>
            <a:spLocks noGrp="1" noChangeArrowheads="1"/>
          </p:cNvSpPr>
          <p:nvPr>
            <p:ph type="body" idx="1"/>
          </p:nvPr>
        </p:nvSpPr>
        <p:spPr>
          <a:xfrm>
            <a:off x="457200" y="1219200"/>
            <a:ext cx="8229600" cy="2641600"/>
          </a:xfrm>
        </p:spPr>
        <p:txBody>
          <a:bodyPr/>
          <a:lstStyle/>
          <a:p>
            <a:pPr eaLnBrk="1" hangingPunct="1">
              <a:lnSpc>
                <a:spcPct val="90000"/>
              </a:lnSpc>
            </a:pPr>
            <a:r>
              <a:rPr lang="tr-TR" sz="2400" dirty="0" err="1" smtClean="0"/>
              <a:t>Varyans</a:t>
            </a:r>
            <a:r>
              <a:rPr lang="tr-TR" sz="2400" dirty="0" smtClean="0"/>
              <a:t> Enflasyon Faktörü (VIF) 10’un altında, tolerans istatistikleri de 0,2’nin üstünde olduğundan sorun yok</a:t>
            </a:r>
          </a:p>
          <a:p>
            <a:pPr eaLnBrk="1" hangingPunct="1">
              <a:lnSpc>
                <a:spcPct val="90000"/>
              </a:lnSpc>
            </a:pPr>
            <a:r>
              <a:rPr lang="tr-TR" sz="2400" dirty="0" smtClean="0"/>
              <a:t>Yani tahmin değişkenleri arasında mükemmel doğrusal ilişkiden söz edilemez</a:t>
            </a:r>
          </a:p>
          <a:p>
            <a:pPr eaLnBrk="1" hangingPunct="1">
              <a:lnSpc>
                <a:spcPct val="90000"/>
              </a:lnSpc>
            </a:pPr>
            <a:r>
              <a:rPr lang="tr-TR" sz="2400" dirty="0" smtClean="0"/>
              <a:t>Nitekim bir sonraki slaytta her tahmin değişkeninin </a:t>
            </a:r>
            <a:r>
              <a:rPr lang="tr-TR" sz="2400" dirty="0" err="1" smtClean="0"/>
              <a:t>varyansın</a:t>
            </a:r>
            <a:r>
              <a:rPr lang="tr-TR" sz="2400" dirty="0" smtClean="0"/>
              <a:t> farklı boyutunu açıkladığı gözlenebilir</a:t>
            </a:r>
            <a:endParaRPr lang="en-US" sz="2400" dirty="0" smtClean="0"/>
          </a:p>
        </p:txBody>
      </p:sp>
      <p:pic>
        <p:nvPicPr>
          <p:cNvPr id="34820" name="Picture 4"/>
          <p:cNvPicPr>
            <a:picLocks noChangeAspect="1" noChangeArrowheads="1"/>
          </p:cNvPicPr>
          <p:nvPr/>
        </p:nvPicPr>
        <p:blipFill>
          <a:blip r:embed="rId3" cstate="print"/>
          <a:srcRect/>
          <a:stretch>
            <a:fillRect/>
          </a:stretch>
        </p:blipFill>
        <p:spPr bwMode="auto">
          <a:xfrm>
            <a:off x="395288" y="3573463"/>
            <a:ext cx="8748712" cy="3025775"/>
          </a:xfrm>
          <a:prstGeom prst="rect">
            <a:avLst/>
          </a:prstGeom>
          <a:noFill/>
          <a:ln w="9525">
            <a:noFill/>
            <a:miter lim="800000"/>
            <a:headEnd/>
            <a:tailEnd/>
          </a:ln>
        </p:spPr>
      </p:pic>
      <p:sp>
        <p:nvSpPr>
          <p:cNvPr id="34821" name="Oval 6"/>
          <p:cNvSpPr>
            <a:spLocks noChangeArrowheads="1"/>
          </p:cNvSpPr>
          <p:nvPr/>
        </p:nvSpPr>
        <p:spPr bwMode="auto">
          <a:xfrm>
            <a:off x="7524750" y="3860800"/>
            <a:ext cx="1331913" cy="2519363"/>
          </a:xfrm>
          <a:prstGeom prst="ellipse">
            <a:avLst/>
          </a:prstGeom>
          <a:noFill/>
          <a:ln w="38100">
            <a:solidFill>
              <a:srgbClr val="FF3300"/>
            </a:solidFill>
            <a:round/>
            <a:headEnd/>
            <a:tailEnd/>
          </a:ln>
        </p:spPr>
        <p:txBody>
          <a:bodyPr wrap="none" anchor="ctr"/>
          <a:lstStyle/>
          <a:p>
            <a:endParaRPr lang="tr-TR"/>
          </a:p>
        </p:txBody>
      </p:sp>
    </p:spTree>
  </p:cSld>
  <p:clrMapOvr>
    <a:masterClrMapping/>
  </p:clrMapOvr>
  <p:transition>
    <p:cover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6"/>
          <p:cNvSpPr>
            <a:spLocks noGrp="1" noChangeArrowheads="1"/>
          </p:cNvSpPr>
          <p:nvPr>
            <p:ph type="title"/>
          </p:nvPr>
        </p:nvSpPr>
        <p:spPr/>
        <p:txBody>
          <a:bodyPr/>
          <a:lstStyle/>
          <a:p>
            <a:pPr eaLnBrk="1" hangingPunct="1"/>
            <a:r>
              <a:rPr lang="tr-TR" smtClean="0"/>
              <a:t>Collinearity</a:t>
            </a:r>
            <a:endParaRPr lang="en-US" smtClean="0"/>
          </a:p>
        </p:txBody>
      </p:sp>
      <p:pic>
        <p:nvPicPr>
          <p:cNvPr id="35843" name="Picture 5"/>
          <p:cNvPicPr>
            <a:picLocks noGrp="1" noChangeAspect="1" noChangeArrowheads="1"/>
          </p:cNvPicPr>
          <p:nvPr>
            <p:ph idx="1"/>
          </p:nvPr>
        </p:nvPicPr>
        <p:blipFill>
          <a:blip r:embed="rId3" cstate="print"/>
          <a:srcRect/>
          <a:stretch>
            <a:fillRect/>
          </a:stretch>
        </p:blipFill>
        <p:spPr>
          <a:xfrm>
            <a:off x="323850" y="1196975"/>
            <a:ext cx="8569325" cy="3792538"/>
          </a:xfrm>
          <a:noFill/>
        </p:spPr>
      </p:pic>
      <p:sp>
        <p:nvSpPr>
          <p:cNvPr id="35844" name="Oval 8"/>
          <p:cNvSpPr>
            <a:spLocks noChangeArrowheads="1"/>
          </p:cNvSpPr>
          <p:nvPr/>
        </p:nvSpPr>
        <p:spPr bwMode="auto">
          <a:xfrm>
            <a:off x="5651500" y="3716338"/>
            <a:ext cx="503238" cy="288925"/>
          </a:xfrm>
          <a:prstGeom prst="ellipse">
            <a:avLst/>
          </a:prstGeom>
          <a:noFill/>
          <a:ln w="38100">
            <a:solidFill>
              <a:srgbClr val="FF3300"/>
            </a:solidFill>
            <a:round/>
            <a:headEnd/>
            <a:tailEnd/>
          </a:ln>
        </p:spPr>
        <p:txBody>
          <a:bodyPr wrap="none" anchor="ctr"/>
          <a:lstStyle/>
          <a:p>
            <a:endParaRPr lang="tr-TR"/>
          </a:p>
        </p:txBody>
      </p:sp>
      <p:sp>
        <p:nvSpPr>
          <p:cNvPr id="35845" name="Oval 10"/>
          <p:cNvSpPr>
            <a:spLocks noChangeArrowheads="1"/>
          </p:cNvSpPr>
          <p:nvPr/>
        </p:nvSpPr>
        <p:spPr bwMode="auto">
          <a:xfrm>
            <a:off x="7956550" y="4149725"/>
            <a:ext cx="503238" cy="287338"/>
          </a:xfrm>
          <a:prstGeom prst="ellipse">
            <a:avLst/>
          </a:prstGeom>
          <a:noFill/>
          <a:ln w="38100">
            <a:solidFill>
              <a:srgbClr val="FF3300"/>
            </a:solidFill>
            <a:round/>
            <a:headEnd/>
            <a:tailEnd/>
          </a:ln>
        </p:spPr>
        <p:txBody>
          <a:bodyPr wrap="none" anchor="ctr"/>
          <a:lstStyle/>
          <a:p>
            <a:endParaRPr lang="tr-TR"/>
          </a:p>
        </p:txBody>
      </p:sp>
      <p:sp>
        <p:nvSpPr>
          <p:cNvPr id="35846" name="Oval 11"/>
          <p:cNvSpPr>
            <a:spLocks noChangeArrowheads="1"/>
          </p:cNvSpPr>
          <p:nvPr/>
        </p:nvSpPr>
        <p:spPr bwMode="auto">
          <a:xfrm>
            <a:off x="6732588" y="3933825"/>
            <a:ext cx="503237" cy="288925"/>
          </a:xfrm>
          <a:prstGeom prst="ellipse">
            <a:avLst/>
          </a:prstGeom>
          <a:noFill/>
          <a:ln w="38100">
            <a:solidFill>
              <a:srgbClr val="FF3300"/>
            </a:solidFill>
            <a:round/>
            <a:headEnd/>
            <a:tailEnd/>
          </a:ln>
        </p:spPr>
        <p:txBody>
          <a:bodyPr wrap="none" anchor="ctr"/>
          <a:lstStyle/>
          <a:p>
            <a:endParaRPr lang="tr-TR"/>
          </a:p>
        </p:txBody>
      </p:sp>
      <p:sp>
        <p:nvSpPr>
          <p:cNvPr id="35847" name="Oval 12"/>
          <p:cNvSpPr>
            <a:spLocks noChangeArrowheads="1"/>
          </p:cNvSpPr>
          <p:nvPr/>
        </p:nvSpPr>
        <p:spPr bwMode="auto">
          <a:xfrm>
            <a:off x="900113" y="2420938"/>
            <a:ext cx="1331912" cy="2519362"/>
          </a:xfrm>
          <a:prstGeom prst="ellipse">
            <a:avLst/>
          </a:prstGeom>
          <a:noFill/>
          <a:ln w="38100">
            <a:solidFill>
              <a:srgbClr val="FF3300"/>
            </a:solidFill>
            <a:round/>
            <a:headEnd/>
            <a:tailEnd/>
          </a:ln>
        </p:spPr>
        <p:txBody>
          <a:bodyPr wrap="none" anchor="ctr"/>
          <a:lstStyle/>
          <a:p>
            <a:endParaRPr lang="tr-TR"/>
          </a:p>
        </p:txBody>
      </p:sp>
    </p:spTree>
  </p:cSld>
  <p:clrMapOvr>
    <a:masterClrMapping/>
  </p:clrMapOvr>
  <p:transition>
    <p:cover dir="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6"/>
          <p:cNvSpPr>
            <a:spLocks noGrp="1" noChangeArrowheads="1"/>
          </p:cNvSpPr>
          <p:nvPr>
            <p:ph type="title"/>
          </p:nvPr>
        </p:nvSpPr>
        <p:spPr>
          <a:xfrm>
            <a:off x="179388" y="0"/>
            <a:ext cx="8964612" cy="914400"/>
          </a:xfrm>
        </p:spPr>
        <p:txBody>
          <a:bodyPr/>
          <a:lstStyle/>
          <a:p>
            <a:pPr eaLnBrk="1" hangingPunct="1"/>
            <a:r>
              <a:rPr lang="tr-TR" sz="3600" dirty="0" smtClean="0"/>
              <a:t>Ortalamadan +-2 SS Farklı Olan Değerler   </a:t>
            </a:r>
            <a:endParaRPr lang="en-US" sz="3600" dirty="0" smtClean="0"/>
          </a:p>
        </p:txBody>
      </p:sp>
      <p:pic>
        <p:nvPicPr>
          <p:cNvPr id="36867" name="Picture 5"/>
          <p:cNvPicPr>
            <a:picLocks noGrp="1" noChangeAspect="1" noChangeArrowheads="1"/>
          </p:cNvPicPr>
          <p:nvPr>
            <p:ph idx="1"/>
          </p:nvPr>
        </p:nvPicPr>
        <p:blipFill>
          <a:blip r:embed="rId3" cstate="print"/>
          <a:srcRect/>
          <a:stretch>
            <a:fillRect/>
          </a:stretch>
        </p:blipFill>
        <p:spPr>
          <a:xfrm>
            <a:off x="395288" y="1052513"/>
            <a:ext cx="8207375" cy="3530600"/>
          </a:xfrm>
          <a:noFill/>
        </p:spPr>
      </p:pic>
      <p:sp>
        <p:nvSpPr>
          <p:cNvPr id="36868" name="Text Box 8"/>
          <p:cNvSpPr txBox="1">
            <a:spLocks noChangeArrowheads="1"/>
          </p:cNvSpPr>
          <p:nvPr/>
        </p:nvSpPr>
        <p:spPr bwMode="auto">
          <a:xfrm>
            <a:off x="190501" y="4508500"/>
            <a:ext cx="8197923" cy="1938992"/>
          </a:xfrm>
          <a:prstGeom prst="rect">
            <a:avLst/>
          </a:prstGeom>
          <a:solidFill>
            <a:srgbClr val="CCCCCC"/>
          </a:solidFill>
          <a:ln w="9525">
            <a:noFill/>
            <a:miter lim="800000"/>
            <a:headEnd/>
            <a:tailEnd/>
          </a:ln>
        </p:spPr>
        <p:txBody>
          <a:bodyPr wrap="square">
            <a:spAutoFit/>
          </a:bodyPr>
          <a:lstStyle/>
          <a:p>
            <a:pPr algn="l"/>
            <a:r>
              <a:rPr lang="tr-TR" dirty="0"/>
              <a:t>Alelade bir örneklemde ölçümlerin %95’inin </a:t>
            </a:r>
            <a:r>
              <a:rPr lang="tr-TR" dirty="0" smtClean="0"/>
              <a:t>modelin </a:t>
            </a:r>
            <a:r>
              <a:rPr lang="tr-TR" dirty="0"/>
              <a:t>tahmin ettiği değerle gözlenen değer arasındaki farkı (</a:t>
            </a:r>
            <a:r>
              <a:rPr lang="tr-TR" dirty="0" err="1"/>
              <a:t>residual</a:t>
            </a:r>
            <a:r>
              <a:rPr lang="tr-TR" dirty="0"/>
              <a:t>) </a:t>
            </a:r>
            <a:r>
              <a:rPr lang="tr-TR" dirty="0" smtClean="0"/>
              <a:t>ortalamadan </a:t>
            </a:r>
            <a:r>
              <a:rPr lang="tr-TR" dirty="0"/>
              <a:t>en çok 2 SS uzaktır. Bu örneklemde 200 ölçümün </a:t>
            </a:r>
            <a:r>
              <a:rPr lang="tr-TR" dirty="0" smtClean="0"/>
              <a:t>12’si </a:t>
            </a:r>
            <a:r>
              <a:rPr lang="tr-TR" dirty="0"/>
              <a:t>ortalamadan +-</a:t>
            </a:r>
            <a:r>
              <a:rPr lang="tr-TR" dirty="0" smtClean="0"/>
              <a:t>2 SS’den </a:t>
            </a:r>
            <a:r>
              <a:rPr lang="tr-TR" dirty="0"/>
              <a:t>daha büyüktür (yani %6, ki normal</a:t>
            </a:r>
            <a:r>
              <a:rPr lang="tr-TR" dirty="0" smtClean="0"/>
              <a:t>) </a:t>
            </a:r>
            <a:endParaRPr lang="tr-TR" dirty="0"/>
          </a:p>
        </p:txBody>
      </p:sp>
      <p:sp>
        <p:nvSpPr>
          <p:cNvPr id="36869" name="Oval 9"/>
          <p:cNvSpPr>
            <a:spLocks noChangeArrowheads="1"/>
          </p:cNvSpPr>
          <p:nvPr/>
        </p:nvSpPr>
        <p:spPr bwMode="auto">
          <a:xfrm>
            <a:off x="323850" y="1052513"/>
            <a:ext cx="1800225" cy="3313112"/>
          </a:xfrm>
          <a:prstGeom prst="ellipse">
            <a:avLst/>
          </a:prstGeom>
          <a:noFill/>
          <a:ln w="38100">
            <a:solidFill>
              <a:srgbClr val="FF3300"/>
            </a:solidFill>
            <a:round/>
            <a:headEnd/>
            <a:tailEnd/>
          </a:ln>
        </p:spPr>
        <p:txBody>
          <a:bodyPr wrap="none" anchor="ctr"/>
          <a:lstStyle/>
          <a:p>
            <a:endParaRPr lang="tr-TR"/>
          </a:p>
        </p:txBody>
      </p:sp>
      <p:sp>
        <p:nvSpPr>
          <p:cNvPr id="36870" name="Text Box 10"/>
          <p:cNvSpPr txBox="1">
            <a:spLocks noChangeArrowheads="1"/>
          </p:cNvSpPr>
          <p:nvPr/>
        </p:nvSpPr>
        <p:spPr bwMode="auto">
          <a:xfrm>
            <a:off x="1116013" y="2565400"/>
            <a:ext cx="1720850" cy="1006475"/>
          </a:xfrm>
          <a:prstGeom prst="rect">
            <a:avLst/>
          </a:prstGeom>
          <a:solidFill>
            <a:srgbClr val="FFFF99"/>
          </a:solidFill>
          <a:ln w="9525">
            <a:noFill/>
            <a:miter lim="800000"/>
            <a:headEnd/>
            <a:tailEnd/>
          </a:ln>
        </p:spPr>
        <p:txBody>
          <a:bodyPr wrap="none">
            <a:spAutoFit/>
          </a:bodyPr>
          <a:lstStyle/>
          <a:p>
            <a:r>
              <a:rPr lang="tr-TR"/>
              <a:t>Ortalamadan </a:t>
            </a:r>
          </a:p>
          <a:p>
            <a:r>
              <a:rPr lang="tr-TR"/>
              <a:t>2 SS uzakta </a:t>
            </a:r>
          </a:p>
          <a:p>
            <a:r>
              <a:rPr lang="tr-TR"/>
              <a:t>olan vakalar</a:t>
            </a:r>
          </a:p>
        </p:txBody>
      </p:sp>
    </p:spTree>
  </p:cSld>
  <p:clrMapOvr>
    <a:masterClrMapping/>
  </p:clrMapOvr>
  <p:transition>
    <p:cover dir="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Grp="1" noChangeArrowheads="1"/>
          </p:cNvSpPr>
          <p:nvPr>
            <p:ph type="title"/>
          </p:nvPr>
        </p:nvSpPr>
        <p:spPr>
          <a:xfrm>
            <a:off x="251520" y="0"/>
            <a:ext cx="7978080" cy="914400"/>
          </a:xfrm>
        </p:spPr>
        <p:txBody>
          <a:bodyPr/>
          <a:lstStyle/>
          <a:p>
            <a:pPr eaLnBrk="1" hangingPunct="1"/>
            <a:r>
              <a:rPr lang="tr-TR" dirty="0" smtClean="0"/>
              <a:t>Artıklar Normal Dağılıma Uygun</a:t>
            </a:r>
            <a:endParaRPr lang="en-US" dirty="0" smtClean="0"/>
          </a:p>
        </p:txBody>
      </p:sp>
      <p:graphicFrame>
        <p:nvGraphicFramePr>
          <p:cNvPr id="1026" name="Object 5"/>
          <p:cNvGraphicFramePr>
            <a:graphicFrameLocks noGrp="1" noChangeAspect="1"/>
          </p:cNvGraphicFramePr>
          <p:nvPr>
            <p:ph sz="half" idx="1"/>
          </p:nvPr>
        </p:nvGraphicFramePr>
        <p:xfrm>
          <a:off x="0" y="981075"/>
          <a:ext cx="4305300" cy="5472113"/>
        </p:xfrm>
        <a:graphic>
          <a:graphicData uri="http://schemas.openxmlformats.org/presentationml/2006/ole">
            <mc:AlternateContent xmlns:mc="http://schemas.openxmlformats.org/markup-compatibility/2006">
              <mc:Choice xmlns:v="urn:schemas-microsoft-com:vml" Requires="v">
                <p:oleObj spid="_x0000_s303108" name="Picture" r:id="rId4" imgW="3456000" imgH="3525120" progId="">
                  <p:embed/>
                </p:oleObj>
              </mc:Choice>
              <mc:Fallback>
                <p:oleObj name="Picture" r:id="rId4" imgW="3456000" imgH="3525120" progId="">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981075"/>
                        <a:ext cx="4305300" cy="5472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7" name="Object 7"/>
          <p:cNvGraphicFramePr>
            <a:graphicFrameLocks noGrp="1" noChangeAspect="1"/>
          </p:cNvGraphicFramePr>
          <p:nvPr>
            <p:ph sz="half" idx="2"/>
          </p:nvPr>
        </p:nvGraphicFramePr>
        <p:xfrm>
          <a:off x="4211638" y="908050"/>
          <a:ext cx="4608512" cy="5473700"/>
        </p:xfrm>
        <a:graphic>
          <a:graphicData uri="http://schemas.openxmlformats.org/presentationml/2006/ole">
            <mc:AlternateContent xmlns:mc="http://schemas.openxmlformats.org/markup-compatibility/2006">
              <mc:Choice xmlns:v="urn:schemas-microsoft-com:vml" Requires="v">
                <p:oleObj spid="_x0000_s303109" name="Picture" r:id="rId6" imgW="3456000" imgH="3525120" progId="">
                  <p:embed/>
                </p:oleObj>
              </mc:Choice>
              <mc:Fallback>
                <p:oleObj name="Picture" r:id="rId6" imgW="3456000" imgH="3525120" progId="">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11638" y="908050"/>
                        <a:ext cx="4608512" cy="547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cover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6"/>
          <p:cNvSpPr>
            <a:spLocks noGrp="1" noChangeArrowheads="1"/>
          </p:cNvSpPr>
          <p:nvPr>
            <p:ph type="title"/>
          </p:nvPr>
        </p:nvSpPr>
        <p:spPr/>
        <p:txBody>
          <a:bodyPr/>
          <a:lstStyle/>
          <a:p>
            <a:pPr eaLnBrk="1" hangingPunct="1"/>
            <a:r>
              <a:rPr lang="tr-TR" dirty="0" smtClean="0"/>
              <a:t>Kısmi Regresyon Grafikleri</a:t>
            </a:r>
            <a:endParaRPr lang="en-US" dirty="0" smtClean="0"/>
          </a:p>
        </p:txBody>
      </p:sp>
      <p:graphicFrame>
        <p:nvGraphicFramePr>
          <p:cNvPr id="2050" name="Object 5"/>
          <p:cNvGraphicFramePr>
            <a:graphicFrameLocks noGrp="1" noChangeAspect="1"/>
          </p:cNvGraphicFramePr>
          <p:nvPr>
            <p:ph sz="half" idx="1"/>
          </p:nvPr>
        </p:nvGraphicFramePr>
        <p:xfrm>
          <a:off x="250825" y="908050"/>
          <a:ext cx="4105275" cy="3168650"/>
        </p:xfrm>
        <a:graphic>
          <a:graphicData uri="http://schemas.openxmlformats.org/presentationml/2006/ole">
            <mc:AlternateContent xmlns:mc="http://schemas.openxmlformats.org/markup-compatibility/2006">
              <mc:Choice xmlns:v="urn:schemas-microsoft-com:vml" Requires="v">
                <p:oleObj spid="_x0000_s304133" name="Picture" r:id="rId4" imgW="3456000" imgH="3525120" progId="">
                  <p:embed/>
                </p:oleObj>
              </mc:Choice>
              <mc:Fallback>
                <p:oleObj name="Picture" r:id="rId4" imgW="3456000" imgH="3525120" progId="">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908050"/>
                        <a:ext cx="410527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1" name="Object 11"/>
          <p:cNvGraphicFramePr>
            <a:graphicFrameLocks noGrp="1" noChangeAspect="1"/>
          </p:cNvGraphicFramePr>
          <p:nvPr>
            <p:ph sz="quarter" idx="2"/>
          </p:nvPr>
        </p:nvGraphicFramePr>
        <p:xfrm>
          <a:off x="4356100" y="908050"/>
          <a:ext cx="4064000" cy="3168650"/>
        </p:xfrm>
        <a:graphic>
          <a:graphicData uri="http://schemas.openxmlformats.org/presentationml/2006/ole">
            <mc:AlternateContent xmlns:mc="http://schemas.openxmlformats.org/markup-compatibility/2006">
              <mc:Choice xmlns:v="urn:schemas-microsoft-com:vml" Requires="v">
                <p:oleObj spid="_x0000_s304134" name="Picture" r:id="rId6" imgW="3456000" imgH="3525120" progId="">
                  <p:embed/>
                </p:oleObj>
              </mc:Choice>
              <mc:Fallback>
                <p:oleObj name="Picture" r:id="rId6" imgW="3456000" imgH="3525120" progId="">
                  <p:embed/>
                  <p:pic>
                    <p:nvPicPr>
                      <p:cNvPr id="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6100" y="908050"/>
                        <a:ext cx="4064000"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2" name="Object 13"/>
          <p:cNvGraphicFramePr>
            <a:graphicFrameLocks noGrp="1" noChangeAspect="1"/>
          </p:cNvGraphicFramePr>
          <p:nvPr>
            <p:ph sz="quarter" idx="3"/>
          </p:nvPr>
        </p:nvGraphicFramePr>
        <p:xfrm>
          <a:off x="2339975" y="4005263"/>
          <a:ext cx="4319588" cy="2519362"/>
        </p:xfrm>
        <a:graphic>
          <a:graphicData uri="http://schemas.openxmlformats.org/presentationml/2006/ole">
            <mc:AlternateContent xmlns:mc="http://schemas.openxmlformats.org/markup-compatibility/2006">
              <mc:Choice xmlns:v="urn:schemas-microsoft-com:vml" Requires="v">
                <p:oleObj spid="_x0000_s304135" name="Picture" r:id="rId8" imgW="3456000" imgH="3525120" progId="">
                  <p:embed/>
                </p:oleObj>
              </mc:Choice>
              <mc:Fallback>
                <p:oleObj name="Picture" r:id="rId8" imgW="3456000" imgH="3525120" progId="">
                  <p:embed/>
                  <p:pic>
                    <p:nvPicPr>
                      <p:cNvPr id="0" name="Object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39975" y="4005263"/>
                        <a:ext cx="4319588" cy="2519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cover dir="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51520" y="0"/>
            <a:ext cx="8892480" cy="914400"/>
          </a:xfrm>
        </p:spPr>
        <p:txBody>
          <a:bodyPr/>
          <a:lstStyle/>
          <a:p>
            <a:pPr eaLnBrk="1" hangingPunct="1"/>
            <a:r>
              <a:rPr lang="tr-TR" sz="3600" dirty="0" smtClean="0"/>
              <a:t>Çoklu Regresyon Sonuçlarını Rapor Etme</a:t>
            </a:r>
            <a:endParaRPr lang="en-US" sz="3600" dirty="0" smtClean="0"/>
          </a:p>
        </p:txBody>
      </p:sp>
      <p:sp>
        <p:nvSpPr>
          <p:cNvPr id="37891" name="Rectangle 3"/>
          <p:cNvSpPr>
            <a:spLocks noGrp="1" noChangeArrowheads="1"/>
          </p:cNvSpPr>
          <p:nvPr>
            <p:ph type="body" idx="1"/>
          </p:nvPr>
        </p:nvSpPr>
        <p:spPr>
          <a:xfrm>
            <a:off x="395536" y="980728"/>
            <a:ext cx="8229600" cy="4953000"/>
          </a:xfrm>
        </p:spPr>
        <p:txBody>
          <a:bodyPr/>
          <a:lstStyle/>
          <a:p>
            <a:pPr eaLnBrk="1" hangingPunct="1"/>
            <a:r>
              <a:rPr lang="tr-TR" sz="2000" dirty="0" smtClean="0"/>
              <a:t>Önce değişkenlerle ilgili tanımlayıcı istatistikler verilir ve yorumlanır (önceki slaytlardan yararlanılabilir)</a:t>
            </a:r>
          </a:p>
          <a:p>
            <a:pPr eaLnBrk="1" hangingPunct="1"/>
            <a:r>
              <a:rPr lang="tr-TR" sz="2000" dirty="0" smtClean="0"/>
              <a:t>Sonra çoklu regresyon özet tablosu (aşağıda) verilir. (Tablodaki değerler önceki tablolardan bulunabilir)</a:t>
            </a:r>
          </a:p>
          <a:p>
            <a:pPr eaLnBrk="1" hangingPunct="1"/>
            <a:r>
              <a:rPr lang="tr-TR" sz="2000" dirty="0" smtClean="0"/>
              <a:t>Önceki slaytlarda verilen karşılaştırmalarla yorum zenginleştirilir </a:t>
            </a:r>
            <a:endParaRPr lang="en-US" sz="2000" dirty="0" smtClean="0"/>
          </a:p>
        </p:txBody>
      </p:sp>
      <p:graphicFrame>
        <p:nvGraphicFramePr>
          <p:cNvPr id="308226" name="Object 731"/>
          <p:cNvGraphicFramePr>
            <a:graphicFrameLocks noChangeAspect="1"/>
          </p:cNvGraphicFramePr>
          <p:nvPr/>
        </p:nvGraphicFramePr>
        <p:xfrm>
          <a:off x="1259632" y="2852936"/>
          <a:ext cx="8640960" cy="3672408"/>
        </p:xfrm>
        <a:graphic>
          <a:graphicData uri="http://schemas.openxmlformats.org/presentationml/2006/ole">
            <mc:AlternateContent xmlns:mc="http://schemas.openxmlformats.org/markup-compatibility/2006">
              <mc:Choice xmlns:v="urn:schemas-microsoft-com:vml" Requires="v">
                <p:oleObj spid="_x0000_s308227" name="Belge" r:id="rId5" imgW="5654092" imgH="1812874" progId="Word.Document.8">
                  <p:embed/>
                </p:oleObj>
              </mc:Choice>
              <mc:Fallback>
                <p:oleObj name="Belge" r:id="rId5" imgW="5654092" imgH="1812874" progId="Word.Document.8">
                  <p:embed/>
                  <p:pic>
                    <p:nvPicPr>
                      <p:cNvPr id="0" name="Object 7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9632" y="2852936"/>
                        <a:ext cx="8640960"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cover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2"/>
          <p:cNvSpPr>
            <a:spLocks noGrp="1" noChangeArrowheads="1"/>
          </p:cNvSpPr>
          <p:nvPr>
            <p:ph type="title"/>
          </p:nvPr>
        </p:nvSpPr>
        <p:spPr bwMode="auto">
          <a:xfrm>
            <a:off x="1259632" y="0"/>
            <a:ext cx="6624736" cy="908720"/>
          </a:xfrm>
          <a:noFill/>
          <a:ln>
            <a:miter lim="800000"/>
            <a:headEnd/>
            <a:tailEnd/>
          </a:ln>
        </p:spPr>
        <p:txBody>
          <a:bodyPr vert="horz" wrap="square" lIns="91440" tIns="45720" rIns="91440" bIns="45720" numCol="1" anchor="t" anchorCtr="0" compatLnSpc="1">
            <a:prstTxWarp prst="textNoShape">
              <a:avLst/>
            </a:prstTxWarp>
          </a:bodyPr>
          <a:lstStyle/>
          <a:p>
            <a:r>
              <a:rPr lang="tr-TR" dirty="0" smtClean="0"/>
              <a:t>Özet</a:t>
            </a:r>
            <a:endParaRPr lang="tr-TR" dirty="0"/>
          </a:p>
        </p:txBody>
      </p:sp>
      <p:sp>
        <p:nvSpPr>
          <p:cNvPr id="538627"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tr-TR" dirty="0" smtClean="0"/>
              <a:t>Parametrik testler</a:t>
            </a:r>
          </a:p>
          <a:p>
            <a:pPr lvl="1"/>
            <a:r>
              <a:rPr lang="tr-TR" sz="3200" dirty="0" smtClean="0"/>
              <a:t>Varyans Analizi (ANOVA)</a:t>
            </a:r>
          </a:p>
          <a:p>
            <a:pPr lvl="1"/>
            <a:r>
              <a:rPr lang="tr-TR" sz="3200" dirty="0" smtClean="0"/>
              <a:t>Korelasyon testi</a:t>
            </a:r>
          </a:p>
          <a:p>
            <a:pPr lvl="1"/>
            <a:r>
              <a:rPr lang="tr-TR" sz="3200" dirty="0" smtClean="0"/>
              <a:t>Regresyon </a:t>
            </a:r>
          </a:p>
        </p:txBody>
      </p:sp>
    </p:spTree>
  </p:cSld>
  <p:clrMapOvr>
    <a:masterClrMapping/>
  </p:clrMapOvr>
  <p:transition>
    <p:cover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2066" name="Rectangle 2"/>
          <p:cNvSpPr>
            <a:spLocks noGrp="1" noChangeArrowheads="1"/>
          </p:cNvSpPr>
          <p:nvPr>
            <p:ph type="title"/>
          </p:nvPr>
        </p:nvSpPr>
        <p:spPr>
          <a:xfrm>
            <a:off x="323528" y="0"/>
            <a:ext cx="7906072" cy="914400"/>
          </a:xfrm>
        </p:spPr>
        <p:txBody>
          <a:bodyPr/>
          <a:lstStyle/>
          <a:p>
            <a:r>
              <a:rPr lang="tr-TR" dirty="0" err="1" smtClean="0"/>
              <a:t>ANOVA’nın</a:t>
            </a:r>
            <a:r>
              <a:rPr lang="tr-TR" dirty="0" smtClean="0"/>
              <a:t> </a:t>
            </a:r>
            <a:r>
              <a:rPr lang="tr-TR" i="1" dirty="0" smtClean="0"/>
              <a:t>t</a:t>
            </a:r>
            <a:r>
              <a:rPr lang="tr-TR" dirty="0" smtClean="0"/>
              <a:t>-testlerinden Farkı II</a:t>
            </a:r>
            <a:endParaRPr lang="tr-TR" dirty="0"/>
          </a:p>
        </p:txBody>
      </p:sp>
      <p:sp>
        <p:nvSpPr>
          <p:cNvPr id="1112067" name="Rectangle 3"/>
          <p:cNvSpPr>
            <a:spLocks noGrp="1" noChangeArrowheads="1"/>
          </p:cNvSpPr>
          <p:nvPr>
            <p:ph type="body" idx="1"/>
          </p:nvPr>
        </p:nvSpPr>
        <p:spPr>
          <a:xfrm>
            <a:off x="251520" y="1052736"/>
            <a:ext cx="8568952" cy="4953000"/>
          </a:xfrm>
        </p:spPr>
        <p:txBody>
          <a:bodyPr/>
          <a:lstStyle/>
          <a:p>
            <a:pPr>
              <a:lnSpc>
                <a:spcPct val="80000"/>
              </a:lnSpc>
            </a:pPr>
            <a:r>
              <a:rPr lang="tr-TR" sz="2800" i="1" dirty="0" smtClean="0"/>
              <a:t>t</a:t>
            </a:r>
            <a:r>
              <a:rPr lang="tr-TR" sz="2800" dirty="0" smtClean="0"/>
              <a:t>-testi </a:t>
            </a:r>
            <a:r>
              <a:rPr lang="tr-TR" sz="2800" dirty="0"/>
              <a:t>iki örneklemin ortalamalarının eşit olup olmadığı hipotezini test eder.</a:t>
            </a:r>
          </a:p>
          <a:p>
            <a:pPr>
              <a:lnSpc>
                <a:spcPct val="80000"/>
              </a:lnSpc>
            </a:pPr>
            <a:r>
              <a:rPr lang="tr-TR" sz="2800" dirty="0"/>
              <a:t>ANOVA ise üç ya da daha fazla ortalamanın eşit olup olmadığını test </a:t>
            </a:r>
            <a:r>
              <a:rPr lang="tr-TR" sz="2800" dirty="0" smtClean="0"/>
              <a:t>eder</a:t>
            </a:r>
            <a:endParaRPr lang="tr-TR" sz="2800" dirty="0"/>
          </a:p>
          <a:p>
            <a:pPr>
              <a:lnSpc>
                <a:spcPct val="80000"/>
              </a:lnSpc>
            </a:pPr>
            <a:r>
              <a:rPr lang="tr-TR" sz="2800" dirty="0"/>
              <a:t>ANOVA </a:t>
            </a:r>
            <a:r>
              <a:rPr lang="tr-TR" sz="2800" i="1" dirty="0"/>
              <a:t>F</a:t>
            </a:r>
            <a:r>
              <a:rPr lang="tr-TR" sz="2800" dirty="0"/>
              <a:t> istatistiğini verir. </a:t>
            </a:r>
            <a:r>
              <a:rPr lang="tr-TR" sz="2800" i="1" dirty="0"/>
              <a:t>F</a:t>
            </a:r>
            <a:r>
              <a:rPr lang="tr-TR" sz="2800" dirty="0"/>
              <a:t>, verilerdeki sistematik varyans miktarını sistematik olmayan varyansla </a:t>
            </a:r>
            <a:r>
              <a:rPr lang="tr-TR" sz="2800" dirty="0" smtClean="0"/>
              <a:t>karşılaştırır</a:t>
            </a:r>
            <a:endParaRPr lang="tr-TR" sz="2800" dirty="0"/>
          </a:p>
          <a:p>
            <a:pPr>
              <a:lnSpc>
                <a:spcPct val="80000"/>
              </a:lnSpc>
            </a:pPr>
            <a:r>
              <a:rPr lang="tr-TR" sz="2800" dirty="0"/>
              <a:t>ANOVA </a:t>
            </a:r>
            <a:r>
              <a:rPr lang="tr-TR" sz="2800" dirty="0" smtClean="0"/>
              <a:t>gruplar arasında fark olup olmadığını ya da deneysel uyarıcının başarılı </a:t>
            </a:r>
            <a:r>
              <a:rPr lang="tr-TR" sz="2800" dirty="0"/>
              <a:t>olup olmadığını söyler (ör., üç grup ortalamasının eşit olmaması) ama </a:t>
            </a:r>
            <a:r>
              <a:rPr lang="tr-TR" sz="2800" dirty="0" smtClean="0"/>
              <a:t>farkın hangi gruplar arasında olduğunu ya da hangi </a:t>
            </a:r>
            <a:r>
              <a:rPr lang="tr-TR" sz="2800" dirty="0"/>
              <a:t>grupların etkilendiğini söylemez (üç ortalama da farklı olabilir, ilk ikisi aynı, üçüncüsü farklı olabilir, ilki farklı, ikinci ve üçüncüsü aynı olabilir vs. vs</a:t>
            </a:r>
            <a:r>
              <a:rPr lang="tr-TR" sz="2800" dirty="0" smtClean="0"/>
              <a:t>.)</a:t>
            </a:r>
            <a:endParaRPr lang="tr-TR" sz="2800" dirty="0"/>
          </a:p>
        </p:txBody>
      </p:sp>
    </p:spTree>
  </p:cSld>
  <p:clrMapOvr>
    <a:masterClrMapping/>
  </p:clrMapOvr>
  <p:transition>
    <p:cover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0" y="0"/>
            <a:ext cx="9396536" cy="914400"/>
          </a:xfrm>
        </p:spPr>
        <p:txBody>
          <a:bodyPr/>
          <a:lstStyle/>
          <a:p>
            <a:pPr eaLnBrk="1" hangingPunct="1"/>
            <a:r>
              <a:rPr lang="tr-TR" sz="3600" dirty="0" smtClean="0"/>
              <a:t>Tek Yönlü </a:t>
            </a:r>
            <a:r>
              <a:rPr lang="tr-TR" sz="3600" dirty="0" err="1" smtClean="0"/>
              <a:t>Varyans</a:t>
            </a:r>
            <a:r>
              <a:rPr lang="tr-TR" sz="3600" dirty="0" smtClean="0"/>
              <a:t> Analizi (ANOVA): Örnek</a:t>
            </a:r>
            <a:endParaRPr lang="en-US" sz="3600" dirty="0" smtClean="0"/>
          </a:p>
        </p:txBody>
      </p:sp>
      <p:sp>
        <p:nvSpPr>
          <p:cNvPr id="62467" name="Rectangle 3"/>
          <p:cNvSpPr>
            <a:spLocks noGrp="1" noChangeArrowheads="1"/>
          </p:cNvSpPr>
          <p:nvPr>
            <p:ph type="body" idx="1"/>
          </p:nvPr>
        </p:nvSpPr>
        <p:spPr/>
        <p:txBody>
          <a:bodyPr/>
          <a:lstStyle/>
          <a:p>
            <a:pPr eaLnBrk="1" hangingPunct="1"/>
            <a:r>
              <a:rPr lang="tr-TR" sz="2800" dirty="0" smtClean="0"/>
              <a:t>“Tek yönlü” </a:t>
            </a:r>
            <a:r>
              <a:rPr lang="tr-TR" sz="2800" dirty="0" err="1" smtClean="0"/>
              <a:t>varyans</a:t>
            </a:r>
            <a:r>
              <a:rPr lang="tr-TR" sz="2800" dirty="0" smtClean="0"/>
              <a:t> analizinde bir bağımsız değişkenin ikiden fazla gruptaki durumu test edilir </a:t>
            </a:r>
          </a:p>
          <a:p>
            <a:pPr eaLnBrk="1" hangingPunct="1"/>
            <a:r>
              <a:rPr lang="tr-TR" sz="2800" dirty="0" smtClean="0"/>
              <a:t>Ör., öğrencilerin yazma puanları ortalaması acaba mezun oldukları lise türüne (genel lise, </a:t>
            </a:r>
            <a:r>
              <a:rPr lang="tr-TR" sz="2800" dirty="0" err="1" smtClean="0"/>
              <a:t>anadolu</a:t>
            </a:r>
            <a:r>
              <a:rPr lang="tr-TR" sz="2800" dirty="0" smtClean="0"/>
              <a:t> lisesi, meslek lisesi) göre birbirinden farklı mıdır?</a:t>
            </a:r>
          </a:p>
          <a:p>
            <a:pPr eaLnBrk="1" hangingPunct="1"/>
            <a:r>
              <a:rPr lang="tr-TR" sz="2800" dirty="0" smtClean="0"/>
              <a:t>Araştırma </a:t>
            </a:r>
            <a:r>
              <a:rPr lang="tr-TR" sz="2800" dirty="0" err="1" smtClean="0"/>
              <a:t>denencesi</a:t>
            </a:r>
            <a:r>
              <a:rPr lang="tr-TR" sz="2800" dirty="0" smtClean="0"/>
              <a:t> (H</a:t>
            </a:r>
            <a:r>
              <a:rPr lang="tr-TR" sz="2800" baseline="-25000" dirty="0" smtClean="0"/>
              <a:t>1</a:t>
            </a:r>
            <a:r>
              <a:rPr lang="tr-TR" sz="2800" dirty="0" smtClean="0"/>
              <a:t>): “Öğrencilerin yazma puanlarının ortalaması lise türüne (genel, </a:t>
            </a:r>
            <a:r>
              <a:rPr lang="tr-TR" sz="2800" dirty="0" err="1" smtClean="0"/>
              <a:t>anadolu</a:t>
            </a:r>
            <a:r>
              <a:rPr lang="tr-TR" sz="2800" dirty="0" smtClean="0"/>
              <a:t>, mesleki) göre birbirinden farklıdır (</a:t>
            </a:r>
            <a:r>
              <a:rPr lang="en-US" sz="2800" dirty="0" smtClean="0"/>
              <a:t>H</a:t>
            </a:r>
            <a:r>
              <a:rPr lang="tr-TR" sz="2800" baseline="-25000" dirty="0" smtClean="0"/>
              <a:t>1</a:t>
            </a:r>
            <a:r>
              <a:rPr lang="en-US" sz="2800" dirty="0" smtClean="0"/>
              <a:t>: ų</a:t>
            </a:r>
            <a:r>
              <a:rPr lang="tr-TR" sz="2800" dirty="0" smtClean="0"/>
              <a:t> </a:t>
            </a:r>
            <a:r>
              <a:rPr lang="en-US" sz="2800" dirty="0" smtClean="0">
                <a:sym typeface="Symbol" pitchFamily="18" charset="2"/>
              </a:rPr>
              <a:t></a:t>
            </a:r>
            <a:r>
              <a:rPr lang="tr-TR" sz="2800" dirty="0" smtClean="0"/>
              <a:t> </a:t>
            </a:r>
            <a:r>
              <a:rPr lang="en-US" sz="2800" dirty="0" smtClean="0"/>
              <a:t>ų </a:t>
            </a:r>
            <a:r>
              <a:rPr lang="tr-TR" sz="2400" baseline="-25000" dirty="0" smtClean="0"/>
              <a:t>0</a:t>
            </a:r>
            <a:r>
              <a:rPr lang="tr-TR" sz="2800" dirty="0" smtClean="0"/>
              <a:t>).” (çift kuyruk testi)</a:t>
            </a:r>
          </a:p>
        </p:txBody>
      </p:sp>
    </p:spTree>
  </p:cSld>
  <p:clrMapOvr>
    <a:masterClrMapping/>
  </p:clrMapOvr>
  <p:transition>
    <p:cover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179388" y="0"/>
            <a:ext cx="8353425" cy="914400"/>
          </a:xfrm>
        </p:spPr>
        <p:txBody>
          <a:bodyPr/>
          <a:lstStyle/>
          <a:p>
            <a:pPr eaLnBrk="1" hangingPunct="1"/>
            <a:r>
              <a:rPr lang="tr-TR" dirty="0" smtClean="0"/>
              <a:t>Tek Yönlü ANOVA - PASW</a:t>
            </a:r>
            <a:endParaRPr lang="en-US" dirty="0" smtClean="0"/>
          </a:p>
        </p:txBody>
      </p:sp>
      <p:sp>
        <p:nvSpPr>
          <p:cNvPr id="64515" name="Rectangle 3"/>
          <p:cNvSpPr>
            <a:spLocks noGrp="1" noChangeArrowheads="1"/>
          </p:cNvSpPr>
          <p:nvPr>
            <p:ph type="body" idx="1"/>
          </p:nvPr>
        </p:nvSpPr>
        <p:spPr/>
        <p:txBody>
          <a:bodyPr/>
          <a:lstStyle/>
          <a:p>
            <a:pPr eaLnBrk="1" hangingPunct="1"/>
            <a:r>
              <a:rPr lang="tr-TR" sz="2400" dirty="0" smtClean="0"/>
              <a:t>Mönüden:</a:t>
            </a:r>
          </a:p>
          <a:p>
            <a:pPr eaLnBrk="1" hangingPunct="1"/>
            <a:r>
              <a:rPr lang="en-US" sz="2400" dirty="0" smtClean="0"/>
              <a:t>Analyze -&gt; Compare means-&gt; </a:t>
            </a:r>
            <a:r>
              <a:rPr lang="tr-TR" sz="2400" dirty="0" err="1" smtClean="0"/>
              <a:t>One</a:t>
            </a:r>
            <a:r>
              <a:rPr lang="tr-TR" sz="2400" dirty="0" smtClean="0"/>
              <a:t>-</a:t>
            </a:r>
            <a:r>
              <a:rPr lang="tr-TR" sz="2400" dirty="0" err="1" smtClean="0"/>
              <a:t>way</a:t>
            </a:r>
            <a:r>
              <a:rPr lang="tr-TR" sz="2400" dirty="0" smtClean="0"/>
              <a:t> </a:t>
            </a:r>
            <a:r>
              <a:rPr lang="tr-TR" sz="2400" dirty="0" err="1" smtClean="0"/>
              <a:t>ANOVA’yı</a:t>
            </a:r>
            <a:r>
              <a:rPr lang="tr-TR" sz="2400" dirty="0" smtClean="0"/>
              <a:t> seçin</a:t>
            </a:r>
          </a:p>
          <a:p>
            <a:pPr eaLnBrk="1" hangingPunct="1"/>
            <a:r>
              <a:rPr lang="tr-TR" sz="2400" dirty="0" smtClean="0"/>
              <a:t>Yazma notunu “</a:t>
            </a:r>
            <a:r>
              <a:rPr lang="tr-TR" sz="2400" dirty="0" err="1" smtClean="0"/>
              <a:t>Dependent</a:t>
            </a:r>
            <a:r>
              <a:rPr lang="tr-TR" sz="2400" dirty="0" smtClean="0"/>
              <a:t> </a:t>
            </a:r>
            <a:r>
              <a:rPr lang="tr-TR" sz="2400" dirty="0" err="1" smtClean="0"/>
              <a:t>List</a:t>
            </a:r>
            <a:r>
              <a:rPr lang="tr-TR" sz="2400" dirty="0" smtClean="0"/>
              <a:t>” (bağımlı değişken) kutusuna, program türünü “</a:t>
            </a:r>
            <a:r>
              <a:rPr lang="tr-TR" sz="2400" dirty="0" err="1" smtClean="0"/>
              <a:t>Factor</a:t>
            </a:r>
            <a:r>
              <a:rPr lang="tr-TR" sz="2400" dirty="0" smtClean="0"/>
              <a:t>” (bağımsız değişken) satırına atayın</a:t>
            </a:r>
          </a:p>
          <a:p>
            <a:pPr eaLnBrk="1" hangingPunct="1"/>
            <a:r>
              <a:rPr lang="tr-TR" sz="2400" dirty="0" err="1" smtClean="0"/>
              <a:t>Options</a:t>
            </a:r>
            <a:r>
              <a:rPr lang="tr-TR" sz="2400" dirty="0" smtClean="0"/>
              <a:t> sekmesinden tanımlayıcı istatistikleri, </a:t>
            </a:r>
            <a:r>
              <a:rPr lang="tr-TR" sz="2400" dirty="0" err="1" smtClean="0"/>
              <a:t>varyans</a:t>
            </a:r>
            <a:r>
              <a:rPr lang="tr-TR" sz="2400" dirty="0" smtClean="0"/>
              <a:t> homojenliği işaretleyin</a:t>
            </a:r>
          </a:p>
          <a:p>
            <a:pPr eaLnBrk="1" hangingPunct="1"/>
            <a:r>
              <a:rPr lang="tr-TR" sz="2400" dirty="0" smtClean="0"/>
              <a:t>Post hoc sekmesinden LSD, </a:t>
            </a:r>
            <a:r>
              <a:rPr lang="tr-TR" sz="2400" dirty="0" err="1" smtClean="0"/>
              <a:t>Bonferroni</a:t>
            </a:r>
            <a:r>
              <a:rPr lang="tr-TR" sz="2400" dirty="0" smtClean="0"/>
              <a:t>, </a:t>
            </a:r>
            <a:r>
              <a:rPr lang="tr-TR" sz="2400" dirty="0" err="1" smtClean="0"/>
              <a:t>Tukey</a:t>
            </a:r>
            <a:r>
              <a:rPr lang="tr-TR" sz="2400" dirty="0" smtClean="0"/>
              <a:t>, </a:t>
            </a:r>
            <a:r>
              <a:rPr lang="tr-TR" sz="2400" dirty="0" err="1" smtClean="0"/>
              <a:t>Dunnet</a:t>
            </a:r>
            <a:r>
              <a:rPr lang="tr-TR" sz="2400" dirty="0" smtClean="0"/>
              <a:t> ve </a:t>
            </a:r>
            <a:r>
              <a:rPr lang="tr-TR" sz="2400" dirty="0" err="1" smtClean="0"/>
              <a:t>Games</a:t>
            </a:r>
            <a:r>
              <a:rPr lang="tr-TR" sz="2400" dirty="0" smtClean="0"/>
              <a:t>-</a:t>
            </a:r>
            <a:r>
              <a:rPr lang="tr-TR" sz="2400" dirty="0" err="1" smtClean="0"/>
              <a:t>Howell</a:t>
            </a:r>
            <a:r>
              <a:rPr lang="tr-TR" sz="2400" dirty="0" smtClean="0"/>
              <a:t> seçeneklerini işaretleyin</a:t>
            </a:r>
          </a:p>
          <a:p>
            <a:pPr eaLnBrk="1" hangingPunct="1"/>
            <a:r>
              <a:rPr lang="tr-TR" sz="2400" dirty="0" smtClean="0"/>
              <a:t>Anlamlılık düzeyini (Significance level) 0,05 seçin</a:t>
            </a:r>
          </a:p>
          <a:p>
            <a:pPr eaLnBrk="1" hangingPunct="1"/>
            <a:r>
              <a:rPr lang="en-US" sz="2400" dirty="0" smtClean="0"/>
              <a:t>OK</a:t>
            </a:r>
            <a:r>
              <a:rPr lang="tr-TR" sz="2400" dirty="0" smtClean="0"/>
              <a:t>’e tıklayın</a:t>
            </a:r>
            <a:endParaRPr lang="en-US" sz="2400" dirty="0" smtClean="0"/>
          </a:p>
        </p:txBody>
      </p:sp>
    </p:spTree>
  </p:cSld>
  <p:clrMapOvr>
    <a:masterClrMapping/>
  </p:clrMapOvr>
  <p:transition>
    <p:cover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0"/>
            <a:ext cx="8640960" cy="914400"/>
          </a:xfrm>
        </p:spPr>
        <p:txBody>
          <a:bodyPr/>
          <a:lstStyle/>
          <a:p>
            <a:r>
              <a:rPr lang="tr-TR" sz="3500" dirty="0" smtClean="0"/>
              <a:t>Tek Yönlü ANOVA Sonuçları: Tanımlayıcı İstatistikler</a:t>
            </a:r>
            <a:endParaRPr lang="tr-TR" sz="3500" dirty="0"/>
          </a:p>
        </p:txBody>
      </p:sp>
      <p:graphicFrame>
        <p:nvGraphicFramePr>
          <p:cNvPr id="12" name="11 Tablo"/>
          <p:cNvGraphicFramePr>
            <a:graphicFrameLocks noGrp="1"/>
          </p:cNvGraphicFramePr>
          <p:nvPr/>
        </p:nvGraphicFramePr>
        <p:xfrm>
          <a:off x="323528" y="1196752"/>
          <a:ext cx="6012162" cy="2280355"/>
        </p:xfrm>
        <a:graphic>
          <a:graphicData uri="http://schemas.openxmlformats.org/drawingml/2006/table">
            <a:tbl>
              <a:tblPr/>
              <a:tblGrid>
                <a:gridCol w="794616"/>
                <a:gridCol w="622256"/>
                <a:gridCol w="829672"/>
                <a:gridCol w="898812"/>
                <a:gridCol w="829672"/>
                <a:gridCol w="898812"/>
                <a:gridCol w="1138322"/>
              </a:tblGrid>
              <a:tr h="293511">
                <a:tc gridSpan="7">
                  <a:txBody>
                    <a:bodyPr/>
                    <a:lstStyle/>
                    <a:p>
                      <a:pPr marL="38100" marR="38100" algn="ctr">
                        <a:lnSpc>
                          <a:spcPts val="1600"/>
                        </a:lnSpc>
                        <a:spcAft>
                          <a:spcPts val="0"/>
                        </a:spcAft>
                      </a:pPr>
                      <a:r>
                        <a:rPr lang="tr-TR" sz="2000" b="1" dirty="0" err="1">
                          <a:solidFill>
                            <a:srgbClr val="000000"/>
                          </a:solidFill>
                          <a:latin typeface="Arial"/>
                          <a:ea typeface="Times New Roman"/>
                          <a:cs typeface="Times New Roman"/>
                        </a:rPr>
                        <a:t>Descriptives</a:t>
                      </a:r>
                      <a:endParaRPr lang="tr-TR" sz="2400" dirty="0">
                        <a:solidFill>
                          <a:srgbClr val="000000"/>
                        </a:solidFill>
                        <a:latin typeface="Courier New"/>
                        <a:ea typeface="Times New Roman"/>
                        <a:cs typeface="Times New Roman"/>
                      </a:endParaRPr>
                    </a:p>
                  </a:txBody>
                  <a:tcPr marL="0" marR="0" marT="0" marB="0" anchor="ctr">
                    <a:lnL>
                      <a:noFill/>
                    </a:lnL>
                    <a:lnR>
                      <a:noFill/>
                    </a:lnR>
                    <a:lnT>
                      <a:noFill/>
                    </a:lnT>
                    <a:lnB>
                      <a:noFill/>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66529">
                <a:tc gridSpan="7">
                  <a:txBody>
                    <a:bodyPr/>
                    <a:lstStyle/>
                    <a:p>
                      <a:pPr marL="38100" marR="38100">
                        <a:lnSpc>
                          <a:spcPts val="1600"/>
                        </a:lnSpc>
                        <a:spcAft>
                          <a:spcPts val="0"/>
                        </a:spcAft>
                      </a:pPr>
                      <a:r>
                        <a:rPr lang="tr-TR" sz="2000" b="1" dirty="0">
                          <a:solidFill>
                            <a:srgbClr val="000000"/>
                          </a:solidFill>
                          <a:latin typeface="Arial"/>
                          <a:ea typeface="Times New Roman"/>
                          <a:cs typeface="Times New Roman"/>
                        </a:rPr>
                        <a:t>yazma </a:t>
                      </a:r>
                      <a:r>
                        <a:rPr lang="tr-TR" sz="2000" b="1" dirty="0" smtClean="0">
                          <a:solidFill>
                            <a:srgbClr val="000000"/>
                          </a:solidFill>
                          <a:latin typeface="Arial"/>
                          <a:ea typeface="Times New Roman"/>
                          <a:cs typeface="Times New Roman"/>
                        </a:rPr>
                        <a:t>notu</a:t>
                      </a:r>
                      <a:endParaRPr lang="tr-TR" sz="1600" b="1" dirty="0">
                        <a:solidFill>
                          <a:srgbClr val="000000"/>
                        </a:solidFill>
                        <a:latin typeface="Courier New"/>
                        <a:ea typeface="Times New Roman"/>
                        <a:cs typeface="Times New Roman"/>
                      </a:endParaRPr>
                    </a:p>
                  </a:txBody>
                  <a:tcPr marL="0" marR="0" marT="0" marB="0" anchor="b">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349082">
                <a:tc rowSpan="2">
                  <a:txBody>
                    <a:bodyPr/>
                    <a:lstStyle/>
                    <a:p>
                      <a:pPr algn="ctr">
                        <a:spcAft>
                          <a:spcPts val="0"/>
                        </a:spcAft>
                      </a:pPr>
                      <a:endParaRPr lang="tr-TR" sz="2400" dirty="0">
                        <a:solidFill>
                          <a:srgbClr val="000000"/>
                        </a:solidFill>
                        <a:latin typeface="+mn-lt"/>
                        <a:ea typeface="Times New Roman"/>
                        <a:cs typeface="Times New Roman"/>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rowSpan="2">
                  <a:txBody>
                    <a:bodyPr/>
                    <a:lstStyle/>
                    <a:p>
                      <a:pPr marL="38100" marR="38100" algn="ctr">
                        <a:lnSpc>
                          <a:spcPts val="1600"/>
                        </a:lnSpc>
                        <a:spcAft>
                          <a:spcPts val="0"/>
                        </a:spcAft>
                      </a:pPr>
                      <a:r>
                        <a:rPr lang="tr-TR" sz="1400" dirty="0">
                          <a:solidFill>
                            <a:srgbClr val="000000"/>
                          </a:solidFill>
                          <a:latin typeface="+mn-lt"/>
                          <a:ea typeface="Times New Roman"/>
                          <a:cs typeface="Times New Roman"/>
                        </a:rPr>
                        <a:t>N</a:t>
                      </a:r>
                      <a:endParaRPr lang="tr-TR" sz="1600" dirty="0">
                        <a:solidFill>
                          <a:srgbClr val="000000"/>
                        </a:solidFill>
                        <a:latin typeface="+mn-lt"/>
                        <a:ea typeface="Times New Roman"/>
                        <a:cs typeface="Times New Roman"/>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rowSpan="2">
                  <a:txBody>
                    <a:bodyPr/>
                    <a:lstStyle/>
                    <a:p>
                      <a:pPr marL="38100" marR="38100" algn="ctr">
                        <a:lnSpc>
                          <a:spcPts val="1600"/>
                        </a:lnSpc>
                        <a:spcAft>
                          <a:spcPts val="0"/>
                        </a:spcAft>
                      </a:pPr>
                      <a:r>
                        <a:rPr lang="tr-TR" sz="1400" dirty="0" err="1" smtClean="0">
                          <a:solidFill>
                            <a:srgbClr val="000000"/>
                          </a:solidFill>
                          <a:latin typeface="+mn-lt"/>
                          <a:ea typeface="Times New Roman"/>
                          <a:cs typeface="Times New Roman"/>
                        </a:rPr>
                        <a:t>Ort</a:t>
                      </a:r>
                      <a:r>
                        <a:rPr lang="tr-TR" sz="1400" dirty="0" smtClean="0">
                          <a:solidFill>
                            <a:srgbClr val="000000"/>
                          </a:solidFill>
                          <a:latin typeface="+mn-lt"/>
                          <a:ea typeface="Times New Roman"/>
                          <a:cs typeface="Times New Roman"/>
                        </a:rPr>
                        <a:t>.</a:t>
                      </a:r>
                      <a:endParaRPr lang="tr-TR" sz="1600" dirty="0">
                        <a:solidFill>
                          <a:srgbClr val="000000"/>
                        </a:solidFill>
                        <a:latin typeface="+mn-lt"/>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rowSpan="2">
                  <a:txBody>
                    <a:bodyPr/>
                    <a:lstStyle/>
                    <a:p>
                      <a:pPr marL="38100" marR="38100" algn="ctr">
                        <a:lnSpc>
                          <a:spcPts val="1600"/>
                        </a:lnSpc>
                        <a:spcAft>
                          <a:spcPts val="0"/>
                        </a:spcAft>
                      </a:pPr>
                      <a:r>
                        <a:rPr lang="tr-TR" sz="1600" dirty="0" smtClean="0">
                          <a:solidFill>
                            <a:srgbClr val="000000"/>
                          </a:solidFill>
                          <a:latin typeface="+mn-lt"/>
                          <a:ea typeface="Times New Roman"/>
                          <a:cs typeface="Times New Roman"/>
                        </a:rPr>
                        <a:t>Standart Sapma</a:t>
                      </a:r>
                      <a:endParaRPr lang="tr-TR" sz="1600" dirty="0">
                        <a:solidFill>
                          <a:srgbClr val="000000"/>
                        </a:solidFill>
                        <a:latin typeface="+mn-lt"/>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rowSpan="2">
                  <a:txBody>
                    <a:bodyPr/>
                    <a:lstStyle/>
                    <a:p>
                      <a:pPr marL="38100" marR="38100" algn="ctr">
                        <a:lnSpc>
                          <a:spcPts val="1600"/>
                        </a:lnSpc>
                        <a:spcAft>
                          <a:spcPts val="0"/>
                        </a:spcAft>
                      </a:pPr>
                      <a:r>
                        <a:rPr lang="tr-TR" sz="1400" dirty="0" smtClean="0">
                          <a:solidFill>
                            <a:srgbClr val="000000"/>
                          </a:solidFill>
                          <a:latin typeface="+mn-lt"/>
                          <a:ea typeface="Times New Roman"/>
                          <a:cs typeface="Times New Roman"/>
                        </a:rPr>
                        <a:t>Standart Hata</a:t>
                      </a:r>
                      <a:endParaRPr lang="tr-TR" sz="1600" dirty="0">
                        <a:solidFill>
                          <a:srgbClr val="000000"/>
                        </a:solidFill>
                        <a:latin typeface="+mn-lt"/>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gridSpan="2">
                  <a:txBody>
                    <a:bodyPr/>
                    <a:lstStyle/>
                    <a:p>
                      <a:pPr marL="38100" marR="38100" algn="ctr">
                        <a:lnSpc>
                          <a:spcPts val="1600"/>
                        </a:lnSpc>
                        <a:spcAft>
                          <a:spcPts val="0"/>
                        </a:spcAft>
                      </a:pPr>
                      <a:r>
                        <a:rPr lang="tr-TR" sz="1400" dirty="0" smtClean="0">
                          <a:solidFill>
                            <a:srgbClr val="000000"/>
                          </a:solidFill>
                          <a:latin typeface="+mn-lt"/>
                          <a:ea typeface="Times New Roman"/>
                          <a:cs typeface="Times New Roman"/>
                        </a:rPr>
                        <a:t>Ortalama için %95 Güven Aralığı</a:t>
                      </a:r>
                      <a:endParaRPr lang="tr-TR" sz="1600" dirty="0">
                        <a:solidFill>
                          <a:srgbClr val="000000"/>
                        </a:solidFill>
                        <a:latin typeface="+mn-lt"/>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r>
              <a:tr h="52636">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marL="38100" marR="38100" algn="ctr">
                        <a:lnSpc>
                          <a:spcPts val="1600"/>
                        </a:lnSpc>
                        <a:spcAft>
                          <a:spcPts val="0"/>
                        </a:spcAft>
                      </a:pPr>
                      <a:r>
                        <a:rPr lang="tr-TR" sz="1400" dirty="0" smtClean="0">
                          <a:solidFill>
                            <a:srgbClr val="000000"/>
                          </a:solidFill>
                          <a:latin typeface="+mn-lt"/>
                          <a:ea typeface="Times New Roman"/>
                          <a:cs typeface="Times New Roman"/>
                        </a:rPr>
                        <a:t>Alt sınır</a:t>
                      </a:r>
                      <a:endParaRPr lang="tr-TR" sz="1600" dirty="0">
                        <a:solidFill>
                          <a:srgbClr val="000000"/>
                        </a:solidFill>
                        <a:latin typeface="+mn-lt"/>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tr-TR" sz="1400" dirty="0" smtClean="0">
                          <a:solidFill>
                            <a:srgbClr val="000000"/>
                          </a:solidFill>
                          <a:latin typeface="+mn-lt"/>
                          <a:ea typeface="Times New Roman"/>
                          <a:cs typeface="Times New Roman"/>
                        </a:rPr>
                        <a:t>Üst sınır</a:t>
                      </a:r>
                      <a:endParaRPr lang="tr-TR" sz="1600" dirty="0">
                        <a:solidFill>
                          <a:srgbClr val="000000"/>
                        </a:solidFill>
                        <a:latin typeface="+mn-lt"/>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293511">
                <a:tc>
                  <a:txBody>
                    <a:bodyPr/>
                    <a:lstStyle/>
                    <a:p>
                      <a:pPr marL="38100" marR="38100">
                        <a:lnSpc>
                          <a:spcPts val="1600"/>
                        </a:lnSpc>
                        <a:spcAft>
                          <a:spcPts val="0"/>
                        </a:spcAft>
                      </a:pPr>
                      <a:r>
                        <a:rPr lang="tr-TR" sz="1400">
                          <a:solidFill>
                            <a:srgbClr val="000000"/>
                          </a:solidFill>
                          <a:latin typeface="+mn-lt"/>
                          <a:ea typeface="Times New Roman"/>
                          <a:cs typeface="Times New Roman"/>
                        </a:rPr>
                        <a:t>genel</a:t>
                      </a:r>
                      <a:endParaRPr lang="tr-TR" sz="1600">
                        <a:solidFill>
                          <a:srgbClr val="000000"/>
                        </a:solidFill>
                        <a:latin typeface="+mn-lt"/>
                        <a:ea typeface="Times New Roman"/>
                        <a:cs typeface="Times New Roman"/>
                      </a:endParaRPr>
                    </a:p>
                  </a:txBody>
                  <a:tcPr marL="0" marR="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Aft>
                          <a:spcPts val="0"/>
                        </a:spcAft>
                      </a:pPr>
                      <a:r>
                        <a:rPr lang="tr-TR" sz="1400">
                          <a:solidFill>
                            <a:srgbClr val="000000"/>
                          </a:solidFill>
                          <a:latin typeface="+mn-lt"/>
                          <a:ea typeface="Times New Roman"/>
                          <a:cs typeface="Times New Roman"/>
                        </a:rPr>
                        <a:t>45</a:t>
                      </a:r>
                      <a:endParaRPr lang="tr-TR" sz="1600">
                        <a:solidFill>
                          <a:srgbClr val="000000"/>
                        </a:solidFill>
                        <a:latin typeface="+mn-lt"/>
                        <a:ea typeface="Times New Roman"/>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Aft>
                          <a:spcPts val="0"/>
                        </a:spcAft>
                      </a:pPr>
                      <a:r>
                        <a:rPr lang="tr-TR" sz="1400" b="1" dirty="0">
                          <a:solidFill>
                            <a:srgbClr val="000000"/>
                          </a:solidFill>
                          <a:latin typeface="+mn-lt"/>
                          <a:ea typeface="Times New Roman"/>
                          <a:cs typeface="Times New Roman"/>
                        </a:rPr>
                        <a:t>51,33</a:t>
                      </a:r>
                      <a:endParaRPr lang="tr-TR" sz="1600" b="1" dirty="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Aft>
                          <a:spcPts val="0"/>
                        </a:spcAft>
                      </a:pPr>
                      <a:r>
                        <a:rPr lang="tr-TR" sz="1400">
                          <a:solidFill>
                            <a:srgbClr val="000000"/>
                          </a:solidFill>
                          <a:latin typeface="+mn-lt"/>
                          <a:ea typeface="Times New Roman"/>
                          <a:cs typeface="Times New Roman"/>
                        </a:rPr>
                        <a:t>9,398</a:t>
                      </a:r>
                      <a:endParaRPr lang="tr-TR" sz="160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Aft>
                          <a:spcPts val="0"/>
                        </a:spcAft>
                      </a:pPr>
                      <a:r>
                        <a:rPr lang="tr-TR" sz="1400" dirty="0">
                          <a:solidFill>
                            <a:srgbClr val="000000"/>
                          </a:solidFill>
                          <a:latin typeface="+mn-lt"/>
                          <a:ea typeface="Times New Roman"/>
                          <a:cs typeface="Times New Roman"/>
                        </a:rPr>
                        <a:t>1,401</a:t>
                      </a:r>
                      <a:endParaRPr lang="tr-TR" sz="1600" dirty="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Aft>
                          <a:spcPts val="0"/>
                        </a:spcAft>
                      </a:pPr>
                      <a:r>
                        <a:rPr lang="tr-TR" sz="1400" dirty="0">
                          <a:solidFill>
                            <a:srgbClr val="000000"/>
                          </a:solidFill>
                          <a:latin typeface="+mn-lt"/>
                          <a:ea typeface="Times New Roman"/>
                          <a:cs typeface="Times New Roman"/>
                        </a:rPr>
                        <a:t>48,51</a:t>
                      </a:r>
                      <a:endParaRPr lang="tr-TR" sz="1600" dirty="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Aft>
                          <a:spcPts val="0"/>
                        </a:spcAft>
                      </a:pPr>
                      <a:r>
                        <a:rPr lang="tr-TR" sz="1400" dirty="0">
                          <a:solidFill>
                            <a:srgbClr val="000000"/>
                          </a:solidFill>
                          <a:latin typeface="+mn-lt"/>
                          <a:ea typeface="Times New Roman"/>
                          <a:cs typeface="Times New Roman"/>
                        </a:rPr>
                        <a:t>54,16</a:t>
                      </a:r>
                      <a:endParaRPr lang="tr-TR" sz="1600" dirty="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293511">
                <a:tc>
                  <a:txBody>
                    <a:bodyPr/>
                    <a:lstStyle/>
                    <a:p>
                      <a:pPr marL="38100" marR="38100">
                        <a:lnSpc>
                          <a:spcPts val="1600"/>
                        </a:lnSpc>
                        <a:spcAft>
                          <a:spcPts val="0"/>
                        </a:spcAft>
                      </a:pPr>
                      <a:r>
                        <a:rPr lang="tr-TR" sz="1400">
                          <a:solidFill>
                            <a:srgbClr val="000000"/>
                          </a:solidFill>
                          <a:latin typeface="+mn-lt"/>
                          <a:ea typeface="Times New Roman"/>
                          <a:cs typeface="Times New Roman"/>
                        </a:rPr>
                        <a:t>anadolu</a:t>
                      </a:r>
                      <a:endParaRPr lang="tr-TR" sz="1600">
                        <a:solidFill>
                          <a:srgbClr val="000000"/>
                        </a:solidFill>
                        <a:latin typeface="+mn-lt"/>
                        <a:ea typeface="Times New Roman"/>
                        <a:cs typeface="Times New Roman"/>
                      </a:endParaRPr>
                    </a:p>
                  </a:txBody>
                  <a:tcPr marL="0" marR="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Aft>
                          <a:spcPts val="0"/>
                        </a:spcAft>
                      </a:pPr>
                      <a:r>
                        <a:rPr lang="tr-TR" sz="1400" dirty="0">
                          <a:solidFill>
                            <a:srgbClr val="000000"/>
                          </a:solidFill>
                          <a:latin typeface="+mn-lt"/>
                          <a:ea typeface="Times New Roman"/>
                          <a:cs typeface="Times New Roman"/>
                        </a:rPr>
                        <a:t>105</a:t>
                      </a:r>
                      <a:endParaRPr lang="tr-TR" sz="1600" dirty="0">
                        <a:solidFill>
                          <a:srgbClr val="000000"/>
                        </a:solidFill>
                        <a:latin typeface="+mn-lt"/>
                        <a:ea typeface="Times New Roman"/>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Aft>
                          <a:spcPts val="0"/>
                        </a:spcAft>
                      </a:pPr>
                      <a:r>
                        <a:rPr lang="tr-TR" sz="1400" b="1" dirty="0">
                          <a:solidFill>
                            <a:srgbClr val="000000"/>
                          </a:solidFill>
                          <a:latin typeface="+mn-lt"/>
                          <a:ea typeface="Times New Roman"/>
                          <a:cs typeface="Times New Roman"/>
                        </a:rPr>
                        <a:t>56,26</a:t>
                      </a:r>
                      <a:endParaRPr lang="tr-TR" sz="1600" b="1" dirty="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Aft>
                          <a:spcPts val="0"/>
                        </a:spcAft>
                      </a:pPr>
                      <a:r>
                        <a:rPr lang="tr-TR" sz="1400">
                          <a:solidFill>
                            <a:srgbClr val="000000"/>
                          </a:solidFill>
                          <a:latin typeface="+mn-lt"/>
                          <a:ea typeface="Times New Roman"/>
                          <a:cs typeface="Times New Roman"/>
                        </a:rPr>
                        <a:t>7,943</a:t>
                      </a:r>
                      <a:endParaRPr lang="tr-TR" sz="160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Aft>
                          <a:spcPts val="0"/>
                        </a:spcAft>
                      </a:pPr>
                      <a:r>
                        <a:rPr lang="tr-TR" sz="1400">
                          <a:solidFill>
                            <a:srgbClr val="000000"/>
                          </a:solidFill>
                          <a:latin typeface="+mn-lt"/>
                          <a:ea typeface="Times New Roman"/>
                          <a:cs typeface="Times New Roman"/>
                        </a:rPr>
                        <a:t>,775</a:t>
                      </a:r>
                      <a:endParaRPr lang="tr-TR" sz="160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Aft>
                          <a:spcPts val="0"/>
                        </a:spcAft>
                      </a:pPr>
                      <a:r>
                        <a:rPr lang="tr-TR" sz="1400" dirty="0">
                          <a:solidFill>
                            <a:srgbClr val="000000"/>
                          </a:solidFill>
                          <a:latin typeface="+mn-lt"/>
                          <a:ea typeface="Times New Roman"/>
                          <a:cs typeface="Times New Roman"/>
                        </a:rPr>
                        <a:t>54,72</a:t>
                      </a:r>
                      <a:endParaRPr lang="tr-TR" sz="1600" dirty="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Aft>
                          <a:spcPts val="0"/>
                        </a:spcAft>
                      </a:pPr>
                      <a:r>
                        <a:rPr lang="tr-TR" sz="1400" dirty="0">
                          <a:solidFill>
                            <a:srgbClr val="000000"/>
                          </a:solidFill>
                          <a:latin typeface="+mn-lt"/>
                          <a:ea typeface="Times New Roman"/>
                          <a:cs typeface="Times New Roman"/>
                        </a:rPr>
                        <a:t>57,79</a:t>
                      </a:r>
                      <a:endParaRPr lang="tr-TR" sz="1600" dirty="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293511">
                <a:tc>
                  <a:txBody>
                    <a:bodyPr/>
                    <a:lstStyle/>
                    <a:p>
                      <a:pPr marL="38100" marR="38100">
                        <a:lnSpc>
                          <a:spcPts val="1600"/>
                        </a:lnSpc>
                        <a:spcAft>
                          <a:spcPts val="0"/>
                        </a:spcAft>
                      </a:pPr>
                      <a:r>
                        <a:rPr lang="tr-TR" sz="1400">
                          <a:solidFill>
                            <a:srgbClr val="000000"/>
                          </a:solidFill>
                          <a:latin typeface="+mn-lt"/>
                          <a:ea typeface="Times New Roman"/>
                          <a:cs typeface="Times New Roman"/>
                        </a:rPr>
                        <a:t>meslek</a:t>
                      </a:r>
                      <a:endParaRPr lang="tr-TR" sz="1600">
                        <a:solidFill>
                          <a:srgbClr val="000000"/>
                        </a:solidFill>
                        <a:latin typeface="+mn-lt"/>
                        <a:ea typeface="Times New Roman"/>
                        <a:cs typeface="Times New Roman"/>
                      </a:endParaRPr>
                    </a:p>
                  </a:txBody>
                  <a:tcPr marL="0" marR="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Aft>
                          <a:spcPts val="0"/>
                        </a:spcAft>
                      </a:pPr>
                      <a:r>
                        <a:rPr lang="tr-TR" sz="1400">
                          <a:solidFill>
                            <a:srgbClr val="000000"/>
                          </a:solidFill>
                          <a:latin typeface="+mn-lt"/>
                          <a:ea typeface="Times New Roman"/>
                          <a:cs typeface="Times New Roman"/>
                        </a:rPr>
                        <a:t>50</a:t>
                      </a:r>
                      <a:endParaRPr lang="tr-TR" sz="1600">
                        <a:solidFill>
                          <a:srgbClr val="000000"/>
                        </a:solidFill>
                        <a:latin typeface="+mn-lt"/>
                        <a:ea typeface="Times New Roman"/>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Aft>
                          <a:spcPts val="0"/>
                        </a:spcAft>
                      </a:pPr>
                      <a:r>
                        <a:rPr lang="tr-TR" sz="1400" b="1" dirty="0">
                          <a:solidFill>
                            <a:srgbClr val="000000"/>
                          </a:solidFill>
                          <a:latin typeface="+mn-lt"/>
                          <a:ea typeface="Times New Roman"/>
                          <a:cs typeface="Times New Roman"/>
                        </a:rPr>
                        <a:t>46,76</a:t>
                      </a:r>
                      <a:endParaRPr lang="tr-TR" sz="1600" b="1" dirty="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Aft>
                          <a:spcPts val="0"/>
                        </a:spcAft>
                      </a:pPr>
                      <a:r>
                        <a:rPr lang="tr-TR" sz="1400">
                          <a:solidFill>
                            <a:srgbClr val="000000"/>
                          </a:solidFill>
                          <a:latin typeface="+mn-lt"/>
                          <a:ea typeface="Times New Roman"/>
                          <a:cs typeface="Times New Roman"/>
                        </a:rPr>
                        <a:t>9,319</a:t>
                      </a:r>
                      <a:endParaRPr lang="tr-TR" sz="160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Aft>
                          <a:spcPts val="0"/>
                        </a:spcAft>
                      </a:pPr>
                      <a:r>
                        <a:rPr lang="tr-TR" sz="1400">
                          <a:solidFill>
                            <a:srgbClr val="000000"/>
                          </a:solidFill>
                          <a:latin typeface="+mn-lt"/>
                          <a:ea typeface="Times New Roman"/>
                          <a:cs typeface="Times New Roman"/>
                        </a:rPr>
                        <a:t>1,318</a:t>
                      </a:r>
                      <a:endParaRPr lang="tr-TR" sz="160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Aft>
                          <a:spcPts val="0"/>
                        </a:spcAft>
                      </a:pPr>
                      <a:r>
                        <a:rPr lang="tr-TR" sz="1400" dirty="0">
                          <a:solidFill>
                            <a:srgbClr val="000000"/>
                          </a:solidFill>
                          <a:latin typeface="+mn-lt"/>
                          <a:ea typeface="Times New Roman"/>
                          <a:cs typeface="Times New Roman"/>
                        </a:rPr>
                        <a:t>44,11</a:t>
                      </a:r>
                      <a:endParaRPr lang="tr-TR" sz="1600" dirty="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Aft>
                          <a:spcPts val="0"/>
                        </a:spcAft>
                      </a:pPr>
                      <a:r>
                        <a:rPr lang="tr-TR" sz="1400">
                          <a:solidFill>
                            <a:srgbClr val="000000"/>
                          </a:solidFill>
                          <a:latin typeface="+mn-lt"/>
                          <a:ea typeface="Times New Roman"/>
                          <a:cs typeface="Times New Roman"/>
                        </a:rPr>
                        <a:t>49,41</a:t>
                      </a:r>
                      <a:endParaRPr lang="tr-TR" sz="160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293511">
                <a:tc>
                  <a:txBody>
                    <a:bodyPr/>
                    <a:lstStyle/>
                    <a:p>
                      <a:pPr marL="38100" marR="38100">
                        <a:lnSpc>
                          <a:spcPts val="1600"/>
                        </a:lnSpc>
                        <a:spcAft>
                          <a:spcPts val="0"/>
                        </a:spcAft>
                      </a:pPr>
                      <a:r>
                        <a:rPr lang="tr-TR" sz="1400" dirty="0" smtClean="0">
                          <a:solidFill>
                            <a:srgbClr val="000000"/>
                          </a:solidFill>
                          <a:latin typeface="+mn-lt"/>
                          <a:ea typeface="Times New Roman"/>
                          <a:cs typeface="Times New Roman"/>
                        </a:rPr>
                        <a:t>Toplam</a:t>
                      </a:r>
                      <a:endParaRPr lang="tr-TR" sz="1600" dirty="0">
                        <a:solidFill>
                          <a:srgbClr val="000000"/>
                        </a:solidFill>
                        <a:latin typeface="+mn-lt"/>
                        <a:ea typeface="Times New Roman"/>
                        <a:cs typeface="Times New Roman"/>
                      </a:endParaRPr>
                    </a:p>
                  </a:txBody>
                  <a:tcPr marL="0" marR="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tr-TR" sz="1400" dirty="0">
                          <a:solidFill>
                            <a:srgbClr val="000000"/>
                          </a:solidFill>
                          <a:latin typeface="+mn-lt"/>
                          <a:ea typeface="Times New Roman"/>
                          <a:cs typeface="Times New Roman"/>
                        </a:rPr>
                        <a:t>200</a:t>
                      </a:r>
                      <a:endParaRPr lang="tr-TR" sz="1600" dirty="0">
                        <a:solidFill>
                          <a:srgbClr val="000000"/>
                        </a:solidFill>
                        <a:latin typeface="+mn-lt"/>
                        <a:ea typeface="Times New Roman"/>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tr-TR" sz="1400" b="1" dirty="0">
                          <a:solidFill>
                            <a:srgbClr val="000000"/>
                          </a:solidFill>
                          <a:latin typeface="+mn-lt"/>
                          <a:ea typeface="Times New Roman"/>
                          <a:cs typeface="Times New Roman"/>
                        </a:rPr>
                        <a:t>52,78</a:t>
                      </a:r>
                      <a:endParaRPr lang="tr-TR" sz="1600" b="1" dirty="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tr-TR" sz="1400">
                          <a:solidFill>
                            <a:srgbClr val="000000"/>
                          </a:solidFill>
                          <a:latin typeface="+mn-lt"/>
                          <a:ea typeface="Times New Roman"/>
                          <a:cs typeface="Times New Roman"/>
                        </a:rPr>
                        <a:t>9,479</a:t>
                      </a:r>
                      <a:endParaRPr lang="tr-TR" sz="160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tr-TR" sz="1400">
                          <a:solidFill>
                            <a:srgbClr val="000000"/>
                          </a:solidFill>
                          <a:latin typeface="+mn-lt"/>
                          <a:ea typeface="Times New Roman"/>
                          <a:cs typeface="Times New Roman"/>
                        </a:rPr>
                        <a:t>,670</a:t>
                      </a:r>
                      <a:endParaRPr lang="tr-TR" sz="160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tr-TR" sz="1400" dirty="0">
                          <a:solidFill>
                            <a:srgbClr val="000000"/>
                          </a:solidFill>
                          <a:latin typeface="+mn-lt"/>
                          <a:ea typeface="Times New Roman"/>
                          <a:cs typeface="Times New Roman"/>
                        </a:rPr>
                        <a:t>51,45</a:t>
                      </a:r>
                      <a:endParaRPr lang="tr-TR" sz="1600" dirty="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tr-TR" sz="1400" dirty="0">
                          <a:solidFill>
                            <a:srgbClr val="000000"/>
                          </a:solidFill>
                          <a:latin typeface="+mn-lt"/>
                          <a:ea typeface="Times New Roman"/>
                          <a:cs typeface="Times New Roman"/>
                        </a:rPr>
                        <a:t>54,10</a:t>
                      </a:r>
                      <a:endParaRPr lang="tr-TR" sz="1600" dirty="0">
                        <a:solidFill>
                          <a:srgbClr val="000000"/>
                        </a:solidFill>
                        <a:latin typeface="+mn-lt"/>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
        <p:nvSpPr>
          <p:cNvPr id="13" name="Oval 13"/>
          <p:cNvSpPr>
            <a:spLocks noChangeArrowheads="1"/>
          </p:cNvSpPr>
          <p:nvPr/>
        </p:nvSpPr>
        <p:spPr bwMode="auto">
          <a:xfrm>
            <a:off x="1691680" y="1772816"/>
            <a:ext cx="1008112" cy="1742403"/>
          </a:xfrm>
          <a:prstGeom prst="ellipse">
            <a:avLst/>
          </a:prstGeom>
          <a:noFill/>
          <a:ln w="38100">
            <a:solidFill>
              <a:srgbClr val="FF0000"/>
            </a:solidFill>
            <a:round/>
            <a:headEnd/>
            <a:tailEnd/>
          </a:ln>
        </p:spPr>
        <p:txBody>
          <a:bodyPr wrap="none" anchor="ctr"/>
          <a:lstStyle/>
          <a:p>
            <a:endParaRPr lang="tr-TR"/>
          </a:p>
        </p:txBody>
      </p:sp>
      <p:sp>
        <p:nvSpPr>
          <p:cNvPr id="15" name="Oval 13"/>
          <p:cNvSpPr>
            <a:spLocks noChangeArrowheads="1"/>
          </p:cNvSpPr>
          <p:nvPr/>
        </p:nvSpPr>
        <p:spPr bwMode="auto">
          <a:xfrm>
            <a:off x="4427984" y="1916833"/>
            <a:ext cx="1872208" cy="1656184"/>
          </a:xfrm>
          <a:prstGeom prst="ellipse">
            <a:avLst/>
          </a:prstGeom>
          <a:noFill/>
          <a:ln w="38100">
            <a:solidFill>
              <a:srgbClr val="FF0000"/>
            </a:solidFill>
            <a:round/>
            <a:headEnd/>
            <a:tailEnd/>
          </a:ln>
        </p:spPr>
        <p:txBody>
          <a:bodyPr wrap="none" anchor="ctr"/>
          <a:lstStyle/>
          <a:p>
            <a:endParaRPr lang="tr-TR"/>
          </a:p>
        </p:txBody>
      </p:sp>
      <p:graphicFrame>
        <p:nvGraphicFramePr>
          <p:cNvPr id="16" name="15 Tablo"/>
          <p:cNvGraphicFramePr>
            <a:graphicFrameLocks noGrp="1"/>
          </p:cNvGraphicFramePr>
          <p:nvPr/>
        </p:nvGraphicFramePr>
        <p:xfrm>
          <a:off x="6372200" y="1124744"/>
          <a:ext cx="1152127" cy="2294096"/>
        </p:xfrm>
        <a:graphic>
          <a:graphicData uri="http://schemas.openxmlformats.org/drawingml/2006/table">
            <a:tbl>
              <a:tblPr/>
              <a:tblGrid>
                <a:gridCol w="25400"/>
                <a:gridCol w="479723"/>
                <a:gridCol w="647004"/>
              </a:tblGrid>
              <a:tr h="274320">
                <a:tc gridSpan="3">
                  <a:txBody>
                    <a:bodyPr/>
                    <a:lstStyle/>
                    <a:p>
                      <a:endParaRPr lang="tr-TR" dirty="0" smtClean="0"/>
                    </a:p>
                    <a:p>
                      <a:endParaRPr lang="tr-TR" dirty="0"/>
                    </a:p>
                  </a:txBody>
                  <a:tcPr marL="0" marR="0" marT="0" marB="0" anchor="b">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r>
              <a:tr h="274320">
                <a:tc>
                  <a:txBody>
                    <a:bodyPr/>
                    <a:lstStyle/>
                    <a:p>
                      <a:endParaRPr lang="tr-TR" dirty="0"/>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tr-TR" sz="1400" dirty="0" err="1" smtClean="0">
                          <a:solidFill>
                            <a:srgbClr val="000000"/>
                          </a:solidFill>
                          <a:latin typeface="Arial"/>
                          <a:ea typeface="Times New Roman"/>
                          <a:cs typeface="Times New Roman"/>
                        </a:rPr>
                        <a:t>Min</a:t>
                      </a:r>
                      <a:r>
                        <a:rPr lang="tr-TR" sz="1400" dirty="0" smtClean="0">
                          <a:solidFill>
                            <a:srgbClr val="000000"/>
                          </a:solidFill>
                          <a:latin typeface="Arial"/>
                          <a:ea typeface="Times New Roman"/>
                          <a:cs typeface="Times New Roman"/>
                        </a:rPr>
                        <a:t>.</a:t>
                      </a:r>
                    </a:p>
                    <a:p>
                      <a:pPr marL="38100" marR="38100" algn="ctr">
                        <a:lnSpc>
                          <a:spcPts val="1600"/>
                        </a:lnSpc>
                        <a:spcAft>
                          <a:spcPts val="0"/>
                        </a:spcAft>
                      </a:pPr>
                      <a:endParaRPr lang="tr-TR" sz="1600" dirty="0">
                        <a:solidFill>
                          <a:srgbClr val="000000"/>
                        </a:solidFill>
                        <a:latin typeface="Courier New"/>
                        <a:ea typeface="Times New Roman"/>
                        <a:cs typeface="Times New Roman"/>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tr-TR" sz="1400" dirty="0" err="1" smtClean="0">
                          <a:solidFill>
                            <a:srgbClr val="000000"/>
                          </a:solidFill>
                          <a:latin typeface="Arial"/>
                          <a:ea typeface="Times New Roman"/>
                          <a:cs typeface="Times New Roman"/>
                        </a:rPr>
                        <a:t>Maks</a:t>
                      </a:r>
                      <a:r>
                        <a:rPr lang="tr-TR" sz="1400" dirty="0" smtClean="0">
                          <a:solidFill>
                            <a:srgbClr val="000000"/>
                          </a:solidFill>
                          <a:latin typeface="Arial"/>
                          <a:ea typeface="Times New Roman"/>
                          <a:cs typeface="Times New Roman"/>
                        </a:rPr>
                        <a:t>.</a:t>
                      </a:r>
                    </a:p>
                    <a:p>
                      <a:pPr marL="38100" marR="38100" algn="ctr">
                        <a:lnSpc>
                          <a:spcPts val="1600"/>
                        </a:lnSpc>
                        <a:spcAft>
                          <a:spcPts val="0"/>
                        </a:spcAft>
                      </a:pPr>
                      <a:endParaRPr lang="tr-TR" sz="1400" dirty="0" smtClean="0">
                        <a:solidFill>
                          <a:srgbClr val="000000"/>
                        </a:solidFill>
                        <a:latin typeface="Arial"/>
                        <a:ea typeface="Times New Roman"/>
                        <a:cs typeface="Times New Roman"/>
                      </a:endParaRPr>
                    </a:p>
                    <a:p>
                      <a:pPr marL="38100" marR="38100" algn="ctr">
                        <a:lnSpc>
                          <a:spcPts val="1600"/>
                        </a:lnSpc>
                        <a:spcAft>
                          <a:spcPts val="0"/>
                        </a:spcAft>
                      </a:pPr>
                      <a:endParaRPr lang="tr-TR" sz="1600" dirty="0">
                        <a:solidFill>
                          <a:srgbClr val="000000"/>
                        </a:solidFill>
                        <a:latin typeface="Courier New"/>
                        <a:ea typeface="Times New Roman"/>
                        <a:cs typeface="Times New Roman"/>
                      </a:endParaRPr>
                    </a:p>
                  </a:txBody>
                  <a:tcPr marL="0" marR="0"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274320">
                <a:tc>
                  <a:txBody>
                    <a:bodyPr/>
                    <a:lstStyle/>
                    <a:p>
                      <a:endParaRPr lang="tr-TR"/>
                    </a:p>
                  </a:txBody>
                  <a:tcPr marL="0" marR="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Aft>
                          <a:spcPts val="0"/>
                        </a:spcAft>
                      </a:pPr>
                      <a:r>
                        <a:rPr lang="tr-TR" sz="1400" dirty="0">
                          <a:solidFill>
                            <a:srgbClr val="000000"/>
                          </a:solidFill>
                          <a:latin typeface="Arial"/>
                          <a:ea typeface="Times New Roman"/>
                          <a:cs typeface="Times New Roman"/>
                        </a:rPr>
                        <a:t>31</a:t>
                      </a:r>
                      <a:endParaRPr lang="tr-TR" sz="1600" dirty="0">
                        <a:solidFill>
                          <a:srgbClr val="000000"/>
                        </a:solidFill>
                        <a:latin typeface="Courier New"/>
                        <a:ea typeface="Times New Roman"/>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Aft>
                          <a:spcPts val="0"/>
                        </a:spcAft>
                      </a:pPr>
                      <a:r>
                        <a:rPr lang="tr-TR" sz="1400" dirty="0">
                          <a:solidFill>
                            <a:srgbClr val="000000"/>
                          </a:solidFill>
                          <a:latin typeface="Arial"/>
                          <a:ea typeface="Times New Roman"/>
                          <a:cs typeface="Times New Roman"/>
                        </a:rPr>
                        <a:t>67</a:t>
                      </a:r>
                      <a:endParaRPr lang="tr-TR" sz="1600" dirty="0">
                        <a:solidFill>
                          <a:srgbClr val="000000"/>
                        </a:solidFill>
                        <a:latin typeface="Courier New"/>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274320">
                <a:tc>
                  <a:txBody>
                    <a:bodyPr/>
                    <a:lstStyle/>
                    <a:p>
                      <a:endParaRPr lang="tr-TR"/>
                    </a:p>
                  </a:txBody>
                  <a:tcPr marL="0" marR="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Aft>
                          <a:spcPts val="0"/>
                        </a:spcAft>
                      </a:pPr>
                      <a:r>
                        <a:rPr lang="tr-TR" sz="1400">
                          <a:solidFill>
                            <a:srgbClr val="000000"/>
                          </a:solidFill>
                          <a:latin typeface="Arial"/>
                          <a:ea typeface="Times New Roman"/>
                          <a:cs typeface="Times New Roman"/>
                        </a:rPr>
                        <a:t>33</a:t>
                      </a:r>
                      <a:endParaRPr lang="tr-TR" sz="1600">
                        <a:solidFill>
                          <a:srgbClr val="000000"/>
                        </a:solidFill>
                        <a:latin typeface="Courier New"/>
                        <a:ea typeface="Times New Roman"/>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Aft>
                          <a:spcPts val="0"/>
                        </a:spcAft>
                      </a:pPr>
                      <a:r>
                        <a:rPr lang="tr-TR" sz="1400" dirty="0">
                          <a:solidFill>
                            <a:srgbClr val="000000"/>
                          </a:solidFill>
                          <a:latin typeface="Arial"/>
                          <a:ea typeface="Times New Roman"/>
                          <a:cs typeface="Times New Roman"/>
                        </a:rPr>
                        <a:t>67</a:t>
                      </a:r>
                      <a:endParaRPr lang="tr-TR" sz="1600" dirty="0">
                        <a:solidFill>
                          <a:srgbClr val="000000"/>
                        </a:solidFill>
                        <a:latin typeface="Courier New"/>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274320">
                <a:tc>
                  <a:txBody>
                    <a:bodyPr/>
                    <a:lstStyle/>
                    <a:p>
                      <a:endParaRPr lang="tr-TR"/>
                    </a:p>
                  </a:txBody>
                  <a:tcPr marL="0" marR="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Aft>
                          <a:spcPts val="0"/>
                        </a:spcAft>
                      </a:pPr>
                      <a:r>
                        <a:rPr lang="tr-TR" sz="1400">
                          <a:solidFill>
                            <a:srgbClr val="000000"/>
                          </a:solidFill>
                          <a:latin typeface="Arial"/>
                          <a:ea typeface="Times New Roman"/>
                          <a:cs typeface="Times New Roman"/>
                        </a:rPr>
                        <a:t>31</a:t>
                      </a:r>
                      <a:endParaRPr lang="tr-TR" sz="1600">
                        <a:solidFill>
                          <a:srgbClr val="000000"/>
                        </a:solidFill>
                        <a:latin typeface="Courier New"/>
                        <a:ea typeface="Times New Roman"/>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Aft>
                          <a:spcPts val="0"/>
                        </a:spcAft>
                      </a:pPr>
                      <a:r>
                        <a:rPr lang="tr-TR" sz="1400" dirty="0">
                          <a:solidFill>
                            <a:srgbClr val="000000"/>
                          </a:solidFill>
                          <a:latin typeface="Arial"/>
                          <a:ea typeface="Times New Roman"/>
                          <a:cs typeface="Times New Roman"/>
                        </a:rPr>
                        <a:t>67</a:t>
                      </a:r>
                      <a:endParaRPr lang="tr-TR" sz="1600" dirty="0">
                        <a:solidFill>
                          <a:srgbClr val="000000"/>
                        </a:solidFill>
                        <a:latin typeface="Courier New"/>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12896">
                <a:tc>
                  <a:txBody>
                    <a:bodyPr/>
                    <a:lstStyle/>
                    <a:p>
                      <a:endParaRPr lang="tr-TR" dirty="0"/>
                    </a:p>
                  </a:txBody>
                  <a:tcPr marL="0" marR="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tr-TR" sz="1400" dirty="0">
                          <a:solidFill>
                            <a:srgbClr val="000000"/>
                          </a:solidFill>
                          <a:latin typeface="Arial"/>
                          <a:ea typeface="Times New Roman"/>
                          <a:cs typeface="Times New Roman"/>
                        </a:rPr>
                        <a:t>31</a:t>
                      </a:r>
                      <a:endParaRPr lang="tr-TR" sz="1600" dirty="0">
                        <a:solidFill>
                          <a:srgbClr val="000000"/>
                        </a:solidFill>
                        <a:latin typeface="Courier New"/>
                        <a:ea typeface="Times New Roman"/>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tr-TR" sz="1400" dirty="0">
                          <a:solidFill>
                            <a:srgbClr val="000000"/>
                          </a:solidFill>
                          <a:latin typeface="Arial"/>
                          <a:ea typeface="Times New Roman"/>
                          <a:cs typeface="Times New Roman"/>
                        </a:rPr>
                        <a:t>67</a:t>
                      </a:r>
                      <a:endParaRPr lang="tr-TR" sz="1600" dirty="0">
                        <a:solidFill>
                          <a:srgbClr val="000000"/>
                        </a:solidFill>
                        <a:latin typeface="Courier New"/>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ransition>
    <p:cover dir="r"/>
  </p:transition>
  <p:timing>
    <p:tnLst>
      <p:par>
        <p:cTn id="1" dur="indefinite" restart="never" nodeType="tmRoot"/>
      </p:par>
    </p:tnLst>
  </p:timing>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0099CC"/>
      </a:accent1>
      <a:accent2>
        <a:srgbClr val="3333CC"/>
      </a:accent2>
      <a:accent3>
        <a:srgbClr val="FFFFFF"/>
      </a:accent3>
      <a:accent4>
        <a:srgbClr val="000000"/>
      </a:accent4>
      <a:accent5>
        <a:srgbClr val="AACAE2"/>
      </a:accent5>
      <a:accent6>
        <a:srgbClr val="2D2DB9"/>
      </a:accent6>
      <a:hlink>
        <a:srgbClr val="CCCCFF"/>
      </a:hlink>
      <a:folHlink>
        <a:srgbClr val="B2B2B2"/>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19174</TotalTime>
  <Words>3556</Words>
  <Application>Microsoft Office PowerPoint</Application>
  <PresentationFormat>Ekran Gösterisi (4:3)</PresentationFormat>
  <Paragraphs>393</Paragraphs>
  <Slides>58</Slides>
  <Notes>58</Notes>
  <HiddenSlides>0</HiddenSlides>
  <MMClips>0</MMClips>
  <ScaleCrop>false</ScaleCrop>
  <HeadingPairs>
    <vt:vector size="6" baseType="variant">
      <vt:variant>
        <vt:lpstr>Tema</vt:lpstr>
      </vt:variant>
      <vt:variant>
        <vt:i4>1</vt:i4>
      </vt:variant>
      <vt:variant>
        <vt:lpstr>Katıştırılmış OLE Hizmet Programları</vt:lpstr>
      </vt:variant>
      <vt:variant>
        <vt:i4>3</vt:i4>
      </vt:variant>
      <vt:variant>
        <vt:lpstr>Slayt Başlıkları</vt:lpstr>
      </vt:variant>
      <vt:variant>
        <vt:i4>58</vt:i4>
      </vt:variant>
    </vt:vector>
  </HeadingPairs>
  <TitlesOfParts>
    <vt:vector size="62" baseType="lpstr">
      <vt:lpstr>Default Design</vt:lpstr>
      <vt:lpstr>Document</vt:lpstr>
      <vt:lpstr>Picture</vt:lpstr>
      <vt:lpstr>Belge</vt:lpstr>
      <vt:lpstr>Sosyal Bilimlerde Araştırma Yöntemleri</vt:lpstr>
      <vt:lpstr>Plan</vt:lpstr>
      <vt:lpstr>Giriş</vt:lpstr>
      <vt:lpstr>Varyans Analizi (ANOVA)</vt:lpstr>
      <vt:lpstr>ANOVA’nın t-testlerinden Farkı I</vt:lpstr>
      <vt:lpstr>ANOVA’nın t-testlerinden Farkı II</vt:lpstr>
      <vt:lpstr>Tek Yönlü Varyans Analizi (ANOVA): Örnek</vt:lpstr>
      <vt:lpstr>Tek Yönlü ANOVA - PASW</vt:lpstr>
      <vt:lpstr>Tek Yönlü ANOVA Sonuçları: Tanımlayıcı İstatistikler</vt:lpstr>
      <vt:lpstr>Tek Yönlü ANOVA Sonuçları: Boxplot</vt:lpstr>
      <vt:lpstr>Tek Yönlü ANOVA Sonuçları: Levene Testi</vt:lpstr>
      <vt:lpstr>Tek Yönlü ANOVA Sonuçları: ANOVA Testi</vt:lpstr>
      <vt:lpstr>Tek Yönlü ANOVA Sonuçları: Post hoc Testleri</vt:lpstr>
      <vt:lpstr>Tek Yönlü ANOVA Sonuçları: Etki Büyüklüğü</vt:lpstr>
      <vt:lpstr>ANOVA Sonuçlarının Yorumu</vt:lpstr>
      <vt:lpstr>Diğer ANOVA Türleri</vt:lpstr>
      <vt:lpstr>Tek Yönlü Tekrarlı ANOVA</vt:lpstr>
      <vt:lpstr>Çift Yönlü Bağımsız ANOVA</vt:lpstr>
      <vt:lpstr>Çift Yönlü Karışık ANOVA</vt:lpstr>
      <vt:lpstr>Çift Yönlü Tekrarlı ANOVA</vt:lpstr>
      <vt:lpstr>Kovaryans Analizi (ANCOVA)</vt:lpstr>
      <vt:lpstr>Korelasyon Testi</vt:lpstr>
      <vt:lpstr>Korelasyon Testi - PASW</vt:lpstr>
      <vt:lpstr>Korelasyon Testi Sonucu </vt:lpstr>
      <vt:lpstr>Korelasyon Testi Sonucunun Yorumu I </vt:lpstr>
      <vt:lpstr>Korelasyon Testi Sonucunun Yorumu II </vt:lpstr>
      <vt:lpstr>Basit Doğrusal Regresyon Testi</vt:lpstr>
      <vt:lpstr>Basit Doğrusal Regresyon Testi (PASW)</vt:lpstr>
      <vt:lpstr>Basit Doğrusal Regresyon Testi Sonucu</vt:lpstr>
      <vt:lpstr>Sonuçların Yorumu</vt:lpstr>
      <vt:lpstr>Saçılım Grafiği</vt:lpstr>
      <vt:lpstr>Basit Regresyon Sonuçlarını Rapor Etme</vt:lpstr>
      <vt:lpstr>Çoklu Regresyon Analizi</vt:lpstr>
      <vt:lpstr>Çoklu Regresyon Formülü</vt:lpstr>
      <vt:lpstr>Regresyon Yöntemleri</vt:lpstr>
      <vt:lpstr>Tahmin Değişkenlerini Regresyon Modeline Ekleme Yolları</vt:lpstr>
      <vt:lpstr>Regresyon Modelim Ne Kadar Doğru? </vt:lpstr>
      <vt:lpstr>Sayıltılar (assumptions)</vt:lpstr>
      <vt:lpstr>Regresyonda Örneklem Büyüklüğü</vt:lpstr>
      <vt:lpstr>Çoklu Regresyon Analizi Örneği</vt:lpstr>
      <vt:lpstr>Çoklu Regresyon Testi (PASW) I</vt:lpstr>
      <vt:lpstr>Çoklu Regresyon Testi (PASW) II</vt:lpstr>
      <vt:lpstr>Çoklu Regresyon Testi (PASW) III</vt:lpstr>
      <vt:lpstr>Tanımlayıcı İstatistikler</vt:lpstr>
      <vt:lpstr>Regresyon Modeli Özeti</vt:lpstr>
      <vt:lpstr>Regresyon Modeli Yorumu</vt:lpstr>
      <vt:lpstr>ANOVA</vt:lpstr>
      <vt:lpstr>Model Parametreleri I</vt:lpstr>
      <vt:lpstr>Model Parametreleri II</vt:lpstr>
      <vt:lpstr>Model Parametreleri III</vt:lpstr>
      <vt:lpstr>Korelasyonlar</vt:lpstr>
      <vt:lpstr>Tahmin Değişkenleri Arasındaki Korelasyon (collinearity)</vt:lpstr>
      <vt:lpstr>Collinearity</vt:lpstr>
      <vt:lpstr>Ortalamadan +-2 SS Farklı Olan Değerler   </vt:lpstr>
      <vt:lpstr>Artıklar Normal Dağılıma Uygun</vt:lpstr>
      <vt:lpstr>Kısmi Regresyon Grafikleri</vt:lpstr>
      <vt:lpstr>Çoklu Regresyon Sonuçlarını Rapor Etme</vt:lpstr>
      <vt:lpstr>Özet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Valued Gateway Client</dc:creator>
  <cp:lastModifiedBy>Orçun Madran</cp:lastModifiedBy>
  <cp:revision>766</cp:revision>
  <dcterms:created xsi:type="dcterms:W3CDTF">2002-08-26T07:08:49Z</dcterms:created>
  <dcterms:modified xsi:type="dcterms:W3CDTF">2011-09-15T10:43:00Z</dcterms:modified>
</cp:coreProperties>
</file>