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449" r:id="rId2"/>
    <p:sldId id="452" r:id="rId3"/>
    <p:sldId id="480" r:id="rId4"/>
    <p:sldId id="481" r:id="rId5"/>
    <p:sldId id="482" r:id="rId6"/>
    <p:sldId id="483" r:id="rId7"/>
    <p:sldId id="484" r:id="rId8"/>
    <p:sldId id="485" r:id="rId9"/>
    <p:sldId id="486" r:id="rId10"/>
    <p:sldId id="487" r:id="rId11"/>
    <p:sldId id="513" r:id="rId12"/>
    <p:sldId id="489" r:id="rId13"/>
    <p:sldId id="490" r:id="rId14"/>
    <p:sldId id="491" r:id="rId15"/>
    <p:sldId id="492" r:id="rId16"/>
    <p:sldId id="494" r:id="rId17"/>
    <p:sldId id="496" r:id="rId18"/>
    <p:sldId id="497" r:id="rId19"/>
    <p:sldId id="498" r:id="rId20"/>
    <p:sldId id="499" r:id="rId21"/>
    <p:sldId id="500" r:id="rId22"/>
    <p:sldId id="501" r:id="rId23"/>
    <p:sldId id="502" r:id="rId24"/>
    <p:sldId id="514" r:id="rId25"/>
  </p:sldIdLst>
  <p:sldSz cx="9144000" cy="6858000" type="screen4x3"/>
  <p:notesSz cx="6858000" cy="9144000"/>
  <p:defaultTextStyle>
    <a:defPPr>
      <a:defRPr lang="en-US"/>
    </a:defPPr>
    <a:lvl1pPr algn="ctr" rtl="0" fontAlgn="base">
      <a:spcBef>
        <a:spcPct val="0"/>
      </a:spcBef>
      <a:spcAft>
        <a:spcPct val="0"/>
      </a:spcAft>
      <a:defRPr sz="2400" kern="1200">
        <a:solidFill>
          <a:schemeClr val="tx1"/>
        </a:solidFill>
        <a:latin typeface="Arial" pitchFamily="34" charset="0"/>
        <a:ea typeface="+mn-ea"/>
        <a:cs typeface="+mn-cs"/>
      </a:defRPr>
    </a:lvl1pPr>
    <a:lvl2pPr marL="457200" algn="ctr" rtl="0" fontAlgn="base">
      <a:spcBef>
        <a:spcPct val="0"/>
      </a:spcBef>
      <a:spcAft>
        <a:spcPct val="0"/>
      </a:spcAft>
      <a:defRPr sz="2400" kern="1200">
        <a:solidFill>
          <a:schemeClr val="tx1"/>
        </a:solidFill>
        <a:latin typeface="Arial" pitchFamily="34" charset="0"/>
        <a:ea typeface="+mn-ea"/>
        <a:cs typeface="+mn-cs"/>
      </a:defRPr>
    </a:lvl2pPr>
    <a:lvl3pPr marL="914400" algn="ctr" rtl="0" fontAlgn="base">
      <a:spcBef>
        <a:spcPct val="0"/>
      </a:spcBef>
      <a:spcAft>
        <a:spcPct val="0"/>
      </a:spcAft>
      <a:defRPr sz="2400" kern="1200">
        <a:solidFill>
          <a:schemeClr val="tx1"/>
        </a:solidFill>
        <a:latin typeface="Arial" pitchFamily="34" charset="0"/>
        <a:ea typeface="+mn-ea"/>
        <a:cs typeface="+mn-cs"/>
      </a:defRPr>
    </a:lvl3pPr>
    <a:lvl4pPr marL="1371600" algn="ctr" rtl="0" fontAlgn="base">
      <a:spcBef>
        <a:spcPct val="0"/>
      </a:spcBef>
      <a:spcAft>
        <a:spcPct val="0"/>
      </a:spcAft>
      <a:defRPr sz="2400" kern="1200">
        <a:solidFill>
          <a:schemeClr val="tx1"/>
        </a:solidFill>
        <a:latin typeface="Arial" pitchFamily="34" charset="0"/>
        <a:ea typeface="+mn-ea"/>
        <a:cs typeface="+mn-cs"/>
      </a:defRPr>
    </a:lvl4pPr>
    <a:lvl5pPr marL="1828800" algn="ctr" rtl="0" fontAlgn="base">
      <a:spcBef>
        <a:spcPct val="0"/>
      </a:spcBef>
      <a:spcAft>
        <a:spcPct val="0"/>
      </a:spcAft>
      <a:defRPr sz="2400" kern="1200">
        <a:solidFill>
          <a:schemeClr val="tx1"/>
        </a:solidFill>
        <a:latin typeface="Arial" pitchFamily="34" charset="0"/>
        <a:ea typeface="+mn-ea"/>
        <a:cs typeface="+mn-cs"/>
      </a:defRPr>
    </a:lvl5pPr>
    <a:lvl6pPr marL="2286000" algn="l" defTabSz="914400" rtl="0" eaLnBrk="1" latinLnBrk="0" hangingPunct="1">
      <a:defRPr sz="2400" kern="1200">
        <a:solidFill>
          <a:schemeClr val="tx1"/>
        </a:solidFill>
        <a:latin typeface="Arial" pitchFamily="34" charset="0"/>
        <a:ea typeface="+mn-ea"/>
        <a:cs typeface="+mn-cs"/>
      </a:defRPr>
    </a:lvl6pPr>
    <a:lvl7pPr marL="2743200" algn="l" defTabSz="914400" rtl="0" eaLnBrk="1" latinLnBrk="0" hangingPunct="1">
      <a:defRPr sz="2400" kern="1200">
        <a:solidFill>
          <a:schemeClr val="tx1"/>
        </a:solidFill>
        <a:latin typeface="Arial" pitchFamily="34" charset="0"/>
        <a:ea typeface="+mn-ea"/>
        <a:cs typeface="+mn-cs"/>
      </a:defRPr>
    </a:lvl7pPr>
    <a:lvl8pPr marL="3200400" algn="l" defTabSz="914400" rtl="0" eaLnBrk="1" latinLnBrk="0" hangingPunct="1">
      <a:defRPr sz="2400" kern="1200">
        <a:solidFill>
          <a:schemeClr val="tx1"/>
        </a:solidFill>
        <a:latin typeface="Arial" pitchFamily="34" charset="0"/>
        <a:ea typeface="+mn-ea"/>
        <a:cs typeface="+mn-cs"/>
      </a:defRPr>
    </a:lvl8pPr>
    <a:lvl9pPr marL="3657600" algn="l" defTabSz="914400" rtl="0" eaLnBrk="1" latinLnBrk="0" hangingPunct="1">
      <a:defRPr sz="2400"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CCCC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68" autoAdjust="0"/>
    <p:restoredTop sz="97359" autoAdjust="0"/>
  </p:normalViewPr>
  <p:slideViewPr>
    <p:cSldViewPr>
      <p:cViewPr>
        <p:scale>
          <a:sx n="66" d="100"/>
          <a:sy n="66" d="100"/>
        </p:scale>
        <p:origin x="-636" y="-240"/>
      </p:cViewPr>
      <p:guideLst>
        <p:guide orient="horz" pos="2160"/>
        <p:guide pos="2880"/>
      </p:guideLst>
    </p:cSldViewPr>
  </p:slideViewPr>
  <p:outlineViewPr>
    <p:cViewPr>
      <p:scale>
        <a:sx n="33" d="100"/>
        <a:sy n="33" d="100"/>
      </p:scale>
      <p:origin x="0" y="462"/>
    </p:cViewPr>
  </p:outlineViewPr>
  <p:notesTextViewPr>
    <p:cViewPr>
      <p:scale>
        <a:sx n="100" d="100"/>
        <a:sy n="100" d="100"/>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atin typeface="Times New Roman" pitchFamily="18" charset="0"/>
              </a:defRPr>
            </a:lvl1pPr>
          </a:lstStyle>
          <a:p>
            <a:pPr>
              <a:defRPr/>
            </a:pPr>
            <a:endParaRPr lang="en-US"/>
          </a:p>
        </p:txBody>
      </p:sp>
      <p:sp>
        <p:nvSpPr>
          <p:cNvPr id="5123"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pPr>
              <a:defRPr/>
            </a:pPr>
            <a:endParaRPr lang="en-US"/>
          </a:p>
        </p:txBody>
      </p:sp>
      <p:sp>
        <p:nvSpPr>
          <p:cNvPr id="307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126"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Times New Roman" pitchFamily="18" charset="0"/>
              </a:defRPr>
            </a:lvl1pPr>
          </a:lstStyle>
          <a:p>
            <a:pPr>
              <a:defRPr/>
            </a:pPr>
            <a:endParaRPr lang="en-US"/>
          </a:p>
        </p:txBody>
      </p:sp>
      <p:sp>
        <p:nvSpPr>
          <p:cNvPr id="5127"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pPr>
              <a:defRPr/>
            </a:pPr>
            <a:fld id="{DB072441-5826-4DC4-B2ED-458E0A7738B7}"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90FD1B0F-4506-4228-AA3C-A4491E84E49B}" type="slidenum">
              <a:rPr lang="en-US" smtClean="0"/>
              <a:pPr/>
              <a:t>1</a:t>
            </a:fld>
            <a:endParaRPr lang="en-US" smtClean="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8434" name="Rectangle 2"/>
          <p:cNvSpPr>
            <a:spLocks noGrp="1" noRot="1" noChangeAspect="1" noChangeArrowheads="1" noTextEdit="1"/>
          </p:cNvSpPr>
          <p:nvPr>
            <p:ph type="sldImg"/>
          </p:nvPr>
        </p:nvSpPr>
        <p:spPr>
          <a:ln/>
        </p:spPr>
      </p:sp>
      <p:sp>
        <p:nvSpPr>
          <p:cNvPr id="658435" name="Rectangle 3"/>
          <p:cNvSpPr>
            <a:spLocks noGrp="1" noChangeArrowheads="1"/>
          </p:cNvSpPr>
          <p:nvPr>
            <p:ph type="body" idx="1"/>
          </p:nvPr>
        </p:nvSpPr>
        <p:spPr/>
        <p:txBody>
          <a:bodyPr/>
          <a:lstStyle/>
          <a:p>
            <a:endParaRPr lang="tr-T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0482" name="Rectangle 2"/>
          <p:cNvSpPr>
            <a:spLocks noGrp="1" noRot="1" noChangeAspect="1" noChangeArrowheads="1" noTextEdit="1"/>
          </p:cNvSpPr>
          <p:nvPr>
            <p:ph type="sldImg"/>
          </p:nvPr>
        </p:nvSpPr>
        <p:spPr>
          <a:ln/>
        </p:spPr>
      </p:sp>
      <p:sp>
        <p:nvSpPr>
          <p:cNvPr id="660483" name="Rectangle 3"/>
          <p:cNvSpPr>
            <a:spLocks noGrp="1" noChangeArrowheads="1"/>
          </p:cNvSpPr>
          <p:nvPr>
            <p:ph type="body" idx="1"/>
          </p:nvPr>
        </p:nvSpPr>
        <p:spPr/>
        <p:txBody>
          <a:bodyPr/>
          <a:lstStyle/>
          <a:p>
            <a:endParaRPr lang="tr-T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1506" name="Rectangle 2"/>
          <p:cNvSpPr>
            <a:spLocks noGrp="1" noRot="1" noChangeAspect="1" noChangeArrowheads="1" noTextEdit="1"/>
          </p:cNvSpPr>
          <p:nvPr>
            <p:ph type="sldImg"/>
          </p:nvPr>
        </p:nvSpPr>
        <p:spPr>
          <a:ln/>
        </p:spPr>
      </p:sp>
      <p:sp>
        <p:nvSpPr>
          <p:cNvPr id="661507" name="Rectangle 3"/>
          <p:cNvSpPr>
            <a:spLocks noGrp="1" noChangeArrowheads="1"/>
          </p:cNvSpPr>
          <p:nvPr>
            <p:ph type="body" idx="1"/>
          </p:nvPr>
        </p:nvSpPr>
        <p:spPr/>
        <p:txBody>
          <a:bodyPr/>
          <a:lstStyle/>
          <a:p>
            <a:endParaRPr lang="tr-T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2530" name="Rectangle 2"/>
          <p:cNvSpPr>
            <a:spLocks noGrp="1" noRot="1" noChangeAspect="1" noChangeArrowheads="1" noTextEdit="1"/>
          </p:cNvSpPr>
          <p:nvPr>
            <p:ph type="sldImg"/>
          </p:nvPr>
        </p:nvSpPr>
        <p:spPr>
          <a:ln/>
        </p:spPr>
      </p:sp>
      <p:sp>
        <p:nvSpPr>
          <p:cNvPr id="662531" name="Rectangle 3"/>
          <p:cNvSpPr>
            <a:spLocks noGrp="1" noChangeArrowheads="1"/>
          </p:cNvSpPr>
          <p:nvPr>
            <p:ph type="body" idx="1"/>
          </p:nvPr>
        </p:nvSpPr>
        <p:spPr/>
        <p:txBody>
          <a:bodyPr/>
          <a:lstStyle/>
          <a:p>
            <a:endParaRPr lang="tr-T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0962" name="Rectangle 2"/>
          <p:cNvSpPr>
            <a:spLocks noGrp="1" noRot="1" noChangeAspect="1" noChangeArrowheads="1" noTextEdit="1"/>
          </p:cNvSpPr>
          <p:nvPr>
            <p:ph type="sldImg"/>
          </p:nvPr>
        </p:nvSpPr>
        <p:spPr>
          <a:ln/>
        </p:spPr>
      </p:sp>
      <p:sp>
        <p:nvSpPr>
          <p:cNvPr id="680963" name="Rectangle 3"/>
          <p:cNvSpPr>
            <a:spLocks noGrp="1" noChangeArrowheads="1"/>
          </p:cNvSpPr>
          <p:nvPr>
            <p:ph type="body" idx="1"/>
          </p:nvPr>
        </p:nvSpPr>
        <p:spPr/>
        <p:txBody>
          <a:bodyPr/>
          <a:lstStyle/>
          <a:p>
            <a:endParaRPr lang="tr-T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3554" name="Rectangle 2"/>
          <p:cNvSpPr>
            <a:spLocks noGrp="1" noRot="1" noChangeAspect="1" noChangeArrowheads="1" noTextEdit="1"/>
          </p:cNvSpPr>
          <p:nvPr>
            <p:ph type="sldImg"/>
          </p:nvPr>
        </p:nvSpPr>
        <p:spPr>
          <a:ln/>
        </p:spPr>
      </p:sp>
      <p:sp>
        <p:nvSpPr>
          <p:cNvPr id="663555" name="Rectangle 3"/>
          <p:cNvSpPr>
            <a:spLocks noGrp="1" noChangeArrowheads="1"/>
          </p:cNvSpPr>
          <p:nvPr>
            <p:ph type="body" idx="1"/>
          </p:nvPr>
        </p:nvSpPr>
        <p:spPr/>
        <p:txBody>
          <a:bodyPr/>
          <a:lstStyle/>
          <a:p>
            <a:endParaRPr lang="tr-T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4578" name="Rectangle 2"/>
          <p:cNvSpPr>
            <a:spLocks noGrp="1" noRot="1" noChangeAspect="1" noChangeArrowheads="1" noTextEdit="1"/>
          </p:cNvSpPr>
          <p:nvPr>
            <p:ph type="sldImg"/>
          </p:nvPr>
        </p:nvSpPr>
        <p:spPr>
          <a:ln/>
        </p:spPr>
      </p:sp>
      <p:sp>
        <p:nvSpPr>
          <p:cNvPr id="664579" name="Rectangle 3"/>
          <p:cNvSpPr>
            <a:spLocks noGrp="1" noChangeArrowheads="1"/>
          </p:cNvSpPr>
          <p:nvPr>
            <p:ph type="body" idx="1"/>
          </p:nvPr>
        </p:nvSpPr>
        <p:spPr/>
        <p:txBody>
          <a:bodyPr/>
          <a:lstStyle/>
          <a:p>
            <a:endParaRPr lang="tr-T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02" name="Rectangle 2"/>
          <p:cNvSpPr>
            <a:spLocks noGrp="1" noRot="1" noChangeAspect="1" noChangeArrowheads="1" noTextEdit="1"/>
          </p:cNvSpPr>
          <p:nvPr>
            <p:ph type="sldImg"/>
          </p:nvPr>
        </p:nvSpPr>
        <p:spPr>
          <a:ln/>
        </p:spPr>
      </p:sp>
      <p:sp>
        <p:nvSpPr>
          <p:cNvPr id="665603" name="Rectangle 3"/>
          <p:cNvSpPr>
            <a:spLocks noGrp="1" noChangeArrowheads="1"/>
          </p:cNvSpPr>
          <p:nvPr>
            <p:ph type="body" idx="1"/>
          </p:nvPr>
        </p:nvSpPr>
        <p:spPr/>
        <p:txBody>
          <a:bodyPr/>
          <a:lstStyle/>
          <a:p>
            <a:endParaRPr lang="tr-T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6626" name="Rectangle 2"/>
          <p:cNvSpPr>
            <a:spLocks noGrp="1" noRot="1" noChangeAspect="1" noChangeArrowheads="1" noTextEdit="1"/>
          </p:cNvSpPr>
          <p:nvPr>
            <p:ph type="sldImg"/>
          </p:nvPr>
        </p:nvSpPr>
        <p:spPr>
          <a:ln/>
        </p:spPr>
      </p:sp>
      <p:sp>
        <p:nvSpPr>
          <p:cNvPr id="666627" name="Rectangle 3"/>
          <p:cNvSpPr>
            <a:spLocks noGrp="1" noChangeArrowheads="1"/>
          </p:cNvSpPr>
          <p:nvPr>
            <p:ph type="body" idx="1"/>
          </p:nvPr>
        </p:nvSpPr>
        <p:spPr/>
        <p:txBody>
          <a:bodyPr/>
          <a:lstStyle/>
          <a:p>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1090" name="Rectangle 2"/>
          <p:cNvSpPr>
            <a:spLocks noGrp="1" noRot="1" noChangeAspect="1" noChangeArrowheads="1" noTextEdit="1"/>
          </p:cNvSpPr>
          <p:nvPr>
            <p:ph type="sldImg"/>
          </p:nvPr>
        </p:nvSpPr>
        <p:spPr>
          <a:ln/>
        </p:spPr>
      </p:sp>
      <p:sp>
        <p:nvSpPr>
          <p:cNvPr id="601091" name="Rectangle 3"/>
          <p:cNvSpPr>
            <a:spLocks noGrp="1" noChangeArrowheads="1"/>
          </p:cNvSpPr>
          <p:nvPr>
            <p:ph type="body" idx="1"/>
          </p:nvPr>
        </p:nvSpPr>
        <p:spPr/>
        <p:txBody>
          <a:bodyPr/>
          <a:lstStyle/>
          <a:p>
            <a:endParaRPr lang="tr-T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5058" name="Rectangle 2"/>
          <p:cNvSpPr>
            <a:spLocks noGrp="1" noRot="1" noChangeAspect="1" noChangeArrowheads="1" noTextEdit="1"/>
          </p:cNvSpPr>
          <p:nvPr>
            <p:ph type="sldImg"/>
          </p:nvPr>
        </p:nvSpPr>
        <p:spPr>
          <a:ln/>
        </p:spPr>
      </p:sp>
      <p:sp>
        <p:nvSpPr>
          <p:cNvPr id="685059" name="Rectangle 3"/>
          <p:cNvSpPr>
            <a:spLocks noGrp="1" noChangeArrowheads="1"/>
          </p:cNvSpPr>
          <p:nvPr>
            <p:ph type="body" idx="1"/>
          </p:nvPr>
        </p:nvSpPr>
        <p:spPr/>
        <p:txBody>
          <a:bodyPr/>
          <a:lstStyle/>
          <a:p>
            <a:endParaRPr lang="tr-T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7106" name="Rectangle 2"/>
          <p:cNvSpPr>
            <a:spLocks noGrp="1" noRot="1" noChangeAspect="1" noChangeArrowheads="1" noTextEdit="1"/>
          </p:cNvSpPr>
          <p:nvPr>
            <p:ph type="sldImg"/>
          </p:nvPr>
        </p:nvSpPr>
        <p:spPr>
          <a:ln/>
        </p:spPr>
      </p:sp>
      <p:sp>
        <p:nvSpPr>
          <p:cNvPr id="687107" name="Rectangle 3"/>
          <p:cNvSpPr>
            <a:spLocks noGrp="1" noChangeArrowheads="1"/>
          </p:cNvSpPr>
          <p:nvPr>
            <p:ph type="body" idx="1"/>
          </p:nvPr>
        </p:nvSpPr>
        <p:spPr/>
        <p:txBody>
          <a:bodyPr/>
          <a:lstStyle/>
          <a:p>
            <a:endParaRPr lang="tr-T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9154" name="Rectangle 2"/>
          <p:cNvSpPr>
            <a:spLocks noGrp="1" noRot="1" noChangeAspect="1" noChangeArrowheads="1" noTextEdit="1"/>
          </p:cNvSpPr>
          <p:nvPr>
            <p:ph type="sldImg"/>
          </p:nvPr>
        </p:nvSpPr>
        <p:spPr>
          <a:ln/>
        </p:spPr>
      </p:sp>
      <p:sp>
        <p:nvSpPr>
          <p:cNvPr id="689155" name="Rectangle 3"/>
          <p:cNvSpPr>
            <a:spLocks noGrp="1" noChangeArrowheads="1"/>
          </p:cNvSpPr>
          <p:nvPr>
            <p:ph type="body" idx="1"/>
          </p:nvPr>
        </p:nvSpPr>
        <p:spPr/>
        <p:txBody>
          <a:bodyPr/>
          <a:lstStyle/>
          <a:p>
            <a:endParaRPr lang="tr-T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7650" name="Rectangle 2"/>
          <p:cNvSpPr>
            <a:spLocks noGrp="1" noRot="1" noChangeAspect="1" noChangeArrowheads="1" noTextEdit="1"/>
          </p:cNvSpPr>
          <p:nvPr>
            <p:ph type="sldImg"/>
          </p:nvPr>
        </p:nvSpPr>
        <p:spPr>
          <a:ln/>
        </p:spPr>
      </p:sp>
      <p:sp>
        <p:nvSpPr>
          <p:cNvPr id="667651" name="Rectangle 3"/>
          <p:cNvSpPr>
            <a:spLocks noGrp="1" noChangeArrowheads="1"/>
          </p:cNvSpPr>
          <p:nvPr>
            <p:ph type="body" idx="1"/>
          </p:nvPr>
        </p:nvSpPr>
        <p:spPr/>
        <p:txBody>
          <a:bodyPr/>
          <a:lstStyle/>
          <a:p>
            <a:endParaRPr lang="tr-T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1090" name="Rectangle 2"/>
          <p:cNvSpPr>
            <a:spLocks noGrp="1" noRot="1" noChangeAspect="1" noChangeArrowheads="1" noTextEdit="1"/>
          </p:cNvSpPr>
          <p:nvPr>
            <p:ph type="sldImg"/>
          </p:nvPr>
        </p:nvSpPr>
        <p:spPr>
          <a:ln/>
        </p:spPr>
      </p:sp>
      <p:sp>
        <p:nvSpPr>
          <p:cNvPr id="601091" name="Rectangle 3"/>
          <p:cNvSpPr>
            <a:spLocks noGrp="1" noChangeArrowheads="1"/>
          </p:cNvSpPr>
          <p:nvPr>
            <p:ph type="body" idx="1"/>
          </p:nvPr>
        </p:nvSpPr>
        <p:spPr/>
        <p:txBody>
          <a:bodyPr/>
          <a:lstStyle/>
          <a:p>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3314" name="Rectangle 2"/>
          <p:cNvSpPr>
            <a:spLocks noGrp="1" noRot="1" noChangeAspect="1" noChangeArrowheads="1" noTextEdit="1"/>
          </p:cNvSpPr>
          <p:nvPr>
            <p:ph type="sldImg"/>
          </p:nvPr>
        </p:nvSpPr>
        <p:spPr>
          <a:ln/>
        </p:spPr>
      </p:sp>
      <p:sp>
        <p:nvSpPr>
          <p:cNvPr id="653315" name="Rectangle 3"/>
          <p:cNvSpPr>
            <a:spLocks noGrp="1" noChangeArrowheads="1"/>
          </p:cNvSpPr>
          <p:nvPr>
            <p:ph type="body" idx="1"/>
          </p:nvPr>
        </p:nvSpPr>
        <p:spPr/>
        <p:txBody>
          <a:bodyPr/>
          <a:lstStyle/>
          <a:p>
            <a:r>
              <a:rPr lang="tr-TR"/>
              <a:t>Olayların ya da şartların nedenleri vardır</a:t>
            </a:r>
          </a:p>
          <a:p>
            <a:r>
              <a:rPr lang="tr-TR"/>
              <a:t>Bu nedenleri anlarsak olayların niye “öyle olduklarını” da anlarız</a:t>
            </a:r>
          </a:p>
          <a:p>
            <a:r>
              <a:rPr lang="tr-TR"/>
              <a:t>Gerekircilik – Bizim seçimimiz</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4338" name="Rectangle 2"/>
          <p:cNvSpPr>
            <a:spLocks noGrp="1" noRot="1" noChangeAspect="1" noChangeArrowheads="1" noTextEdit="1"/>
          </p:cNvSpPr>
          <p:nvPr>
            <p:ph type="sldImg"/>
          </p:nvPr>
        </p:nvSpPr>
        <p:spPr>
          <a:ln/>
        </p:spPr>
      </p:sp>
      <p:sp>
        <p:nvSpPr>
          <p:cNvPr id="654339" name="Rectangle 3"/>
          <p:cNvSpPr>
            <a:spLocks noGrp="1" noChangeArrowheads="1"/>
          </p:cNvSpPr>
          <p:nvPr>
            <p:ph type="body" idx="1"/>
          </p:nvPr>
        </p:nvSpPr>
        <p:spPr/>
        <p:txBody>
          <a:bodyPr/>
          <a:lstStyle/>
          <a:p>
            <a:endParaRPr lang="tr-T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62" name="Rectangle 2"/>
          <p:cNvSpPr>
            <a:spLocks noGrp="1" noRot="1" noChangeAspect="1" noChangeArrowheads="1" noTextEdit="1"/>
          </p:cNvSpPr>
          <p:nvPr>
            <p:ph type="sldImg"/>
          </p:nvPr>
        </p:nvSpPr>
        <p:spPr>
          <a:ln/>
        </p:spPr>
      </p:sp>
      <p:sp>
        <p:nvSpPr>
          <p:cNvPr id="655363" name="Rectangle 3"/>
          <p:cNvSpPr>
            <a:spLocks noGrp="1" noChangeArrowheads="1"/>
          </p:cNvSpPr>
          <p:nvPr>
            <p:ph type="body" idx="1"/>
          </p:nvPr>
        </p:nvSpPr>
        <p:spPr/>
        <p:txBody>
          <a:bodyPr/>
          <a:lstStyle/>
          <a:p>
            <a:r>
              <a:rPr lang="tr-TR"/>
              <a:t>Diyelim ki araştırma sonucu bazı insanların kendi seçimleri sonucu önyargılı olduklarını bazılarının olmadıklarını bulduk.</a:t>
            </a:r>
          </a:p>
          <a:p>
            <a:r>
              <a:rPr lang="tr-TR"/>
              <a:t>Bu sonuç önyargının “niçin” oluştuğunu açıklamıyor</a:t>
            </a:r>
          </a:p>
          <a:p>
            <a:r>
              <a:rPr lang="tr-TR"/>
              <a:t>Bazı insanların önyargılı, bazılarının önyargısız oluş nedenlerine bakmamız gerek </a:t>
            </a:r>
          </a:p>
          <a:p>
            <a:r>
              <a:rPr lang="tr-TR"/>
              <a:t>Eğitim önyargıyı azaltan bir neden</a:t>
            </a:r>
          </a:p>
          <a:p>
            <a:endParaRPr lang="tr-T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6386" name="Rectangle 2"/>
          <p:cNvSpPr>
            <a:spLocks noGrp="1" noRot="1" noChangeAspect="1" noChangeArrowheads="1" noTextEdit="1"/>
          </p:cNvSpPr>
          <p:nvPr>
            <p:ph type="sldImg"/>
          </p:nvPr>
        </p:nvSpPr>
        <p:spPr>
          <a:ln/>
        </p:spPr>
      </p:sp>
      <p:sp>
        <p:nvSpPr>
          <p:cNvPr id="656387" name="Rectangle 3"/>
          <p:cNvSpPr>
            <a:spLocks noGrp="1" noChangeArrowheads="1"/>
          </p:cNvSpPr>
          <p:nvPr>
            <p:ph type="body" idx="1"/>
          </p:nvPr>
        </p:nvSpPr>
        <p:spPr/>
        <p:txBody>
          <a:bodyPr/>
          <a:lstStyle/>
          <a:p>
            <a:endParaRPr lang="tr-T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7410" name="Rectangle 2"/>
          <p:cNvSpPr>
            <a:spLocks noGrp="1" noRot="1" noChangeAspect="1" noChangeArrowheads="1" noTextEdit="1"/>
          </p:cNvSpPr>
          <p:nvPr>
            <p:ph type="sldImg"/>
          </p:nvPr>
        </p:nvSpPr>
        <p:spPr>
          <a:ln/>
        </p:spPr>
      </p:sp>
      <p:sp>
        <p:nvSpPr>
          <p:cNvPr id="657411" name="Rectangle 3"/>
          <p:cNvSpPr>
            <a:spLocks noGrp="1" noChangeArrowheads="1"/>
          </p:cNvSpPr>
          <p:nvPr>
            <p:ph type="body" idx="1"/>
          </p:nvPr>
        </p:nvSpPr>
        <p:spPr/>
        <p:txBody>
          <a:bodyPr/>
          <a:lstStyle/>
          <a:p>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0"/>
            <a:ext cx="2057400" cy="61722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0"/>
            <a:ext cx="6019800" cy="61722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7772400" cy="9144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457200" y="1219200"/>
            <a:ext cx="4038600" cy="49530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219200"/>
            <a:ext cx="4038600" cy="49530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dirty="0"/>
          </a:p>
          <a:p>
            <a:pPr>
              <a:defRPr/>
            </a:pPr>
            <a:r>
              <a:rPr lang="en-US" dirty="0"/>
              <a:t>	</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219200"/>
            <a:ext cx="40386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219200"/>
            <a:ext cx="40386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dirty="0"/>
          </a:p>
          <a:p>
            <a:pPr>
              <a:defRPr/>
            </a:pPr>
            <a:r>
              <a:rPr lang="en-US" dirty="0"/>
              <a:t>	</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 name="Rectangle 20"/>
          <p:cNvSpPr>
            <a:spLocks noChangeArrowheads="1"/>
          </p:cNvSpPr>
          <p:nvPr userDrawn="1"/>
        </p:nvSpPr>
        <p:spPr bwMode="auto">
          <a:xfrm>
            <a:off x="0" y="0"/>
            <a:ext cx="9144000" cy="914400"/>
          </a:xfrm>
          <a:prstGeom prst="rect">
            <a:avLst/>
          </a:prstGeom>
          <a:solidFill>
            <a:schemeClr val="accent1"/>
          </a:solidFill>
          <a:ln w="9525">
            <a:noFill/>
            <a:miter lim="800000"/>
            <a:headEnd/>
            <a:tailEnd/>
          </a:ln>
          <a:effectLst/>
        </p:spPr>
        <p:txBody>
          <a:bodyPr wrap="none" anchor="ctr"/>
          <a:lstStyle/>
          <a:p>
            <a:pPr>
              <a:defRPr/>
            </a:pPr>
            <a:endParaRPr lang="tr-TR"/>
          </a:p>
        </p:txBody>
      </p:sp>
      <p:sp>
        <p:nvSpPr>
          <p:cNvPr id="1046" name="Rectangle 22"/>
          <p:cNvSpPr>
            <a:spLocks noChangeArrowheads="1"/>
          </p:cNvSpPr>
          <p:nvPr userDrawn="1"/>
        </p:nvSpPr>
        <p:spPr bwMode="auto">
          <a:xfrm>
            <a:off x="0" y="6477000"/>
            <a:ext cx="9144000" cy="381000"/>
          </a:xfrm>
          <a:prstGeom prst="rect">
            <a:avLst/>
          </a:prstGeom>
          <a:solidFill>
            <a:schemeClr val="accent1"/>
          </a:solidFill>
          <a:ln w="9525">
            <a:noFill/>
            <a:miter lim="800000"/>
            <a:headEnd/>
            <a:tailEnd/>
          </a:ln>
          <a:effectLst/>
        </p:spPr>
        <p:txBody>
          <a:bodyPr wrap="none" anchor="ctr"/>
          <a:lstStyle/>
          <a:p>
            <a:pPr>
              <a:defRPr/>
            </a:pPr>
            <a:endParaRPr lang="tr-TR"/>
          </a:p>
        </p:txBody>
      </p:sp>
      <p:sp>
        <p:nvSpPr>
          <p:cNvPr id="1028" name="Rectangle 2"/>
          <p:cNvSpPr>
            <a:spLocks noGrp="1" noChangeArrowheads="1"/>
          </p:cNvSpPr>
          <p:nvPr>
            <p:ph type="title"/>
          </p:nvPr>
        </p:nvSpPr>
        <p:spPr bwMode="auto">
          <a:xfrm>
            <a:off x="899592" y="0"/>
            <a:ext cx="7330008"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Titles Can Be Long</a:t>
            </a:r>
          </a:p>
        </p:txBody>
      </p:sp>
      <p:sp>
        <p:nvSpPr>
          <p:cNvPr id="1029" name="Rectangle 3"/>
          <p:cNvSpPr>
            <a:spLocks noGrp="1" noChangeArrowheads="1"/>
          </p:cNvSpPr>
          <p:nvPr>
            <p:ph type="body" idx="1"/>
          </p:nvPr>
        </p:nvSpPr>
        <p:spPr bwMode="auto">
          <a:xfrm>
            <a:off x="457200" y="1219200"/>
            <a:ext cx="8229600" cy="4953000"/>
          </a:xfrm>
          <a:prstGeom prst="rect">
            <a:avLst/>
          </a:prstGeom>
          <a:noFill/>
          <a:ln w="9525">
            <a:noFill/>
            <a:miter lim="800000"/>
            <a:headEnd/>
            <a:tailEnd/>
          </a:ln>
        </p:spPr>
        <p:txBody>
          <a:bodyPr vert="horz" wrap="square" lIns="91440" tIns="45720" rIns="91440" bIns="0" numCol="1" anchor="t" anchorCtr="0" compatLnSpc="1">
            <a:prstTxWarp prst="textNoShape">
              <a:avLst/>
            </a:prstTxWarp>
          </a:bodyPr>
          <a:lstStyle/>
          <a:p>
            <a:pPr lvl="0"/>
            <a:r>
              <a:rPr lang="en-US" dirty="0" smtClean="0"/>
              <a:t>This the Top Level of the Slide Text</a:t>
            </a:r>
          </a:p>
          <a:p>
            <a:pPr lvl="1"/>
            <a:r>
              <a:rPr lang="en-US" dirty="0" smtClean="0"/>
              <a:t>This Is the Second Level of the Slide Text</a:t>
            </a:r>
          </a:p>
          <a:p>
            <a:pPr lvl="2"/>
            <a:r>
              <a:rPr lang="en-US" dirty="0" smtClean="0"/>
              <a:t>Third level</a:t>
            </a:r>
          </a:p>
          <a:p>
            <a:pPr lvl="3"/>
            <a:r>
              <a:rPr lang="en-US" dirty="0" smtClean="0"/>
              <a:t>Fourth level</a:t>
            </a:r>
          </a:p>
          <a:p>
            <a:pPr lvl="4"/>
            <a:r>
              <a:rPr lang="en-US" dirty="0" smtClean="0"/>
              <a:t>Fifth level</a:t>
            </a:r>
          </a:p>
        </p:txBody>
      </p:sp>
      <p:sp>
        <p:nvSpPr>
          <p:cNvPr id="1043" name="Rectangle 19"/>
          <p:cNvSpPr>
            <a:spLocks noChangeArrowheads="1"/>
          </p:cNvSpPr>
          <p:nvPr/>
        </p:nvSpPr>
        <p:spPr bwMode="auto">
          <a:xfrm>
            <a:off x="6781800" y="6477000"/>
            <a:ext cx="1905000" cy="381000"/>
          </a:xfrm>
          <a:prstGeom prst="rect">
            <a:avLst/>
          </a:prstGeom>
          <a:noFill/>
          <a:ln w="9525">
            <a:noFill/>
            <a:miter lim="800000"/>
            <a:headEnd/>
            <a:tailEnd/>
          </a:ln>
          <a:effectLst/>
        </p:spPr>
        <p:txBody>
          <a:bodyPr rIns="0" anchor="ctr"/>
          <a:lstStyle/>
          <a:p>
            <a:pPr algn="l">
              <a:defRPr/>
            </a:pPr>
            <a:endParaRPr lang="en-US" sz="1000" b="1">
              <a:solidFill>
                <a:srgbClr val="FFFFFF"/>
              </a:solidFill>
              <a:latin typeface="Futura Md BT" pitchFamily="34" charset="0"/>
            </a:endParaRPr>
          </a:p>
          <a:p>
            <a:pPr algn="r">
              <a:defRPr/>
            </a:pPr>
            <a:endParaRPr lang="en-US" sz="1000" b="1">
              <a:solidFill>
                <a:srgbClr val="FFFFFF"/>
              </a:solidFill>
              <a:latin typeface="Futura Md BT" pitchFamily="34" charset="0"/>
            </a:endParaRPr>
          </a:p>
        </p:txBody>
      </p:sp>
      <p:sp>
        <p:nvSpPr>
          <p:cNvPr id="1048" name="Rectangle 24"/>
          <p:cNvSpPr>
            <a:spLocks noChangeArrowheads="1"/>
          </p:cNvSpPr>
          <p:nvPr userDrawn="1"/>
        </p:nvSpPr>
        <p:spPr bwMode="auto">
          <a:xfrm>
            <a:off x="8100392" y="6477000"/>
            <a:ext cx="504056" cy="381000"/>
          </a:xfrm>
          <a:prstGeom prst="rect">
            <a:avLst/>
          </a:prstGeom>
          <a:noFill/>
          <a:ln w="9525">
            <a:noFill/>
            <a:miter lim="800000"/>
            <a:headEnd/>
            <a:tailEnd/>
          </a:ln>
          <a:effectLst/>
        </p:spPr>
        <p:txBody>
          <a:bodyPr rIns="0" anchor="ctr"/>
          <a:lstStyle/>
          <a:p>
            <a:pPr algn="r">
              <a:defRPr/>
            </a:pPr>
            <a:fld id="{11B2A192-C7D8-4BC0-B6D8-2D7341411D18}" type="slidenum">
              <a:rPr lang="en-US" sz="1000" b="1" smtClean="0">
                <a:solidFill>
                  <a:srgbClr val="FFFFFF"/>
                </a:solidFill>
                <a:latin typeface="Futura Md BT" pitchFamily="34" charset="0"/>
              </a:rPr>
              <a:pPr algn="r">
                <a:defRPr/>
              </a:pPr>
              <a:t>‹#›</a:t>
            </a:fld>
            <a:endParaRPr lang="en-US" sz="1000" b="1" dirty="0">
              <a:solidFill>
                <a:srgbClr val="FFFFFF"/>
              </a:solidFill>
              <a:latin typeface="Futura Md BT" pitchFamily="34" charset="0"/>
            </a:endParaRPr>
          </a:p>
        </p:txBody>
      </p:sp>
      <p:sp>
        <p:nvSpPr>
          <p:cNvPr id="14" name="Rectangle 24"/>
          <p:cNvSpPr>
            <a:spLocks noChangeArrowheads="1"/>
          </p:cNvSpPr>
          <p:nvPr userDrawn="1"/>
        </p:nvSpPr>
        <p:spPr bwMode="auto">
          <a:xfrm>
            <a:off x="179512" y="6477000"/>
            <a:ext cx="2808312" cy="381000"/>
          </a:xfrm>
          <a:prstGeom prst="rect">
            <a:avLst/>
          </a:prstGeom>
          <a:noFill/>
          <a:ln w="9525">
            <a:noFill/>
            <a:miter lim="800000"/>
            <a:headEnd/>
            <a:tailEnd/>
          </a:ln>
          <a:effectLst/>
        </p:spPr>
        <p:txBody>
          <a:bodyPr rIns="0" anchor="ctr"/>
          <a:lstStyle/>
          <a:p>
            <a:pPr algn="l">
              <a:defRPr/>
            </a:pPr>
            <a:r>
              <a:rPr lang="tr-TR" sz="1000" b="1" dirty="0" smtClean="0">
                <a:solidFill>
                  <a:srgbClr val="FFFFFF"/>
                </a:solidFill>
                <a:latin typeface="Futura Md BT" pitchFamily="34" charset="0"/>
              </a:rPr>
              <a:t>Sosyal</a:t>
            </a:r>
            <a:r>
              <a:rPr lang="tr-TR" sz="1000" b="1" baseline="0" dirty="0" smtClean="0">
                <a:solidFill>
                  <a:srgbClr val="FFFFFF"/>
                </a:solidFill>
                <a:latin typeface="Futura Md BT" pitchFamily="34" charset="0"/>
              </a:rPr>
              <a:t> Bilimlerde Araştırma Yöntemleri </a:t>
            </a:r>
            <a:endParaRPr lang="en-US" sz="1000" b="1" dirty="0">
              <a:solidFill>
                <a:srgbClr val="FFFFFF"/>
              </a:solidFill>
              <a:latin typeface="Futura Md BT" pitchFamily="34" charset="0"/>
            </a:endParaRPr>
          </a:p>
        </p:txBody>
      </p:sp>
      <p:pic>
        <p:nvPicPr>
          <p:cNvPr id="15" name="14 Resim" descr="cc-by-nc-sa.jpg"/>
          <p:cNvPicPr>
            <a:picLocks noChangeAspect="1"/>
          </p:cNvPicPr>
          <p:nvPr userDrawn="1"/>
        </p:nvPicPr>
        <p:blipFill>
          <a:blip r:embed="rId15" cstate="print"/>
          <a:stretch>
            <a:fillRect/>
          </a:stretch>
        </p:blipFill>
        <p:spPr>
          <a:xfrm>
            <a:off x="6228184" y="6525344"/>
            <a:ext cx="748676" cy="258165"/>
          </a:xfrm>
          <a:prstGeom prst="rect">
            <a:avLst/>
          </a:prstGeom>
        </p:spPr>
      </p:pic>
      <p:sp>
        <p:nvSpPr>
          <p:cNvPr id="16" name="Rectangle 24"/>
          <p:cNvSpPr>
            <a:spLocks noChangeArrowheads="1"/>
          </p:cNvSpPr>
          <p:nvPr userDrawn="1"/>
        </p:nvSpPr>
        <p:spPr bwMode="auto">
          <a:xfrm>
            <a:off x="3491880" y="6477000"/>
            <a:ext cx="1440160" cy="381000"/>
          </a:xfrm>
          <a:prstGeom prst="rect">
            <a:avLst/>
          </a:prstGeom>
          <a:noFill/>
          <a:ln w="9525">
            <a:noFill/>
            <a:miter lim="800000"/>
            <a:headEnd/>
            <a:tailEnd/>
          </a:ln>
          <a:effectLst/>
        </p:spPr>
        <p:txBody>
          <a:bodyPr rIns="0" anchor="ctr"/>
          <a:lstStyle/>
          <a:p>
            <a:pPr algn="l">
              <a:defRPr/>
            </a:pPr>
            <a:r>
              <a:rPr lang="tr-TR" sz="1000" b="1" dirty="0" smtClean="0">
                <a:solidFill>
                  <a:srgbClr val="FFFFFF"/>
                </a:solidFill>
                <a:latin typeface="Futura Md BT" pitchFamily="34" charset="0"/>
              </a:rPr>
              <a:t>www.</a:t>
            </a:r>
            <a:r>
              <a:rPr lang="tr-TR" sz="1000" b="1" dirty="0" err="1" smtClean="0">
                <a:solidFill>
                  <a:srgbClr val="FFFFFF"/>
                </a:solidFill>
                <a:latin typeface="Futura Md BT" pitchFamily="34" charset="0"/>
              </a:rPr>
              <a:t>acikders</a:t>
            </a:r>
            <a:r>
              <a:rPr lang="tr-TR" sz="1000" b="1" dirty="0" smtClean="0">
                <a:solidFill>
                  <a:srgbClr val="FFFFFF"/>
                </a:solidFill>
                <a:latin typeface="Futura Md BT" pitchFamily="34" charset="0"/>
              </a:rPr>
              <a:t>.</a:t>
            </a:r>
            <a:r>
              <a:rPr lang="tr-TR" sz="1000" b="1" dirty="0" err="1" smtClean="0">
                <a:solidFill>
                  <a:srgbClr val="FFFFFF"/>
                </a:solidFill>
                <a:latin typeface="Futura Md BT" pitchFamily="34" charset="0"/>
              </a:rPr>
              <a:t>org.tr</a:t>
            </a:r>
            <a:r>
              <a:rPr lang="tr-TR" sz="1000" b="1" baseline="0" dirty="0" smtClean="0">
                <a:solidFill>
                  <a:srgbClr val="FFFFFF"/>
                </a:solidFill>
                <a:latin typeface="Futura Md BT" pitchFamily="34" charset="0"/>
              </a:rPr>
              <a:t> </a:t>
            </a:r>
            <a:endParaRPr lang="en-US" sz="1000" b="1" dirty="0">
              <a:solidFill>
                <a:srgbClr val="FFFFFF"/>
              </a:solidFill>
              <a:latin typeface="Futura Md BT" pitchFamily="34" charset="0"/>
            </a:endParaRPr>
          </a:p>
        </p:txBody>
      </p:sp>
    </p:spTree>
  </p:cSld>
  <p:clrMap bg1="lt1" tx1="dk1" bg2="lt2" tx2="dk2" accent1="accent1" accent2="accent2" accent3="accent3" accent4="accent4" accent5="accent5" accent6="accent6" hlink="hlink" folHlink="folHlink"/>
  <p:sldLayoutIdLst>
    <p:sldLayoutId id="2147483662"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p:txStyles>
    <p:titleStyle>
      <a:lvl1pPr algn="l" rtl="0" eaLnBrk="0" fontAlgn="base" hangingPunct="0">
        <a:spcBef>
          <a:spcPct val="0"/>
        </a:spcBef>
        <a:spcAft>
          <a:spcPct val="0"/>
        </a:spcAft>
        <a:defRPr sz="4000">
          <a:solidFill>
            <a:srgbClr val="FFFFFF"/>
          </a:solidFill>
          <a:latin typeface="+mj-lt"/>
          <a:ea typeface="+mj-ea"/>
          <a:cs typeface="+mj-cs"/>
        </a:defRPr>
      </a:lvl1pPr>
      <a:lvl2pPr algn="l" rtl="0" eaLnBrk="0" fontAlgn="base" hangingPunct="0">
        <a:spcBef>
          <a:spcPct val="0"/>
        </a:spcBef>
        <a:spcAft>
          <a:spcPct val="0"/>
        </a:spcAft>
        <a:defRPr sz="4000">
          <a:solidFill>
            <a:srgbClr val="FFFFFF"/>
          </a:solidFill>
          <a:latin typeface="Futura Md BT" pitchFamily="34" charset="0"/>
        </a:defRPr>
      </a:lvl2pPr>
      <a:lvl3pPr algn="l" rtl="0" eaLnBrk="0" fontAlgn="base" hangingPunct="0">
        <a:spcBef>
          <a:spcPct val="0"/>
        </a:spcBef>
        <a:spcAft>
          <a:spcPct val="0"/>
        </a:spcAft>
        <a:defRPr sz="4000">
          <a:solidFill>
            <a:srgbClr val="FFFFFF"/>
          </a:solidFill>
          <a:latin typeface="Futura Md BT" pitchFamily="34" charset="0"/>
        </a:defRPr>
      </a:lvl3pPr>
      <a:lvl4pPr algn="l" rtl="0" eaLnBrk="0" fontAlgn="base" hangingPunct="0">
        <a:spcBef>
          <a:spcPct val="0"/>
        </a:spcBef>
        <a:spcAft>
          <a:spcPct val="0"/>
        </a:spcAft>
        <a:defRPr sz="4000">
          <a:solidFill>
            <a:srgbClr val="FFFFFF"/>
          </a:solidFill>
          <a:latin typeface="Futura Md BT" pitchFamily="34" charset="0"/>
        </a:defRPr>
      </a:lvl4pPr>
      <a:lvl5pPr algn="l" rtl="0" eaLnBrk="0" fontAlgn="base" hangingPunct="0">
        <a:spcBef>
          <a:spcPct val="0"/>
        </a:spcBef>
        <a:spcAft>
          <a:spcPct val="0"/>
        </a:spcAft>
        <a:defRPr sz="4000">
          <a:solidFill>
            <a:srgbClr val="FFFFFF"/>
          </a:solidFill>
          <a:latin typeface="Futura Md BT" pitchFamily="34" charset="0"/>
        </a:defRPr>
      </a:lvl5pPr>
      <a:lvl6pPr marL="457200" algn="l" rtl="0" fontAlgn="base">
        <a:spcBef>
          <a:spcPct val="0"/>
        </a:spcBef>
        <a:spcAft>
          <a:spcPct val="0"/>
        </a:spcAft>
        <a:defRPr sz="4000">
          <a:solidFill>
            <a:srgbClr val="FFFFFF"/>
          </a:solidFill>
          <a:latin typeface="Futura Md BT" pitchFamily="34" charset="0"/>
        </a:defRPr>
      </a:lvl6pPr>
      <a:lvl7pPr marL="914400" algn="l" rtl="0" fontAlgn="base">
        <a:spcBef>
          <a:spcPct val="0"/>
        </a:spcBef>
        <a:spcAft>
          <a:spcPct val="0"/>
        </a:spcAft>
        <a:defRPr sz="4000">
          <a:solidFill>
            <a:srgbClr val="FFFFFF"/>
          </a:solidFill>
          <a:latin typeface="Futura Md BT" pitchFamily="34" charset="0"/>
        </a:defRPr>
      </a:lvl7pPr>
      <a:lvl8pPr marL="1371600" algn="l" rtl="0" fontAlgn="base">
        <a:spcBef>
          <a:spcPct val="0"/>
        </a:spcBef>
        <a:spcAft>
          <a:spcPct val="0"/>
        </a:spcAft>
        <a:defRPr sz="4000">
          <a:solidFill>
            <a:srgbClr val="FFFFFF"/>
          </a:solidFill>
          <a:latin typeface="Futura Md BT" pitchFamily="34" charset="0"/>
        </a:defRPr>
      </a:lvl8pPr>
      <a:lvl9pPr marL="1828800" algn="l" rtl="0" fontAlgn="base">
        <a:spcBef>
          <a:spcPct val="0"/>
        </a:spcBef>
        <a:spcAft>
          <a:spcPct val="0"/>
        </a:spcAft>
        <a:defRPr sz="4000">
          <a:solidFill>
            <a:srgbClr val="FFFFFF"/>
          </a:solidFill>
          <a:latin typeface="Futura Md BT"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ctrTitle"/>
          </p:nvPr>
        </p:nvSpPr>
        <p:spPr>
          <a:xfrm>
            <a:off x="683568" y="1268760"/>
            <a:ext cx="7773988" cy="2376488"/>
          </a:xfrm>
        </p:spPr>
        <p:txBody>
          <a:bodyPr/>
          <a:lstStyle/>
          <a:p>
            <a:pPr algn="ctr" eaLnBrk="1" hangingPunct="1"/>
            <a:r>
              <a:rPr lang="tr-TR" dirty="0" smtClean="0">
                <a:solidFill>
                  <a:schemeClr val="tx1"/>
                </a:solidFill>
              </a:rPr>
              <a:t>Sosyal Bilimlerde Araştırma Yöntemleri</a:t>
            </a:r>
            <a:endParaRPr lang="en-US" dirty="0" smtClean="0">
              <a:solidFill>
                <a:schemeClr val="tx1"/>
              </a:solidFill>
            </a:endParaRPr>
          </a:p>
        </p:txBody>
      </p:sp>
      <p:sp>
        <p:nvSpPr>
          <p:cNvPr id="2052" name="Rectangle 6"/>
          <p:cNvSpPr>
            <a:spLocks noGrp="1" noChangeArrowheads="1"/>
          </p:cNvSpPr>
          <p:nvPr>
            <p:ph type="subTitle" idx="1"/>
          </p:nvPr>
        </p:nvSpPr>
        <p:spPr>
          <a:xfrm>
            <a:off x="323528" y="4005064"/>
            <a:ext cx="8424863" cy="864096"/>
          </a:xfrm>
          <a:noFill/>
        </p:spPr>
        <p:txBody>
          <a:bodyPr/>
          <a:lstStyle/>
          <a:p>
            <a:pPr eaLnBrk="1" hangingPunct="1">
              <a:lnSpc>
                <a:spcPct val="80000"/>
              </a:lnSpc>
            </a:pPr>
            <a:r>
              <a:rPr lang="tr-TR" sz="2800" dirty="0" smtClean="0"/>
              <a:t>Nedensellik</a:t>
            </a:r>
          </a:p>
        </p:txBody>
      </p:sp>
      <p:pic>
        <p:nvPicPr>
          <p:cNvPr id="4" name="3 Resim" descr="tuba-logosu-2.jpg"/>
          <p:cNvPicPr>
            <a:picLocks noChangeAspect="1"/>
          </p:cNvPicPr>
          <p:nvPr/>
        </p:nvPicPr>
        <p:blipFill>
          <a:blip r:embed="rId3" cstate="print"/>
          <a:stretch>
            <a:fillRect/>
          </a:stretch>
        </p:blipFill>
        <p:spPr>
          <a:xfrm>
            <a:off x="67608" y="44624"/>
            <a:ext cx="759976" cy="792088"/>
          </a:xfrm>
          <a:prstGeom prst="rect">
            <a:avLst/>
          </a:prstGeom>
        </p:spPr>
      </p:pic>
      <p:pic>
        <p:nvPicPr>
          <p:cNvPr id="5" name="4 Resim" descr="uadmk-logosu-3.jpg"/>
          <p:cNvPicPr>
            <a:picLocks noChangeAspect="1"/>
          </p:cNvPicPr>
          <p:nvPr/>
        </p:nvPicPr>
        <p:blipFill>
          <a:blip r:embed="rId4" cstate="print"/>
          <a:stretch>
            <a:fillRect/>
          </a:stretch>
        </p:blipFill>
        <p:spPr>
          <a:xfrm>
            <a:off x="8316416" y="74712"/>
            <a:ext cx="762000" cy="762000"/>
          </a:xfrm>
          <a:prstGeom prst="rect">
            <a:avLst/>
          </a:prstGeom>
        </p:spPr>
      </p:pic>
    </p:spTree>
  </p:cSld>
  <p:clrMapOvr>
    <a:masterClrMapping/>
  </p:clrMapOvr>
  <p:transition>
    <p:pull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7474" name="Rectangle 2"/>
          <p:cNvSpPr>
            <a:spLocks noGrp="1" noChangeArrowheads="1"/>
          </p:cNvSpPr>
          <p:nvPr>
            <p:ph type="title"/>
          </p:nvPr>
        </p:nvSpPr>
        <p:spPr bwMode="auto">
          <a:xfrm>
            <a:off x="0" y="188640"/>
            <a:ext cx="9144000" cy="1143000"/>
          </a:xfrm>
          <a:noFill/>
          <a:ln>
            <a:miter lim="800000"/>
            <a:headEnd/>
            <a:tailEnd/>
          </a:ln>
        </p:spPr>
        <p:txBody>
          <a:bodyPr vert="horz" wrap="square" lIns="91440" tIns="45720" rIns="91440" bIns="45720" numCol="1" anchor="t" anchorCtr="0" compatLnSpc="1">
            <a:prstTxWarp prst="textNoShape">
              <a:avLst/>
            </a:prstTxWarp>
          </a:bodyPr>
          <a:lstStyle/>
          <a:p>
            <a:r>
              <a:rPr lang="tr-TR" sz="3300" dirty="0" err="1"/>
              <a:t>İdiografik</a:t>
            </a:r>
            <a:r>
              <a:rPr lang="tr-TR" sz="3300" dirty="0"/>
              <a:t> ve </a:t>
            </a:r>
            <a:r>
              <a:rPr lang="tr-TR" sz="3300" dirty="0" err="1"/>
              <a:t>Nomotetik</a:t>
            </a:r>
            <a:r>
              <a:rPr lang="tr-TR" sz="3300" dirty="0"/>
              <a:t> Modellerde Nedensellik</a:t>
            </a:r>
          </a:p>
        </p:txBody>
      </p:sp>
      <p:sp>
        <p:nvSpPr>
          <p:cNvPr id="617475" name="Rectangle 3"/>
          <p:cNvSpPr>
            <a:spLocks noGrp="1" noChangeArrowheads="1"/>
          </p:cNvSpPr>
          <p:nvPr>
            <p:ph type="body" idx="1"/>
          </p:nvPr>
        </p:nvSpPr>
        <p:spPr bwMode="auto">
          <a:xfrm>
            <a:off x="395536" y="1340768"/>
            <a:ext cx="8208912" cy="4065588"/>
          </a:xfrm>
          <a:noFill/>
          <a:ln>
            <a:miter lim="800000"/>
            <a:headEnd/>
            <a:tailEnd/>
          </a:ln>
        </p:spPr>
        <p:txBody>
          <a:bodyPr vert="horz" wrap="square" lIns="91440" tIns="45720" rIns="91440" bIns="45720" numCol="1" anchor="t" anchorCtr="0" compatLnSpc="1">
            <a:prstTxWarp prst="textNoShape">
              <a:avLst/>
            </a:prstTxWarp>
          </a:bodyPr>
          <a:lstStyle/>
          <a:p>
            <a:r>
              <a:rPr lang="tr-TR" dirty="0" smtClean="0"/>
              <a:t>Afrika’daki açlığın nedenleri</a:t>
            </a:r>
          </a:p>
          <a:p>
            <a:r>
              <a:rPr lang="tr-TR" dirty="0" smtClean="0"/>
              <a:t>Diktatörlükle yönetilen ülkelerde doğurganlık oranının daha yüksek olmasının nedenleri</a:t>
            </a:r>
          </a:p>
          <a:p>
            <a:r>
              <a:rPr lang="tr-TR" dirty="0" smtClean="0"/>
              <a:t>Oy </a:t>
            </a:r>
            <a:r>
              <a:rPr lang="tr-TR" dirty="0"/>
              <a:t>verme davranışlarını etkileyen nedenler </a:t>
            </a:r>
            <a:r>
              <a:rPr lang="tr-TR" dirty="0" smtClean="0"/>
              <a:t>(cinsiyet</a:t>
            </a:r>
            <a:r>
              <a:rPr lang="tr-TR" dirty="0"/>
              <a:t>, eğitim düzeyi, </a:t>
            </a:r>
            <a:r>
              <a:rPr lang="tr-TR" dirty="0" smtClean="0"/>
              <a:t>siyasi-dini eğilim, ırk, </a:t>
            </a:r>
            <a:r>
              <a:rPr lang="tr-TR" dirty="0" err="1" smtClean="0"/>
              <a:t>vd</a:t>
            </a:r>
            <a:r>
              <a:rPr lang="tr-TR" dirty="0" smtClean="0"/>
              <a:t>.)</a:t>
            </a:r>
          </a:p>
          <a:p>
            <a:r>
              <a:rPr lang="tr-TR" dirty="0" smtClean="0"/>
              <a:t>Fransız Devriminin nedenleri</a:t>
            </a:r>
          </a:p>
          <a:p>
            <a:endParaRPr lang="tr-TR" dirty="0"/>
          </a:p>
        </p:txBody>
      </p:sp>
    </p:spTree>
  </p:cSld>
  <p:clrMapOvr>
    <a:masterClrMapping/>
  </p:clrMapOvr>
  <p:transition>
    <p:pull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99592" y="0"/>
            <a:ext cx="7776864" cy="914400"/>
          </a:xfrm>
        </p:spPr>
        <p:txBody>
          <a:bodyPr/>
          <a:lstStyle/>
          <a:p>
            <a:r>
              <a:rPr lang="tr-TR" dirty="0" err="1" smtClean="0"/>
              <a:t>İdiografik</a:t>
            </a:r>
            <a:r>
              <a:rPr lang="tr-TR" dirty="0" smtClean="0"/>
              <a:t> – </a:t>
            </a:r>
            <a:r>
              <a:rPr lang="tr-TR" dirty="0" err="1" smtClean="0"/>
              <a:t>Nomotetik</a:t>
            </a:r>
            <a:r>
              <a:rPr lang="tr-TR" dirty="0" smtClean="0"/>
              <a:t> Açıklama</a:t>
            </a:r>
            <a:endParaRPr lang="tr-TR" dirty="0"/>
          </a:p>
        </p:txBody>
      </p:sp>
      <p:sp>
        <p:nvSpPr>
          <p:cNvPr id="3" name="2 İçerik Yer Tutucusu"/>
          <p:cNvSpPr>
            <a:spLocks noGrp="1"/>
          </p:cNvSpPr>
          <p:nvPr>
            <p:ph idx="1"/>
          </p:nvPr>
        </p:nvSpPr>
        <p:spPr/>
        <p:txBody>
          <a:bodyPr/>
          <a:lstStyle/>
          <a:p>
            <a:r>
              <a:rPr lang="tr-TR" dirty="0" err="1" smtClean="0"/>
              <a:t>İdiografik</a:t>
            </a:r>
            <a:r>
              <a:rPr lang="tr-TR" dirty="0" smtClean="0"/>
              <a:t> model nedenselliği bireysel örneklere ya da olaylara dayanarak açıklamaya çalışır</a:t>
            </a:r>
          </a:p>
          <a:p>
            <a:r>
              <a:rPr lang="tr-TR" dirty="0" err="1" smtClean="0"/>
              <a:t>Nomotetik</a:t>
            </a:r>
            <a:r>
              <a:rPr lang="tr-TR" dirty="0" smtClean="0"/>
              <a:t> model nedenselliği kısmi olarak açıklayan az sayıda değişkeni ortaya çıkarmaya çalışır; olasılıkçıdır</a:t>
            </a:r>
            <a:endParaRPr lang="tr-TR" dirty="0"/>
          </a:p>
        </p:txBody>
      </p:sp>
      <p:sp>
        <p:nvSpPr>
          <p:cNvPr id="4" name="3 Veri Yer Tutucusu"/>
          <p:cNvSpPr>
            <a:spLocks noGrp="1"/>
          </p:cNvSpPr>
          <p:nvPr>
            <p:ph type="dt" sz="half" idx="10"/>
          </p:nvPr>
        </p:nvSpPr>
        <p:spPr/>
        <p:txBody>
          <a:bodyPr/>
          <a:lstStyle/>
          <a:p>
            <a:pPr>
              <a:defRPr/>
            </a:pPr>
            <a:endParaRPr lang="en-US" smtClean="0"/>
          </a:p>
          <a:p>
            <a:pPr>
              <a:defRPr/>
            </a:pPr>
            <a:r>
              <a:rPr lang="en-US" smtClean="0"/>
              <a:t>	</a:t>
            </a:r>
            <a:endParaRPr lang="en-US" dirty="0"/>
          </a:p>
        </p:txBody>
      </p:sp>
    </p:spTree>
  </p:cSld>
  <p:clrMapOvr>
    <a:masterClrMapping/>
  </p:clrMapOvr>
  <p:transition>
    <p:pull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9522" name="Rectangle 2"/>
          <p:cNvSpPr>
            <a:spLocks noGrp="1" noChangeArrowheads="1"/>
          </p:cNvSpPr>
          <p:nvPr>
            <p:ph type="title"/>
          </p:nvPr>
        </p:nvSpPr>
        <p:spPr bwMode="auto">
          <a:xfrm>
            <a:off x="395536"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err="1"/>
              <a:t>Nomotetik</a:t>
            </a:r>
            <a:r>
              <a:rPr lang="tr-TR" dirty="0"/>
              <a:t> Açıklama</a:t>
            </a:r>
          </a:p>
        </p:txBody>
      </p:sp>
      <p:sp>
        <p:nvSpPr>
          <p:cNvPr id="619524" name="Rectangle 4"/>
          <p:cNvSpPr>
            <a:spLocks noChangeArrowheads="1"/>
          </p:cNvSpPr>
          <p:nvPr/>
        </p:nvSpPr>
        <p:spPr bwMode="auto">
          <a:xfrm>
            <a:off x="1691630" y="2205559"/>
            <a:ext cx="7056438" cy="4031753"/>
          </a:xfrm>
          <a:prstGeom prst="rect">
            <a:avLst/>
          </a:prstGeom>
          <a:noFill/>
          <a:ln w="25400">
            <a:solidFill>
              <a:schemeClr val="tx1"/>
            </a:solidFill>
            <a:miter lim="800000"/>
            <a:headEnd/>
            <a:tailEnd/>
          </a:ln>
          <a:effectLst/>
        </p:spPr>
        <p:txBody>
          <a:bodyPr wrap="none" anchor="ctr"/>
          <a:lstStyle/>
          <a:p>
            <a:endParaRPr lang="tr-TR"/>
          </a:p>
        </p:txBody>
      </p:sp>
      <p:sp>
        <p:nvSpPr>
          <p:cNvPr id="619525" name="Line 5"/>
          <p:cNvSpPr>
            <a:spLocks noChangeShapeType="1"/>
          </p:cNvSpPr>
          <p:nvPr/>
        </p:nvSpPr>
        <p:spPr bwMode="auto">
          <a:xfrm>
            <a:off x="4716016" y="1700809"/>
            <a:ext cx="0" cy="4536504"/>
          </a:xfrm>
          <a:prstGeom prst="line">
            <a:avLst/>
          </a:prstGeom>
          <a:noFill/>
          <a:ln w="25400">
            <a:solidFill>
              <a:schemeClr val="tx1"/>
            </a:solidFill>
            <a:round/>
            <a:headEnd/>
            <a:tailEnd/>
          </a:ln>
          <a:effectLst/>
        </p:spPr>
        <p:txBody>
          <a:bodyPr/>
          <a:lstStyle/>
          <a:p>
            <a:endParaRPr lang="tr-TR"/>
          </a:p>
        </p:txBody>
      </p:sp>
      <p:sp>
        <p:nvSpPr>
          <p:cNvPr id="619526" name="Line 6"/>
          <p:cNvSpPr>
            <a:spLocks noChangeShapeType="1"/>
          </p:cNvSpPr>
          <p:nvPr/>
        </p:nvSpPr>
        <p:spPr bwMode="auto">
          <a:xfrm>
            <a:off x="611560" y="4149081"/>
            <a:ext cx="8136904" cy="0"/>
          </a:xfrm>
          <a:prstGeom prst="line">
            <a:avLst/>
          </a:prstGeom>
          <a:noFill/>
          <a:ln w="25400">
            <a:solidFill>
              <a:schemeClr val="tx1"/>
            </a:solidFill>
            <a:round/>
            <a:headEnd/>
            <a:tailEnd/>
          </a:ln>
          <a:effectLst/>
        </p:spPr>
        <p:txBody>
          <a:bodyPr/>
          <a:lstStyle/>
          <a:p>
            <a:endParaRPr lang="tr-TR"/>
          </a:p>
        </p:txBody>
      </p:sp>
      <p:sp>
        <p:nvSpPr>
          <p:cNvPr id="619527" name="Text Box 7"/>
          <p:cNvSpPr txBox="1">
            <a:spLocks noChangeArrowheads="1"/>
          </p:cNvSpPr>
          <p:nvPr/>
        </p:nvSpPr>
        <p:spPr bwMode="auto">
          <a:xfrm>
            <a:off x="2483768" y="1700808"/>
            <a:ext cx="1178528" cy="461665"/>
          </a:xfrm>
          <a:prstGeom prst="rect">
            <a:avLst/>
          </a:prstGeom>
          <a:noFill/>
          <a:ln w="25400">
            <a:noFill/>
            <a:miter lim="800000"/>
            <a:headEnd/>
            <a:tailEnd/>
          </a:ln>
          <a:effectLst/>
        </p:spPr>
        <p:txBody>
          <a:bodyPr wrap="none">
            <a:spAutoFit/>
          </a:bodyPr>
          <a:lstStyle/>
          <a:p>
            <a:r>
              <a:rPr lang="tr-TR" dirty="0"/>
              <a:t>Eğitimli</a:t>
            </a:r>
          </a:p>
        </p:txBody>
      </p:sp>
      <p:sp>
        <p:nvSpPr>
          <p:cNvPr id="619528" name="Text Box 8"/>
          <p:cNvSpPr txBox="1">
            <a:spLocks noChangeArrowheads="1"/>
          </p:cNvSpPr>
          <p:nvPr/>
        </p:nvSpPr>
        <p:spPr bwMode="auto">
          <a:xfrm>
            <a:off x="5652120" y="1628800"/>
            <a:ext cx="1417376" cy="461665"/>
          </a:xfrm>
          <a:prstGeom prst="rect">
            <a:avLst/>
          </a:prstGeom>
          <a:noFill/>
          <a:ln w="25400">
            <a:noFill/>
            <a:miter lim="800000"/>
            <a:headEnd/>
            <a:tailEnd/>
          </a:ln>
          <a:effectLst/>
        </p:spPr>
        <p:txBody>
          <a:bodyPr wrap="none">
            <a:spAutoFit/>
          </a:bodyPr>
          <a:lstStyle/>
          <a:p>
            <a:r>
              <a:rPr lang="tr-TR" dirty="0"/>
              <a:t>Eğitimsiz</a:t>
            </a:r>
          </a:p>
        </p:txBody>
      </p:sp>
      <p:sp>
        <p:nvSpPr>
          <p:cNvPr id="619529" name="Text Box 9"/>
          <p:cNvSpPr txBox="1">
            <a:spLocks noChangeArrowheads="1"/>
          </p:cNvSpPr>
          <p:nvPr/>
        </p:nvSpPr>
        <p:spPr bwMode="auto">
          <a:xfrm>
            <a:off x="0" y="2492896"/>
            <a:ext cx="1619672" cy="461665"/>
          </a:xfrm>
          <a:prstGeom prst="rect">
            <a:avLst/>
          </a:prstGeom>
          <a:noFill/>
          <a:ln w="25400">
            <a:noFill/>
            <a:miter lim="800000"/>
            <a:headEnd/>
            <a:tailEnd/>
          </a:ln>
          <a:effectLst/>
        </p:spPr>
        <p:txBody>
          <a:bodyPr wrap="square">
            <a:spAutoFit/>
          </a:bodyPr>
          <a:lstStyle/>
          <a:p>
            <a:r>
              <a:rPr lang="tr-TR" dirty="0" smtClean="0"/>
              <a:t>Hoşgörülü</a:t>
            </a:r>
            <a:endParaRPr lang="tr-TR" dirty="0"/>
          </a:p>
        </p:txBody>
      </p:sp>
      <p:sp>
        <p:nvSpPr>
          <p:cNvPr id="619530" name="Text Box 10"/>
          <p:cNvSpPr txBox="1">
            <a:spLocks noChangeArrowheads="1"/>
          </p:cNvSpPr>
          <p:nvPr/>
        </p:nvSpPr>
        <p:spPr bwMode="auto">
          <a:xfrm>
            <a:off x="97685" y="4797152"/>
            <a:ext cx="1521987" cy="461665"/>
          </a:xfrm>
          <a:prstGeom prst="rect">
            <a:avLst/>
          </a:prstGeom>
          <a:noFill/>
          <a:ln w="25400">
            <a:noFill/>
            <a:miter lim="800000"/>
            <a:headEnd/>
            <a:tailEnd/>
          </a:ln>
          <a:effectLst/>
        </p:spPr>
        <p:txBody>
          <a:bodyPr wrap="square">
            <a:spAutoFit/>
          </a:bodyPr>
          <a:lstStyle/>
          <a:p>
            <a:r>
              <a:rPr lang="tr-TR" dirty="0"/>
              <a:t>Önyargılı</a:t>
            </a:r>
          </a:p>
        </p:txBody>
      </p:sp>
      <p:sp>
        <p:nvSpPr>
          <p:cNvPr id="619543" name="Text Box 23"/>
          <p:cNvSpPr txBox="1">
            <a:spLocks noChangeArrowheads="1"/>
          </p:cNvSpPr>
          <p:nvPr/>
        </p:nvSpPr>
        <p:spPr bwMode="auto">
          <a:xfrm>
            <a:off x="1888480" y="2488134"/>
            <a:ext cx="2838450" cy="1311275"/>
          </a:xfrm>
          <a:prstGeom prst="rect">
            <a:avLst/>
          </a:prstGeom>
          <a:noFill/>
          <a:ln w="25400">
            <a:noFill/>
            <a:miter lim="800000"/>
            <a:headEnd/>
            <a:tailEnd/>
          </a:ln>
          <a:effectLst/>
        </p:spPr>
        <p:txBody>
          <a:bodyPr wrap="none">
            <a:spAutoFit/>
          </a:bodyPr>
          <a:lstStyle/>
          <a:p>
            <a:r>
              <a:rPr lang="tr-TR" dirty="0"/>
              <a:t>I I I ı I ı I I I ı ı I ı I ı I I I ı</a:t>
            </a:r>
          </a:p>
          <a:p>
            <a:r>
              <a:rPr lang="tr-TR" dirty="0"/>
              <a:t> I I ı ı I ı I ı I I I ı</a:t>
            </a:r>
          </a:p>
          <a:p>
            <a:r>
              <a:rPr lang="tr-TR" dirty="0"/>
              <a:t> I I I ı I ı I I I ı ı I ı I ı I I I ı</a:t>
            </a:r>
          </a:p>
          <a:p>
            <a:r>
              <a:rPr lang="tr-TR" dirty="0"/>
              <a:t>I ı I ı I I I ı I I ı ı ı ı I </a:t>
            </a:r>
            <a:r>
              <a:rPr lang="tr-TR" dirty="0" err="1"/>
              <a:t>ıI</a:t>
            </a:r>
            <a:endParaRPr lang="tr-TR" dirty="0"/>
          </a:p>
        </p:txBody>
      </p:sp>
      <p:sp>
        <p:nvSpPr>
          <p:cNvPr id="619544" name="Text Box 24"/>
          <p:cNvSpPr txBox="1">
            <a:spLocks noChangeArrowheads="1"/>
          </p:cNvSpPr>
          <p:nvPr/>
        </p:nvSpPr>
        <p:spPr bwMode="auto">
          <a:xfrm>
            <a:off x="5365105" y="4509021"/>
            <a:ext cx="2768600" cy="1311275"/>
          </a:xfrm>
          <a:prstGeom prst="rect">
            <a:avLst/>
          </a:prstGeom>
          <a:noFill/>
          <a:ln w="25400">
            <a:noFill/>
            <a:miter lim="800000"/>
            <a:headEnd/>
            <a:tailEnd/>
          </a:ln>
          <a:effectLst/>
        </p:spPr>
        <p:txBody>
          <a:bodyPr wrap="none">
            <a:spAutoFit/>
          </a:bodyPr>
          <a:lstStyle/>
          <a:p>
            <a:r>
              <a:rPr lang="tr-TR" dirty="0"/>
              <a:t>I I I ı I ı I I I ı ı I ı I ı I I I ı</a:t>
            </a:r>
          </a:p>
          <a:p>
            <a:r>
              <a:rPr lang="tr-TR" dirty="0"/>
              <a:t>I I ı ı I ı I ı I I I ı</a:t>
            </a:r>
          </a:p>
          <a:p>
            <a:r>
              <a:rPr lang="tr-TR" dirty="0"/>
              <a:t>I I I ı I ı I I I ı ı I ı I ı I I I ı</a:t>
            </a:r>
          </a:p>
          <a:p>
            <a:r>
              <a:rPr lang="tr-TR" dirty="0"/>
              <a:t>I ı I ı I I I ı I I ı ı ı ı I </a:t>
            </a:r>
            <a:r>
              <a:rPr lang="tr-TR" dirty="0" err="1"/>
              <a:t>ıI</a:t>
            </a:r>
            <a:endParaRPr lang="tr-TR" dirty="0"/>
          </a:p>
        </p:txBody>
      </p:sp>
      <p:sp>
        <p:nvSpPr>
          <p:cNvPr id="619545" name="Text Box 25"/>
          <p:cNvSpPr txBox="1">
            <a:spLocks noChangeArrowheads="1"/>
          </p:cNvSpPr>
          <p:nvPr/>
        </p:nvSpPr>
        <p:spPr bwMode="auto">
          <a:xfrm>
            <a:off x="5292080" y="2492896"/>
            <a:ext cx="3187700" cy="1311275"/>
          </a:xfrm>
          <a:prstGeom prst="rect">
            <a:avLst/>
          </a:prstGeom>
          <a:noFill/>
          <a:ln w="25400">
            <a:noFill/>
            <a:miter lim="800000"/>
            <a:headEnd/>
            <a:tailEnd/>
          </a:ln>
          <a:effectLst/>
        </p:spPr>
        <p:txBody>
          <a:bodyPr wrap="none">
            <a:spAutoFit/>
          </a:bodyPr>
          <a:lstStyle/>
          <a:p>
            <a:r>
              <a:rPr lang="tr-TR"/>
              <a:t>I    I     I     I ı    I     ı I    I  I ı</a:t>
            </a:r>
          </a:p>
          <a:p>
            <a:r>
              <a:rPr lang="tr-TR"/>
              <a:t>I     ı I     ı    I ı    I    I ı</a:t>
            </a:r>
          </a:p>
          <a:p>
            <a:r>
              <a:rPr lang="tr-TR"/>
              <a:t>I    I     I     I ı    I     ı I    I  I ı</a:t>
            </a:r>
          </a:p>
          <a:p>
            <a:r>
              <a:rPr lang="tr-TR"/>
              <a:t>I     ı I     ı    I ı    I    I ı</a:t>
            </a:r>
          </a:p>
        </p:txBody>
      </p:sp>
      <p:sp>
        <p:nvSpPr>
          <p:cNvPr id="619546" name="Text Box 26"/>
          <p:cNvSpPr txBox="1">
            <a:spLocks noChangeArrowheads="1"/>
          </p:cNvSpPr>
          <p:nvPr/>
        </p:nvSpPr>
        <p:spPr bwMode="auto">
          <a:xfrm>
            <a:off x="1763936" y="4365625"/>
            <a:ext cx="3393640" cy="1938992"/>
          </a:xfrm>
          <a:prstGeom prst="rect">
            <a:avLst/>
          </a:prstGeom>
          <a:noFill/>
          <a:ln w="25400">
            <a:noFill/>
            <a:miter lim="800000"/>
            <a:headEnd/>
            <a:tailEnd/>
          </a:ln>
          <a:effectLst/>
        </p:spPr>
        <p:txBody>
          <a:bodyPr wrap="square">
            <a:spAutoFit/>
          </a:bodyPr>
          <a:lstStyle/>
          <a:p>
            <a:r>
              <a:rPr lang="tr-TR" dirty="0"/>
              <a:t>I </a:t>
            </a:r>
            <a:r>
              <a:rPr lang="tr-TR" dirty="0" smtClean="0"/>
              <a:t>        </a:t>
            </a:r>
            <a:r>
              <a:rPr lang="tr-TR" dirty="0"/>
              <a:t>I        I       I  </a:t>
            </a:r>
            <a:r>
              <a:rPr lang="tr-TR" dirty="0" smtClean="0"/>
              <a:t>      </a:t>
            </a:r>
            <a:r>
              <a:rPr lang="tr-TR" dirty="0"/>
              <a:t>ı</a:t>
            </a:r>
          </a:p>
          <a:p>
            <a:r>
              <a:rPr lang="tr-TR" dirty="0"/>
              <a:t>    ı           ı    I                 ı</a:t>
            </a:r>
          </a:p>
          <a:p>
            <a:r>
              <a:rPr lang="tr-TR" dirty="0"/>
              <a:t>         I        I       I        ı</a:t>
            </a:r>
          </a:p>
          <a:p>
            <a:r>
              <a:rPr lang="tr-TR" dirty="0" smtClean="0"/>
              <a:t>I     </a:t>
            </a:r>
            <a:r>
              <a:rPr lang="tr-TR" dirty="0"/>
              <a:t>ı           ı    I                 </a:t>
            </a:r>
          </a:p>
        </p:txBody>
      </p:sp>
      <p:sp>
        <p:nvSpPr>
          <p:cNvPr id="14" name="13 Metin kutusu"/>
          <p:cNvSpPr txBox="1"/>
          <p:nvPr/>
        </p:nvSpPr>
        <p:spPr>
          <a:xfrm>
            <a:off x="1243607" y="980728"/>
            <a:ext cx="6521337" cy="461665"/>
          </a:xfrm>
          <a:prstGeom prst="rect">
            <a:avLst/>
          </a:prstGeom>
          <a:noFill/>
        </p:spPr>
        <p:txBody>
          <a:bodyPr wrap="none" rtlCol="0">
            <a:spAutoFit/>
          </a:bodyPr>
          <a:lstStyle/>
          <a:p>
            <a:r>
              <a:rPr lang="tr-TR" dirty="0" smtClean="0"/>
              <a:t>“Niçin bazı insanlar önyargılı bazıları değildir?”</a:t>
            </a:r>
            <a:endParaRPr lang="tr-TR" dirty="0"/>
          </a:p>
        </p:txBody>
      </p:sp>
      <p:sp>
        <p:nvSpPr>
          <p:cNvPr id="15" name="Text Box 4"/>
          <p:cNvSpPr txBox="1">
            <a:spLocks noChangeArrowheads="1"/>
          </p:cNvSpPr>
          <p:nvPr/>
        </p:nvSpPr>
        <p:spPr bwMode="auto">
          <a:xfrm>
            <a:off x="5640316" y="6248345"/>
            <a:ext cx="3025187" cy="276999"/>
          </a:xfrm>
          <a:prstGeom prst="rect">
            <a:avLst/>
          </a:prstGeom>
          <a:noFill/>
          <a:ln w="25400">
            <a:noFill/>
            <a:miter lim="800000"/>
            <a:headEnd/>
            <a:tailEnd/>
          </a:ln>
          <a:effectLst/>
        </p:spPr>
        <p:txBody>
          <a:bodyPr wrap="none">
            <a:spAutoFit/>
          </a:bodyPr>
          <a:lstStyle/>
          <a:p>
            <a:r>
              <a:rPr lang="tr-TR" sz="1200" dirty="0">
                <a:solidFill>
                  <a:schemeClr val="tx2"/>
                </a:solidFill>
              </a:rPr>
              <a:t>Kaynak: </a:t>
            </a:r>
            <a:r>
              <a:rPr lang="tr-TR" sz="1200" dirty="0" err="1" smtClean="0">
                <a:solidFill>
                  <a:schemeClr val="tx2"/>
                </a:solidFill>
              </a:rPr>
              <a:t>Babbie</a:t>
            </a:r>
            <a:r>
              <a:rPr lang="tr-TR" sz="1200" dirty="0" smtClean="0">
                <a:solidFill>
                  <a:schemeClr val="tx2"/>
                </a:solidFill>
              </a:rPr>
              <a:t>, 2001, s</a:t>
            </a:r>
            <a:r>
              <a:rPr lang="tr-TR" sz="1200" dirty="0">
                <a:solidFill>
                  <a:schemeClr val="tx2"/>
                </a:solidFill>
              </a:rPr>
              <a:t>. </a:t>
            </a:r>
            <a:r>
              <a:rPr lang="tr-TR" sz="1200" dirty="0" smtClean="0">
                <a:solidFill>
                  <a:schemeClr val="tx2"/>
                </a:solidFill>
              </a:rPr>
              <a:t>74’ten uyarlandı</a:t>
            </a:r>
            <a:endParaRPr lang="en-US" sz="1200" dirty="0">
              <a:solidFill>
                <a:schemeClr val="tx2"/>
              </a:solidFill>
            </a:endParaRPr>
          </a:p>
        </p:txBody>
      </p:sp>
    </p:spTree>
  </p:cSld>
  <p:clrMapOvr>
    <a:masterClrMapping/>
  </p:clrMapOvr>
  <p:transition>
    <p:pull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0546" name="Rectangle 2"/>
          <p:cNvSpPr>
            <a:spLocks noGrp="1" noChangeArrowheads="1"/>
          </p:cNvSpPr>
          <p:nvPr>
            <p:ph type="title"/>
          </p:nvPr>
        </p:nvSpPr>
        <p:spPr bwMode="auto">
          <a:xfrm>
            <a:off x="395536"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Nedensellik Ölçütleri</a:t>
            </a:r>
          </a:p>
        </p:txBody>
      </p:sp>
      <p:sp>
        <p:nvSpPr>
          <p:cNvPr id="620547" name="Rectangle 3"/>
          <p:cNvSpPr>
            <a:spLocks noGrp="1" noChangeArrowheads="1"/>
          </p:cNvSpPr>
          <p:nvPr>
            <p:ph type="body" idx="1"/>
          </p:nvPr>
        </p:nvSpPr>
        <p:spPr bwMode="auto">
          <a:xfrm>
            <a:off x="467544" y="1268760"/>
            <a:ext cx="8229600" cy="4210050"/>
          </a:xfrm>
          <a:noFill/>
          <a:ln>
            <a:miter lim="800000"/>
            <a:headEnd/>
            <a:tailEnd/>
          </a:ln>
        </p:spPr>
        <p:txBody>
          <a:bodyPr vert="horz" wrap="square" lIns="91440" tIns="45720" rIns="91440" bIns="45720" numCol="1" anchor="t" anchorCtr="0" compatLnSpc="1">
            <a:prstTxWarp prst="textNoShape">
              <a:avLst/>
            </a:prstTxWarp>
          </a:bodyPr>
          <a:lstStyle/>
          <a:p>
            <a:r>
              <a:rPr lang="tr-TR" sz="3600" dirty="0"/>
              <a:t>İki değişken arasında neden-sonuç ilişkisi olabilmesi için:</a:t>
            </a:r>
          </a:p>
          <a:p>
            <a:pPr lvl="1"/>
            <a:r>
              <a:rPr lang="tr-TR" sz="3200" dirty="0"/>
              <a:t>Neden sonuçtan önce gelmeli</a:t>
            </a:r>
          </a:p>
          <a:p>
            <a:pPr lvl="1"/>
            <a:r>
              <a:rPr lang="tr-TR" sz="3200" dirty="0" smtClean="0"/>
              <a:t>Değişkenler arasında </a:t>
            </a:r>
            <a:r>
              <a:rPr lang="tr-TR" sz="3200" dirty="0"/>
              <a:t>korelasyon </a:t>
            </a:r>
            <a:r>
              <a:rPr lang="tr-TR" sz="3200" dirty="0" smtClean="0"/>
              <a:t>olmalı</a:t>
            </a:r>
          </a:p>
          <a:p>
            <a:pPr lvl="1"/>
            <a:r>
              <a:rPr lang="tr-TR" sz="3200" dirty="0" smtClean="0"/>
              <a:t>Gözlenen </a:t>
            </a:r>
            <a:r>
              <a:rPr lang="tr-TR" sz="3200" dirty="0"/>
              <a:t>değişim üçüncü bir değişkenle açıklanamamalı</a:t>
            </a:r>
          </a:p>
        </p:txBody>
      </p:sp>
      <p:sp>
        <p:nvSpPr>
          <p:cNvPr id="4" name="Text Box 4"/>
          <p:cNvSpPr txBox="1">
            <a:spLocks noChangeArrowheads="1"/>
          </p:cNvSpPr>
          <p:nvPr/>
        </p:nvSpPr>
        <p:spPr bwMode="auto">
          <a:xfrm>
            <a:off x="6638210" y="6165304"/>
            <a:ext cx="2326278" cy="276999"/>
          </a:xfrm>
          <a:prstGeom prst="rect">
            <a:avLst/>
          </a:prstGeom>
          <a:noFill/>
          <a:ln w="25400">
            <a:noFill/>
            <a:miter lim="800000"/>
            <a:headEnd/>
            <a:tailEnd/>
          </a:ln>
          <a:effectLst/>
        </p:spPr>
        <p:txBody>
          <a:bodyPr wrap="none">
            <a:spAutoFit/>
          </a:bodyPr>
          <a:lstStyle/>
          <a:p>
            <a:r>
              <a:rPr lang="tr-TR" sz="1200" dirty="0">
                <a:solidFill>
                  <a:schemeClr val="tx2"/>
                </a:solidFill>
              </a:rPr>
              <a:t>Kaynak: </a:t>
            </a:r>
            <a:r>
              <a:rPr lang="tr-TR" sz="1200" dirty="0" err="1" smtClean="0">
                <a:solidFill>
                  <a:schemeClr val="tx2"/>
                </a:solidFill>
              </a:rPr>
              <a:t>Babbie</a:t>
            </a:r>
            <a:r>
              <a:rPr lang="tr-TR" sz="1200" dirty="0" smtClean="0">
                <a:solidFill>
                  <a:schemeClr val="tx2"/>
                </a:solidFill>
              </a:rPr>
              <a:t>, 2001, s</a:t>
            </a:r>
            <a:r>
              <a:rPr lang="tr-TR" sz="1200" dirty="0">
                <a:solidFill>
                  <a:schemeClr val="tx2"/>
                </a:solidFill>
              </a:rPr>
              <a:t>. </a:t>
            </a:r>
            <a:r>
              <a:rPr lang="tr-TR" sz="1200" dirty="0" smtClean="0">
                <a:solidFill>
                  <a:schemeClr val="tx2"/>
                </a:solidFill>
              </a:rPr>
              <a:t>75-76</a:t>
            </a:r>
            <a:endParaRPr lang="en-US" sz="1200" dirty="0">
              <a:solidFill>
                <a:schemeClr val="tx2"/>
              </a:solidFill>
            </a:endParaRPr>
          </a:p>
        </p:txBody>
      </p:sp>
    </p:spTree>
  </p:cSld>
  <p:clrMapOvr>
    <a:masterClrMapping/>
  </p:clrMapOvr>
  <p:transition>
    <p:pull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1570" name="Rectangle 2"/>
          <p:cNvSpPr>
            <a:spLocks noGrp="1" noChangeArrowheads="1"/>
          </p:cNvSpPr>
          <p:nvPr>
            <p:ph type="title"/>
          </p:nvPr>
        </p:nvSpPr>
        <p:spPr bwMode="auto">
          <a:xfrm>
            <a:off x="467544"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Korelasyon ve Nedensellik</a:t>
            </a:r>
          </a:p>
        </p:txBody>
      </p:sp>
      <p:sp>
        <p:nvSpPr>
          <p:cNvPr id="621572" name="Rectangle 4"/>
          <p:cNvSpPr>
            <a:spLocks noChangeArrowheads="1"/>
          </p:cNvSpPr>
          <p:nvPr/>
        </p:nvSpPr>
        <p:spPr bwMode="auto">
          <a:xfrm>
            <a:off x="454392" y="1700312"/>
            <a:ext cx="1727200" cy="1008062"/>
          </a:xfrm>
          <a:prstGeom prst="rect">
            <a:avLst/>
          </a:prstGeom>
          <a:noFill/>
          <a:ln w="25400">
            <a:solidFill>
              <a:schemeClr val="tx1"/>
            </a:solidFill>
            <a:miter lim="800000"/>
            <a:headEnd/>
            <a:tailEnd/>
          </a:ln>
          <a:effectLst/>
        </p:spPr>
        <p:txBody>
          <a:bodyPr wrap="none" anchor="ctr"/>
          <a:lstStyle/>
          <a:p>
            <a:endParaRPr lang="tr-TR" sz="2200"/>
          </a:p>
        </p:txBody>
      </p:sp>
      <p:sp>
        <p:nvSpPr>
          <p:cNvPr id="621573" name="Rectangle 5"/>
          <p:cNvSpPr>
            <a:spLocks noChangeArrowheads="1"/>
          </p:cNvSpPr>
          <p:nvPr/>
        </p:nvSpPr>
        <p:spPr bwMode="auto">
          <a:xfrm>
            <a:off x="5062904" y="1628874"/>
            <a:ext cx="1727200" cy="1008063"/>
          </a:xfrm>
          <a:prstGeom prst="rect">
            <a:avLst/>
          </a:prstGeom>
          <a:noFill/>
          <a:ln w="25400">
            <a:solidFill>
              <a:schemeClr val="tx1"/>
            </a:solidFill>
            <a:miter lim="800000"/>
            <a:headEnd/>
            <a:tailEnd/>
          </a:ln>
          <a:effectLst/>
        </p:spPr>
        <p:txBody>
          <a:bodyPr wrap="none" anchor="ctr"/>
          <a:lstStyle/>
          <a:p>
            <a:endParaRPr lang="tr-TR" sz="2200"/>
          </a:p>
        </p:txBody>
      </p:sp>
      <p:sp>
        <p:nvSpPr>
          <p:cNvPr id="621574" name="Rectangle 6"/>
          <p:cNvSpPr>
            <a:spLocks noChangeArrowheads="1"/>
          </p:cNvSpPr>
          <p:nvPr/>
        </p:nvSpPr>
        <p:spPr bwMode="auto">
          <a:xfrm>
            <a:off x="2541954" y="1700312"/>
            <a:ext cx="1727200" cy="1008062"/>
          </a:xfrm>
          <a:prstGeom prst="rect">
            <a:avLst/>
          </a:prstGeom>
          <a:noFill/>
          <a:ln w="25400">
            <a:solidFill>
              <a:schemeClr val="tx1"/>
            </a:solidFill>
            <a:miter lim="800000"/>
            <a:headEnd/>
            <a:tailEnd/>
          </a:ln>
          <a:effectLst/>
        </p:spPr>
        <p:txBody>
          <a:bodyPr wrap="none" anchor="ctr"/>
          <a:lstStyle/>
          <a:p>
            <a:endParaRPr lang="tr-TR" sz="2200"/>
          </a:p>
        </p:txBody>
      </p:sp>
      <p:sp>
        <p:nvSpPr>
          <p:cNvPr id="621575" name="Rectangle 7"/>
          <p:cNvSpPr>
            <a:spLocks noChangeArrowheads="1"/>
          </p:cNvSpPr>
          <p:nvPr/>
        </p:nvSpPr>
        <p:spPr bwMode="auto">
          <a:xfrm>
            <a:off x="7331442" y="1628874"/>
            <a:ext cx="1727200" cy="1008063"/>
          </a:xfrm>
          <a:prstGeom prst="rect">
            <a:avLst/>
          </a:prstGeom>
          <a:noFill/>
          <a:ln w="25400">
            <a:solidFill>
              <a:schemeClr val="tx1"/>
            </a:solidFill>
            <a:miter lim="800000"/>
            <a:headEnd/>
            <a:tailEnd/>
          </a:ln>
          <a:effectLst/>
        </p:spPr>
        <p:txBody>
          <a:bodyPr wrap="none" anchor="ctr"/>
          <a:lstStyle/>
          <a:p>
            <a:endParaRPr lang="tr-TR" sz="2200"/>
          </a:p>
        </p:txBody>
      </p:sp>
      <p:sp>
        <p:nvSpPr>
          <p:cNvPr id="621576" name="Rectangle 8"/>
          <p:cNvSpPr>
            <a:spLocks noChangeArrowheads="1"/>
          </p:cNvSpPr>
          <p:nvPr/>
        </p:nvSpPr>
        <p:spPr bwMode="auto">
          <a:xfrm>
            <a:off x="7390179" y="4294287"/>
            <a:ext cx="1727200" cy="1008062"/>
          </a:xfrm>
          <a:prstGeom prst="rect">
            <a:avLst/>
          </a:prstGeom>
          <a:noFill/>
          <a:ln w="25400">
            <a:solidFill>
              <a:schemeClr val="tx1"/>
            </a:solidFill>
            <a:miter lim="800000"/>
            <a:headEnd/>
            <a:tailEnd/>
          </a:ln>
          <a:effectLst/>
        </p:spPr>
        <p:txBody>
          <a:bodyPr wrap="none" anchor="ctr"/>
          <a:lstStyle/>
          <a:p>
            <a:endParaRPr lang="tr-TR" sz="2200"/>
          </a:p>
        </p:txBody>
      </p:sp>
      <p:sp>
        <p:nvSpPr>
          <p:cNvPr id="621577" name="Rectangle 9"/>
          <p:cNvSpPr>
            <a:spLocks noChangeArrowheads="1"/>
          </p:cNvSpPr>
          <p:nvPr/>
        </p:nvSpPr>
        <p:spPr bwMode="auto">
          <a:xfrm>
            <a:off x="5220072" y="4293096"/>
            <a:ext cx="1727200" cy="1008062"/>
          </a:xfrm>
          <a:prstGeom prst="rect">
            <a:avLst/>
          </a:prstGeom>
          <a:solidFill>
            <a:srgbClr val="7C67F7"/>
          </a:solidFill>
          <a:ln w="25400">
            <a:solidFill>
              <a:schemeClr val="tx1"/>
            </a:solidFill>
            <a:miter lim="800000"/>
            <a:headEnd/>
            <a:tailEnd/>
          </a:ln>
          <a:effectLst/>
        </p:spPr>
        <p:txBody>
          <a:bodyPr wrap="none" anchor="ctr"/>
          <a:lstStyle/>
          <a:p>
            <a:endParaRPr lang="tr-TR" sz="2200"/>
          </a:p>
        </p:txBody>
      </p:sp>
      <p:sp>
        <p:nvSpPr>
          <p:cNvPr id="621578" name="Rectangle 10"/>
          <p:cNvSpPr>
            <a:spLocks noChangeArrowheads="1"/>
          </p:cNvSpPr>
          <p:nvPr/>
        </p:nvSpPr>
        <p:spPr bwMode="auto">
          <a:xfrm>
            <a:off x="2816592" y="4365724"/>
            <a:ext cx="1727200" cy="1008063"/>
          </a:xfrm>
          <a:prstGeom prst="rect">
            <a:avLst/>
          </a:prstGeom>
          <a:noFill/>
          <a:ln w="25400">
            <a:solidFill>
              <a:schemeClr val="tx1"/>
            </a:solidFill>
            <a:miter lim="800000"/>
            <a:headEnd/>
            <a:tailEnd/>
          </a:ln>
          <a:effectLst/>
        </p:spPr>
        <p:txBody>
          <a:bodyPr wrap="none" anchor="ctr"/>
          <a:lstStyle/>
          <a:p>
            <a:endParaRPr lang="tr-TR" sz="2200"/>
          </a:p>
        </p:txBody>
      </p:sp>
      <p:sp>
        <p:nvSpPr>
          <p:cNvPr id="621579" name="Rectangle 11"/>
          <p:cNvSpPr>
            <a:spLocks noChangeArrowheads="1"/>
          </p:cNvSpPr>
          <p:nvPr/>
        </p:nvSpPr>
        <p:spPr bwMode="auto">
          <a:xfrm>
            <a:off x="584567" y="4365724"/>
            <a:ext cx="1727200" cy="1008063"/>
          </a:xfrm>
          <a:prstGeom prst="rect">
            <a:avLst/>
          </a:prstGeom>
          <a:solidFill>
            <a:srgbClr val="7C67F7"/>
          </a:solidFill>
          <a:ln w="25400">
            <a:solidFill>
              <a:schemeClr val="tx1"/>
            </a:solidFill>
            <a:miter lim="800000"/>
            <a:headEnd/>
            <a:tailEnd/>
          </a:ln>
          <a:effectLst/>
        </p:spPr>
        <p:txBody>
          <a:bodyPr wrap="none" anchor="ctr"/>
          <a:lstStyle/>
          <a:p>
            <a:endParaRPr lang="tr-TR" sz="2200"/>
          </a:p>
        </p:txBody>
      </p:sp>
      <p:sp>
        <p:nvSpPr>
          <p:cNvPr id="621580" name="Line 12"/>
          <p:cNvSpPr>
            <a:spLocks noChangeShapeType="1"/>
          </p:cNvSpPr>
          <p:nvPr/>
        </p:nvSpPr>
        <p:spPr bwMode="auto">
          <a:xfrm>
            <a:off x="2183179" y="2060674"/>
            <a:ext cx="287338" cy="0"/>
          </a:xfrm>
          <a:prstGeom prst="line">
            <a:avLst/>
          </a:prstGeom>
          <a:noFill/>
          <a:ln w="25400">
            <a:solidFill>
              <a:schemeClr val="tx1"/>
            </a:solidFill>
            <a:round/>
            <a:headEnd/>
            <a:tailEnd type="triangle" w="med" len="med"/>
          </a:ln>
          <a:effectLst/>
        </p:spPr>
        <p:txBody>
          <a:bodyPr/>
          <a:lstStyle/>
          <a:p>
            <a:endParaRPr lang="tr-TR" sz="2200"/>
          </a:p>
        </p:txBody>
      </p:sp>
      <p:sp>
        <p:nvSpPr>
          <p:cNvPr id="621581" name="Line 13"/>
          <p:cNvSpPr>
            <a:spLocks noChangeShapeType="1"/>
          </p:cNvSpPr>
          <p:nvPr/>
        </p:nvSpPr>
        <p:spPr bwMode="auto">
          <a:xfrm flipH="1">
            <a:off x="2183179" y="2276574"/>
            <a:ext cx="358775" cy="0"/>
          </a:xfrm>
          <a:prstGeom prst="line">
            <a:avLst/>
          </a:prstGeom>
          <a:noFill/>
          <a:ln w="25400">
            <a:solidFill>
              <a:schemeClr val="tx1"/>
            </a:solidFill>
            <a:round/>
            <a:headEnd/>
            <a:tailEnd type="triangle" w="med" len="med"/>
          </a:ln>
          <a:effectLst/>
        </p:spPr>
        <p:txBody>
          <a:bodyPr/>
          <a:lstStyle/>
          <a:p>
            <a:endParaRPr lang="tr-TR" sz="2200"/>
          </a:p>
        </p:txBody>
      </p:sp>
      <p:sp>
        <p:nvSpPr>
          <p:cNvPr id="621582" name="Line 14"/>
          <p:cNvSpPr>
            <a:spLocks noChangeShapeType="1"/>
          </p:cNvSpPr>
          <p:nvPr/>
        </p:nvSpPr>
        <p:spPr bwMode="auto">
          <a:xfrm>
            <a:off x="2313354" y="4799112"/>
            <a:ext cx="503238" cy="0"/>
          </a:xfrm>
          <a:prstGeom prst="line">
            <a:avLst/>
          </a:prstGeom>
          <a:noFill/>
          <a:ln w="25400">
            <a:solidFill>
              <a:schemeClr val="accent2">
                <a:lumMod val="75000"/>
              </a:schemeClr>
            </a:solidFill>
            <a:round/>
            <a:headEnd/>
            <a:tailEnd type="triangle" w="med" len="med"/>
          </a:ln>
          <a:effectLst/>
        </p:spPr>
        <p:txBody>
          <a:bodyPr/>
          <a:lstStyle/>
          <a:p>
            <a:endParaRPr lang="tr-TR" sz="2200"/>
          </a:p>
        </p:txBody>
      </p:sp>
      <p:sp>
        <p:nvSpPr>
          <p:cNvPr id="621583" name="Line 15"/>
          <p:cNvSpPr>
            <a:spLocks noChangeShapeType="1"/>
          </p:cNvSpPr>
          <p:nvPr/>
        </p:nvSpPr>
        <p:spPr bwMode="auto">
          <a:xfrm>
            <a:off x="6921867" y="4870549"/>
            <a:ext cx="503237" cy="0"/>
          </a:xfrm>
          <a:prstGeom prst="line">
            <a:avLst/>
          </a:prstGeom>
          <a:noFill/>
          <a:ln w="25400">
            <a:solidFill>
              <a:schemeClr val="accent2">
                <a:lumMod val="75000"/>
              </a:schemeClr>
            </a:solidFill>
            <a:round/>
            <a:headEnd/>
            <a:tailEnd type="triangle" w="med" len="med"/>
          </a:ln>
          <a:effectLst/>
        </p:spPr>
        <p:txBody>
          <a:bodyPr/>
          <a:lstStyle/>
          <a:p>
            <a:endParaRPr lang="tr-TR" sz="2200"/>
          </a:p>
        </p:txBody>
      </p:sp>
      <p:sp>
        <p:nvSpPr>
          <p:cNvPr id="621584" name="Line 16"/>
          <p:cNvSpPr>
            <a:spLocks noChangeShapeType="1"/>
          </p:cNvSpPr>
          <p:nvPr/>
        </p:nvSpPr>
        <p:spPr bwMode="auto">
          <a:xfrm>
            <a:off x="6863129" y="1989237"/>
            <a:ext cx="431800" cy="0"/>
          </a:xfrm>
          <a:prstGeom prst="line">
            <a:avLst/>
          </a:prstGeom>
          <a:noFill/>
          <a:ln w="25400">
            <a:solidFill>
              <a:schemeClr val="tx1"/>
            </a:solidFill>
            <a:round/>
            <a:headEnd/>
            <a:tailEnd type="triangle" w="med" len="med"/>
          </a:ln>
          <a:effectLst/>
        </p:spPr>
        <p:txBody>
          <a:bodyPr/>
          <a:lstStyle/>
          <a:p>
            <a:endParaRPr lang="tr-TR" sz="2200"/>
          </a:p>
        </p:txBody>
      </p:sp>
      <p:sp>
        <p:nvSpPr>
          <p:cNvPr id="621585" name="Line 17"/>
          <p:cNvSpPr>
            <a:spLocks noChangeShapeType="1"/>
          </p:cNvSpPr>
          <p:nvPr/>
        </p:nvSpPr>
        <p:spPr bwMode="auto">
          <a:xfrm flipH="1">
            <a:off x="6791692" y="2276574"/>
            <a:ext cx="503237" cy="0"/>
          </a:xfrm>
          <a:prstGeom prst="line">
            <a:avLst/>
          </a:prstGeom>
          <a:noFill/>
          <a:ln w="25400">
            <a:solidFill>
              <a:schemeClr val="tx1"/>
            </a:solidFill>
            <a:round/>
            <a:headEnd/>
            <a:tailEnd type="triangle" w="med" len="med"/>
          </a:ln>
          <a:effectLst/>
        </p:spPr>
        <p:txBody>
          <a:bodyPr/>
          <a:lstStyle/>
          <a:p>
            <a:endParaRPr lang="tr-TR" sz="2200"/>
          </a:p>
        </p:txBody>
      </p:sp>
      <p:sp>
        <p:nvSpPr>
          <p:cNvPr id="621586" name="Text Box 18"/>
          <p:cNvSpPr txBox="1">
            <a:spLocks noChangeArrowheads="1"/>
          </p:cNvSpPr>
          <p:nvPr/>
        </p:nvSpPr>
        <p:spPr bwMode="auto">
          <a:xfrm>
            <a:off x="539243" y="1838424"/>
            <a:ext cx="968535" cy="430887"/>
          </a:xfrm>
          <a:prstGeom prst="rect">
            <a:avLst/>
          </a:prstGeom>
          <a:noFill/>
          <a:ln w="25400">
            <a:noFill/>
            <a:miter lim="800000"/>
            <a:headEnd/>
            <a:tailEnd/>
          </a:ln>
          <a:effectLst/>
        </p:spPr>
        <p:txBody>
          <a:bodyPr wrap="none">
            <a:spAutoFit/>
          </a:bodyPr>
          <a:lstStyle/>
          <a:p>
            <a:r>
              <a:rPr lang="tr-TR" sz="2200"/>
              <a:t>Eğitim</a:t>
            </a:r>
          </a:p>
        </p:txBody>
      </p:sp>
      <p:sp>
        <p:nvSpPr>
          <p:cNvPr id="621587" name="Text Box 19"/>
          <p:cNvSpPr txBox="1">
            <a:spLocks noChangeArrowheads="1"/>
          </p:cNvSpPr>
          <p:nvPr/>
        </p:nvSpPr>
        <p:spPr bwMode="auto">
          <a:xfrm>
            <a:off x="2618902" y="1838424"/>
            <a:ext cx="1125629" cy="430887"/>
          </a:xfrm>
          <a:prstGeom prst="rect">
            <a:avLst/>
          </a:prstGeom>
          <a:noFill/>
          <a:ln w="25400">
            <a:noFill/>
            <a:miter lim="800000"/>
            <a:headEnd/>
            <a:tailEnd/>
          </a:ln>
          <a:effectLst/>
        </p:spPr>
        <p:txBody>
          <a:bodyPr wrap="none">
            <a:spAutoFit/>
          </a:bodyPr>
          <a:lstStyle/>
          <a:p>
            <a:r>
              <a:rPr lang="tr-TR" sz="2200"/>
              <a:t>Kazanç</a:t>
            </a:r>
          </a:p>
        </p:txBody>
      </p:sp>
      <p:sp>
        <p:nvSpPr>
          <p:cNvPr id="621588" name="Text Box 20"/>
          <p:cNvSpPr txBox="1">
            <a:spLocks noChangeArrowheads="1"/>
          </p:cNvSpPr>
          <p:nvPr/>
        </p:nvSpPr>
        <p:spPr bwMode="auto">
          <a:xfrm>
            <a:off x="5311268" y="1989237"/>
            <a:ext cx="968535" cy="430887"/>
          </a:xfrm>
          <a:prstGeom prst="rect">
            <a:avLst/>
          </a:prstGeom>
          <a:noFill/>
          <a:ln w="25400">
            <a:noFill/>
            <a:miter lim="800000"/>
            <a:headEnd/>
            <a:tailEnd/>
          </a:ln>
          <a:effectLst/>
        </p:spPr>
        <p:txBody>
          <a:bodyPr wrap="none">
            <a:spAutoFit/>
          </a:bodyPr>
          <a:lstStyle/>
          <a:p>
            <a:r>
              <a:rPr lang="tr-TR" sz="2200"/>
              <a:t>Eğitim</a:t>
            </a:r>
          </a:p>
        </p:txBody>
      </p:sp>
      <p:sp>
        <p:nvSpPr>
          <p:cNvPr id="621589" name="Text Box 21"/>
          <p:cNvSpPr txBox="1">
            <a:spLocks noChangeArrowheads="1"/>
          </p:cNvSpPr>
          <p:nvPr/>
        </p:nvSpPr>
        <p:spPr bwMode="auto">
          <a:xfrm>
            <a:off x="5585906" y="4581624"/>
            <a:ext cx="968535" cy="430887"/>
          </a:xfrm>
          <a:prstGeom prst="rect">
            <a:avLst/>
          </a:prstGeom>
          <a:noFill/>
          <a:ln w="25400">
            <a:noFill/>
            <a:miter lim="800000"/>
            <a:headEnd/>
            <a:tailEnd/>
          </a:ln>
          <a:effectLst/>
        </p:spPr>
        <p:txBody>
          <a:bodyPr wrap="none">
            <a:spAutoFit/>
          </a:bodyPr>
          <a:lstStyle/>
          <a:p>
            <a:r>
              <a:rPr lang="tr-TR" sz="2200" dirty="0"/>
              <a:t>Eğitim</a:t>
            </a:r>
          </a:p>
        </p:txBody>
      </p:sp>
      <p:sp>
        <p:nvSpPr>
          <p:cNvPr id="621590" name="Text Box 22"/>
          <p:cNvSpPr txBox="1">
            <a:spLocks noChangeArrowheads="1"/>
          </p:cNvSpPr>
          <p:nvPr/>
        </p:nvSpPr>
        <p:spPr bwMode="auto">
          <a:xfrm>
            <a:off x="834518" y="4799112"/>
            <a:ext cx="968535" cy="430887"/>
          </a:xfrm>
          <a:prstGeom prst="rect">
            <a:avLst/>
          </a:prstGeom>
          <a:noFill/>
          <a:ln w="25400">
            <a:noFill/>
            <a:miter lim="800000"/>
            <a:headEnd/>
            <a:tailEnd/>
          </a:ln>
          <a:effectLst/>
        </p:spPr>
        <p:txBody>
          <a:bodyPr wrap="none">
            <a:spAutoFit/>
          </a:bodyPr>
          <a:lstStyle/>
          <a:p>
            <a:r>
              <a:rPr lang="tr-TR" sz="2200"/>
              <a:t>Eğitim</a:t>
            </a:r>
          </a:p>
        </p:txBody>
      </p:sp>
      <p:sp>
        <p:nvSpPr>
          <p:cNvPr id="621591" name="Text Box 23"/>
          <p:cNvSpPr txBox="1">
            <a:spLocks noChangeArrowheads="1"/>
          </p:cNvSpPr>
          <p:nvPr/>
        </p:nvSpPr>
        <p:spPr bwMode="auto">
          <a:xfrm>
            <a:off x="7438243" y="1911449"/>
            <a:ext cx="1189749" cy="430887"/>
          </a:xfrm>
          <a:prstGeom prst="rect">
            <a:avLst/>
          </a:prstGeom>
          <a:noFill/>
          <a:ln w="25400">
            <a:noFill/>
            <a:miter lim="800000"/>
            <a:headEnd/>
            <a:tailEnd/>
          </a:ln>
          <a:effectLst/>
        </p:spPr>
        <p:txBody>
          <a:bodyPr wrap="none">
            <a:spAutoFit/>
          </a:bodyPr>
          <a:lstStyle/>
          <a:p>
            <a:r>
              <a:rPr lang="tr-TR" sz="2200"/>
              <a:t>Önyargı</a:t>
            </a:r>
          </a:p>
        </p:txBody>
      </p:sp>
      <p:sp>
        <p:nvSpPr>
          <p:cNvPr id="621592" name="Text Box 24"/>
          <p:cNvSpPr txBox="1">
            <a:spLocks noChangeArrowheads="1"/>
          </p:cNvSpPr>
          <p:nvPr/>
        </p:nvSpPr>
        <p:spPr bwMode="auto">
          <a:xfrm>
            <a:off x="2893540" y="4576862"/>
            <a:ext cx="1125629" cy="430887"/>
          </a:xfrm>
          <a:prstGeom prst="rect">
            <a:avLst/>
          </a:prstGeom>
          <a:noFill/>
          <a:ln w="25400">
            <a:noFill/>
            <a:miter lim="800000"/>
            <a:headEnd/>
            <a:tailEnd/>
          </a:ln>
          <a:effectLst/>
        </p:spPr>
        <p:txBody>
          <a:bodyPr wrap="none">
            <a:spAutoFit/>
          </a:bodyPr>
          <a:lstStyle/>
          <a:p>
            <a:r>
              <a:rPr lang="tr-TR" sz="2200"/>
              <a:t>Kazanç</a:t>
            </a:r>
          </a:p>
        </p:txBody>
      </p:sp>
      <p:sp>
        <p:nvSpPr>
          <p:cNvPr id="621593" name="Text Box 25"/>
          <p:cNvSpPr txBox="1">
            <a:spLocks noChangeArrowheads="1"/>
          </p:cNvSpPr>
          <p:nvPr/>
        </p:nvSpPr>
        <p:spPr bwMode="auto">
          <a:xfrm>
            <a:off x="7425543" y="4576862"/>
            <a:ext cx="1189749" cy="430887"/>
          </a:xfrm>
          <a:prstGeom prst="rect">
            <a:avLst/>
          </a:prstGeom>
          <a:noFill/>
          <a:ln w="25400">
            <a:noFill/>
            <a:miter lim="800000"/>
            <a:headEnd/>
            <a:tailEnd/>
          </a:ln>
          <a:effectLst/>
        </p:spPr>
        <p:txBody>
          <a:bodyPr wrap="none">
            <a:spAutoFit/>
          </a:bodyPr>
          <a:lstStyle/>
          <a:p>
            <a:r>
              <a:rPr lang="tr-TR" sz="2200"/>
              <a:t>Önyargı</a:t>
            </a:r>
          </a:p>
        </p:txBody>
      </p:sp>
      <p:sp>
        <p:nvSpPr>
          <p:cNvPr id="621594" name="Text Box 26"/>
          <p:cNvSpPr txBox="1">
            <a:spLocks noChangeArrowheads="1"/>
          </p:cNvSpPr>
          <p:nvPr/>
        </p:nvSpPr>
        <p:spPr bwMode="auto">
          <a:xfrm>
            <a:off x="391611" y="1268760"/>
            <a:ext cx="3858750" cy="430887"/>
          </a:xfrm>
          <a:prstGeom prst="rect">
            <a:avLst/>
          </a:prstGeom>
          <a:noFill/>
          <a:ln w="25400">
            <a:noFill/>
            <a:miter lim="800000"/>
            <a:headEnd/>
            <a:tailEnd/>
          </a:ln>
          <a:effectLst/>
        </p:spPr>
        <p:txBody>
          <a:bodyPr wrap="none">
            <a:spAutoFit/>
          </a:bodyPr>
          <a:lstStyle/>
          <a:p>
            <a:r>
              <a:rPr lang="tr-TR" sz="2200" dirty="0"/>
              <a:t>Pozitif (doğrudan) </a:t>
            </a:r>
            <a:r>
              <a:rPr lang="tr-TR" sz="2200" dirty="0" smtClean="0"/>
              <a:t>korelasyon</a:t>
            </a:r>
            <a:endParaRPr lang="tr-TR" sz="2200" dirty="0"/>
          </a:p>
        </p:txBody>
      </p:sp>
      <p:sp>
        <p:nvSpPr>
          <p:cNvPr id="621596" name="Text Box 28"/>
          <p:cNvSpPr txBox="1">
            <a:spLocks noChangeArrowheads="1"/>
          </p:cNvSpPr>
          <p:nvPr/>
        </p:nvSpPr>
        <p:spPr bwMode="auto">
          <a:xfrm>
            <a:off x="5324784" y="1197074"/>
            <a:ext cx="3262432" cy="430887"/>
          </a:xfrm>
          <a:prstGeom prst="rect">
            <a:avLst/>
          </a:prstGeom>
          <a:noFill/>
          <a:ln w="25400">
            <a:noFill/>
            <a:miter lim="800000"/>
            <a:headEnd/>
            <a:tailEnd/>
          </a:ln>
          <a:effectLst/>
        </p:spPr>
        <p:txBody>
          <a:bodyPr wrap="none">
            <a:spAutoFit/>
          </a:bodyPr>
          <a:lstStyle/>
          <a:p>
            <a:r>
              <a:rPr lang="tr-TR" sz="2200" dirty="0"/>
              <a:t>Negatif (ters) </a:t>
            </a:r>
            <a:r>
              <a:rPr lang="tr-TR" sz="2200" dirty="0" smtClean="0"/>
              <a:t>korelasyon</a:t>
            </a:r>
            <a:endParaRPr lang="tr-TR" sz="2200" dirty="0"/>
          </a:p>
        </p:txBody>
      </p:sp>
      <p:sp>
        <p:nvSpPr>
          <p:cNvPr id="621597" name="Text Box 29"/>
          <p:cNvSpPr txBox="1">
            <a:spLocks noChangeArrowheads="1"/>
          </p:cNvSpPr>
          <p:nvPr/>
        </p:nvSpPr>
        <p:spPr bwMode="auto">
          <a:xfrm>
            <a:off x="3349735" y="836712"/>
            <a:ext cx="2318262" cy="430887"/>
          </a:xfrm>
          <a:prstGeom prst="rect">
            <a:avLst/>
          </a:prstGeom>
          <a:noFill/>
          <a:ln w="25400">
            <a:noFill/>
            <a:miter lim="800000"/>
            <a:headEnd/>
            <a:tailEnd/>
          </a:ln>
          <a:effectLst/>
        </p:spPr>
        <p:txBody>
          <a:bodyPr wrap="none">
            <a:spAutoFit/>
          </a:bodyPr>
          <a:lstStyle/>
          <a:p>
            <a:r>
              <a:rPr lang="tr-TR" sz="2200" dirty="0">
                <a:solidFill>
                  <a:schemeClr val="accent2"/>
                </a:solidFill>
              </a:rPr>
              <a:t>Gözlenen ilişkiler</a:t>
            </a:r>
          </a:p>
        </p:txBody>
      </p:sp>
      <p:sp>
        <p:nvSpPr>
          <p:cNvPr id="621598" name="Text Box 30"/>
          <p:cNvSpPr txBox="1">
            <a:spLocks noChangeArrowheads="1"/>
          </p:cNvSpPr>
          <p:nvPr/>
        </p:nvSpPr>
        <p:spPr bwMode="auto">
          <a:xfrm>
            <a:off x="3553013" y="3573562"/>
            <a:ext cx="2302232" cy="430887"/>
          </a:xfrm>
          <a:prstGeom prst="rect">
            <a:avLst/>
          </a:prstGeom>
          <a:noFill/>
          <a:ln w="25400">
            <a:noFill/>
            <a:miter lim="800000"/>
            <a:headEnd/>
            <a:tailEnd/>
          </a:ln>
          <a:effectLst/>
        </p:spPr>
        <p:txBody>
          <a:bodyPr wrap="none">
            <a:spAutoFit/>
          </a:bodyPr>
          <a:lstStyle/>
          <a:p>
            <a:r>
              <a:rPr lang="tr-TR" sz="2200">
                <a:solidFill>
                  <a:schemeClr val="accent2"/>
                </a:solidFill>
              </a:rPr>
              <a:t>Nedensel ilişkiler</a:t>
            </a:r>
          </a:p>
        </p:txBody>
      </p:sp>
      <p:sp>
        <p:nvSpPr>
          <p:cNvPr id="621599" name="Text Box 31"/>
          <p:cNvSpPr txBox="1">
            <a:spLocks noChangeArrowheads="1"/>
          </p:cNvSpPr>
          <p:nvPr/>
        </p:nvSpPr>
        <p:spPr bwMode="auto">
          <a:xfrm>
            <a:off x="172323" y="2775049"/>
            <a:ext cx="3966150" cy="769441"/>
          </a:xfrm>
          <a:prstGeom prst="rect">
            <a:avLst/>
          </a:prstGeom>
          <a:noFill/>
          <a:ln w="25400">
            <a:noFill/>
            <a:miter lim="800000"/>
            <a:headEnd/>
            <a:tailEnd/>
          </a:ln>
          <a:effectLst/>
        </p:spPr>
        <p:txBody>
          <a:bodyPr wrap="none">
            <a:spAutoFit/>
          </a:bodyPr>
          <a:lstStyle/>
          <a:p>
            <a:r>
              <a:rPr lang="tr-TR" sz="2200" dirty="0"/>
              <a:t>Yüksek eğitim-yüksek gelir ile </a:t>
            </a:r>
          </a:p>
          <a:p>
            <a:r>
              <a:rPr lang="tr-TR" sz="2200" dirty="0" smtClean="0"/>
              <a:t>ilişkili </a:t>
            </a:r>
            <a:r>
              <a:rPr lang="tr-TR" sz="2200" dirty="0"/>
              <a:t>(ya da tersi)</a:t>
            </a:r>
          </a:p>
        </p:txBody>
      </p:sp>
      <p:sp>
        <p:nvSpPr>
          <p:cNvPr id="621600" name="Text Box 32"/>
          <p:cNvSpPr txBox="1">
            <a:spLocks noChangeArrowheads="1"/>
          </p:cNvSpPr>
          <p:nvPr/>
        </p:nvSpPr>
        <p:spPr bwMode="auto">
          <a:xfrm>
            <a:off x="5253489" y="2708374"/>
            <a:ext cx="3889205" cy="769441"/>
          </a:xfrm>
          <a:prstGeom prst="rect">
            <a:avLst/>
          </a:prstGeom>
          <a:noFill/>
          <a:ln w="25400">
            <a:noFill/>
            <a:miter lim="800000"/>
            <a:headEnd/>
            <a:tailEnd/>
          </a:ln>
          <a:effectLst/>
        </p:spPr>
        <p:txBody>
          <a:bodyPr wrap="none">
            <a:spAutoFit/>
          </a:bodyPr>
          <a:lstStyle/>
          <a:p>
            <a:r>
              <a:rPr lang="tr-TR" sz="2200" dirty="0"/>
              <a:t>Yüksek eğitim-düşük önyargı </a:t>
            </a:r>
            <a:endParaRPr lang="tr-TR" sz="2200" dirty="0" smtClean="0"/>
          </a:p>
          <a:p>
            <a:r>
              <a:rPr lang="tr-TR" sz="2200" dirty="0"/>
              <a:t>i</a:t>
            </a:r>
            <a:r>
              <a:rPr lang="tr-TR" sz="2200" dirty="0" smtClean="0"/>
              <a:t>le ilişkili </a:t>
            </a:r>
            <a:r>
              <a:rPr lang="tr-TR" sz="2200" dirty="0"/>
              <a:t>(ya da tersi)</a:t>
            </a:r>
          </a:p>
        </p:txBody>
      </p:sp>
      <p:sp>
        <p:nvSpPr>
          <p:cNvPr id="621601" name="Text Box 33"/>
          <p:cNvSpPr txBox="1">
            <a:spLocks noChangeArrowheads="1"/>
          </p:cNvSpPr>
          <p:nvPr/>
        </p:nvSpPr>
        <p:spPr bwMode="auto">
          <a:xfrm>
            <a:off x="331626" y="3933056"/>
            <a:ext cx="4094391" cy="430887"/>
          </a:xfrm>
          <a:prstGeom prst="rect">
            <a:avLst/>
          </a:prstGeom>
          <a:noFill/>
          <a:ln w="25400">
            <a:noFill/>
            <a:miter lim="800000"/>
            <a:headEnd/>
            <a:tailEnd/>
          </a:ln>
          <a:effectLst/>
        </p:spPr>
        <p:txBody>
          <a:bodyPr wrap="none">
            <a:spAutoFit/>
          </a:bodyPr>
          <a:lstStyle/>
          <a:p>
            <a:r>
              <a:rPr lang="tr-TR" sz="2200" dirty="0"/>
              <a:t>Doğrudan nedensel </a:t>
            </a:r>
            <a:r>
              <a:rPr lang="tr-TR" sz="2200" dirty="0" smtClean="0"/>
              <a:t>korelasyon</a:t>
            </a:r>
            <a:endParaRPr lang="tr-TR" sz="2200" dirty="0"/>
          </a:p>
        </p:txBody>
      </p:sp>
      <p:sp>
        <p:nvSpPr>
          <p:cNvPr id="621602" name="Text Box 34"/>
          <p:cNvSpPr txBox="1">
            <a:spLocks noChangeArrowheads="1"/>
          </p:cNvSpPr>
          <p:nvPr/>
        </p:nvSpPr>
        <p:spPr bwMode="auto">
          <a:xfrm>
            <a:off x="5364088" y="3861048"/>
            <a:ext cx="3388236" cy="430887"/>
          </a:xfrm>
          <a:prstGeom prst="rect">
            <a:avLst/>
          </a:prstGeom>
          <a:noFill/>
          <a:ln w="25400">
            <a:noFill/>
            <a:miter lim="800000"/>
            <a:headEnd/>
            <a:tailEnd/>
          </a:ln>
          <a:effectLst/>
        </p:spPr>
        <p:txBody>
          <a:bodyPr wrap="none">
            <a:spAutoFit/>
          </a:bodyPr>
          <a:lstStyle/>
          <a:p>
            <a:r>
              <a:rPr lang="tr-TR" sz="2200" dirty="0"/>
              <a:t>Ters nedensel </a:t>
            </a:r>
            <a:r>
              <a:rPr lang="tr-TR" sz="2200" dirty="0" smtClean="0"/>
              <a:t>korelasyon</a:t>
            </a:r>
            <a:endParaRPr lang="tr-TR" sz="2200" dirty="0"/>
          </a:p>
        </p:txBody>
      </p:sp>
      <p:sp>
        <p:nvSpPr>
          <p:cNvPr id="621603" name="Text Box 35"/>
          <p:cNvSpPr txBox="1">
            <a:spLocks noChangeArrowheads="1"/>
          </p:cNvSpPr>
          <p:nvPr/>
        </p:nvSpPr>
        <p:spPr bwMode="auto">
          <a:xfrm>
            <a:off x="314508" y="5508724"/>
            <a:ext cx="4108818" cy="769441"/>
          </a:xfrm>
          <a:prstGeom prst="rect">
            <a:avLst/>
          </a:prstGeom>
          <a:noFill/>
          <a:ln w="25400">
            <a:noFill/>
            <a:miter lim="800000"/>
            <a:headEnd/>
            <a:tailEnd/>
          </a:ln>
          <a:effectLst/>
        </p:spPr>
        <p:txBody>
          <a:bodyPr wrap="none">
            <a:spAutoFit/>
          </a:bodyPr>
          <a:lstStyle/>
          <a:p>
            <a:r>
              <a:rPr lang="tr-TR" sz="2200"/>
              <a:t>Daha yüksek eğitim daha fazla </a:t>
            </a:r>
          </a:p>
          <a:p>
            <a:r>
              <a:rPr lang="tr-TR" sz="2200"/>
              <a:t>para kazanma nedeni</a:t>
            </a:r>
          </a:p>
        </p:txBody>
      </p:sp>
      <p:sp>
        <p:nvSpPr>
          <p:cNvPr id="621604" name="Text Box 36"/>
          <p:cNvSpPr txBox="1">
            <a:spLocks noChangeArrowheads="1"/>
          </p:cNvSpPr>
          <p:nvPr/>
        </p:nvSpPr>
        <p:spPr bwMode="auto">
          <a:xfrm>
            <a:off x="5220072" y="5445224"/>
            <a:ext cx="3621504" cy="769441"/>
          </a:xfrm>
          <a:prstGeom prst="rect">
            <a:avLst/>
          </a:prstGeom>
          <a:noFill/>
          <a:ln w="25400">
            <a:noFill/>
            <a:miter lim="800000"/>
            <a:headEnd/>
            <a:tailEnd/>
          </a:ln>
          <a:effectLst/>
        </p:spPr>
        <p:txBody>
          <a:bodyPr wrap="none">
            <a:spAutoFit/>
          </a:bodyPr>
          <a:lstStyle/>
          <a:p>
            <a:r>
              <a:rPr lang="tr-TR" sz="2200" dirty="0"/>
              <a:t>Daha yüksek eğitim düzeyi </a:t>
            </a:r>
          </a:p>
          <a:p>
            <a:r>
              <a:rPr lang="tr-TR" sz="2200" dirty="0" smtClean="0"/>
              <a:t>önyargı </a:t>
            </a:r>
            <a:r>
              <a:rPr lang="tr-TR" sz="2200" dirty="0"/>
              <a:t>düzeyini azaltıyor </a:t>
            </a:r>
          </a:p>
        </p:txBody>
      </p:sp>
      <p:sp>
        <p:nvSpPr>
          <p:cNvPr id="35" name="Text Box 4"/>
          <p:cNvSpPr txBox="1">
            <a:spLocks noChangeArrowheads="1"/>
          </p:cNvSpPr>
          <p:nvPr/>
        </p:nvSpPr>
        <p:spPr bwMode="auto">
          <a:xfrm>
            <a:off x="5379029" y="6165304"/>
            <a:ext cx="3547766" cy="307777"/>
          </a:xfrm>
          <a:prstGeom prst="rect">
            <a:avLst/>
          </a:prstGeom>
          <a:noFill/>
          <a:ln w="25400">
            <a:noFill/>
            <a:miter lim="800000"/>
            <a:headEnd/>
            <a:tailEnd/>
          </a:ln>
          <a:effectLst/>
        </p:spPr>
        <p:txBody>
          <a:bodyPr wrap="none">
            <a:spAutoFit/>
          </a:bodyPr>
          <a:lstStyle/>
          <a:p>
            <a:r>
              <a:rPr lang="tr-TR" sz="1400" dirty="0">
                <a:solidFill>
                  <a:schemeClr val="tx2"/>
                </a:solidFill>
              </a:rPr>
              <a:t>Kaynak: </a:t>
            </a:r>
            <a:r>
              <a:rPr lang="tr-TR" sz="1400" dirty="0" err="1" smtClean="0">
                <a:solidFill>
                  <a:schemeClr val="tx2"/>
                </a:solidFill>
              </a:rPr>
              <a:t>Babbie</a:t>
            </a:r>
            <a:r>
              <a:rPr lang="tr-TR" sz="1400" dirty="0" smtClean="0">
                <a:solidFill>
                  <a:schemeClr val="tx2"/>
                </a:solidFill>
              </a:rPr>
              <a:t>, 2001, s</a:t>
            </a:r>
            <a:r>
              <a:rPr lang="tr-TR" sz="1400" dirty="0">
                <a:solidFill>
                  <a:schemeClr val="tx2"/>
                </a:solidFill>
              </a:rPr>
              <a:t>. </a:t>
            </a:r>
            <a:r>
              <a:rPr lang="tr-TR" sz="1400" dirty="0" smtClean="0">
                <a:solidFill>
                  <a:schemeClr val="tx2"/>
                </a:solidFill>
              </a:rPr>
              <a:t>77’den uyarlandı</a:t>
            </a:r>
            <a:endParaRPr lang="en-US" sz="1400" dirty="0">
              <a:solidFill>
                <a:schemeClr val="tx2"/>
              </a:solidFill>
            </a:endParaRPr>
          </a:p>
        </p:txBody>
      </p:sp>
    </p:spTree>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621572"/>
                                        </p:tgtEl>
                                        <p:attrNameLst>
                                          <p:attrName>style.visibility</p:attrName>
                                        </p:attrNameLst>
                                      </p:cBhvr>
                                      <p:to>
                                        <p:strVal val="visible"/>
                                      </p:to>
                                    </p:set>
                                    <p:animEffect transition="in" filter="plus(in)">
                                      <p:cBhvr>
                                        <p:cTn id="7" dur="2000"/>
                                        <p:tgtEl>
                                          <p:spTgt spid="621572"/>
                                        </p:tgtEl>
                                      </p:cBhvr>
                                    </p:animEffect>
                                  </p:childTnLst>
                                </p:cTn>
                              </p:par>
                              <p:par>
                                <p:cTn id="8" presetID="13" presetClass="entr" presetSubtype="16" fill="hold" grpId="0" nodeType="withEffect">
                                  <p:stCondLst>
                                    <p:cond delay="0"/>
                                  </p:stCondLst>
                                  <p:childTnLst>
                                    <p:set>
                                      <p:cBhvr>
                                        <p:cTn id="9" dur="1" fill="hold">
                                          <p:stCondLst>
                                            <p:cond delay="0"/>
                                          </p:stCondLst>
                                        </p:cTn>
                                        <p:tgtEl>
                                          <p:spTgt spid="621574"/>
                                        </p:tgtEl>
                                        <p:attrNameLst>
                                          <p:attrName>style.visibility</p:attrName>
                                        </p:attrNameLst>
                                      </p:cBhvr>
                                      <p:to>
                                        <p:strVal val="visible"/>
                                      </p:to>
                                    </p:set>
                                    <p:animEffect transition="in" filter="plus(in)">
                                      <p:cBhvr>
                                        <p:cTn id="10" dur="2000"/>
                                        <p:tgtEl>
                                          <p:spTgt spid="621574"/>
                                        </p:tgtEl>
                                      </p:cBhvr>
                                    </p:animEffect>
                                  </p:childTnLst>
                                </p:cTn>
                              </p:par>
                              <p:par>
                                <p:cTn id="11" presetID="13" presetClass="entr" presetSubtype="16" fill="hold" grpId="0" nodeType="withEffect">
                                  <p:stCondLst>
                                    <p:cond delay="0"/>
                                  </p:stCondLst>
                                  <p:childTnLst>
                                    <p:set>
                                      <p:cBhvr>
                                        <p:cTn id="12" dur="1" fill="hold">
                                          <p:stCondLst>
                                            <p:cond delay="0"/>
                                          </p:stCondLst>
                                        </p:cTn>
                                        <p:tgtEl>
                                          <p:spTgt spid="621580"/>
                                        </p:tgtEl>
                                        <p:attrNameLst>
                                          <p:attrName>style.visibility</p:attrName>
                                        </p:attrNameLst>
                                      </p:cBhvr>
                                      <p:to>
                                        <p:strVal val="visible"/>
                                      </p:to>
                                    </p:set>
                                    <p:animEffect transition="in" filter="plus(in)">
                                      <p:cBhvr>
                                        <p:cTn id="13" dur="2000"/>
                                        <p:tgtEl>
                                          <p:spTgt spid="621580"/>
                                        </p:tgtEl>
                                      </p:cBhvr>
                                    </p:animEffect>
                                  </p:childTnLst>
                                </p:cTn>
                              </p:par>
                              <p:par>
                                <p:cTn id="14" presetID="13" presetClass="entr" presetSubtype="16" fill="hold" grpId="0" nodeType="withEffect">
                                  <p:stCondLst>
                                    <p:cond delay="0"/>
                                  </p:stCondLst>
                                  <p:childTnLst>
                                    <p:set>
                                      <p:cBhvr>
                                        <p:cTn id="15" dur="1" fill="hold">
                                          <p:stCondLst>
                                            <p:cond delay="0"/>
                                          </p:stCondLst>
                                        </p:cTn>
                                        <p:tgtEl>
                                          <p:spTgt spid="621581"/>
                                        </p:tgtEl>
                                        <p:attrNameLst>
                                          <p:attrName>style.visibility</p:attrName>
                                        </p:attrNameLst>
                                      </p:cBhvr>
                                      <p:to>
                                        <p:strVal val="visible"/>
                                      </p:to>
                                    </p:set>
                                    <p:animEffect transition="in" filter="plus(in)">
                                      <p:cBhvr>
                                        <p:cTn id="16" dur="2000"/>
                                        <p:tgtEl>
                                          <p:spTgt spid="621581"/>
                                        </p:tgtEl>
                                      </p:cBhvr>
                                    </p:animEffect>
                                  </p:childTnLst>
                                </p:cTn>
                              </p:par>
                              <p:par>
                                <p:cTn id="17" presetID="13" presetClass="entr" presetSubtype="16" fill="hold" grpId="0" nodeType="withEffect">
                                  <p:stCondLst>
                                    <p:cond delay="0"/>
                                  </p:stCondLst>
                                  <p:childTnLst>
                                    <p:set>
                                      <p:cBhvr>
                                        <p:cTn id="18" dur="1" fill="hold">
                                          <p:stCondLst>
                                            <p:cond delay="0"/>
                                          </p:stCondLst>
                                        </p:cTn>
                                        <p:tgtEl>
                                          <p:spTgt spid="621586"/>
                                        </p:tgtEl>
                                        <p:attrNameLst>
                                          <p:attrName>style.visibility</p:attrName>
                                        </p:attrNameLst>
                                      </p:cBhvr>
                                      <p:to>
                                        <p:strVal val="visible"/>
                                      </p:to>
                                    </p:set>
                                    <p:animEffect transition="in" filter="plus(in)">
                                      <p:cBhvr>
                                        <p:cTn id="19" dur="2000"/>
                                        <p:tgtEl>
                                          <p:spTgt spid="621586"/>
                                        </p:tgtEl>
                                      </p:cBhvr>
                                    </p:animEffect>
                                  </p:childTnLst>
                                </p:cTn>
                              </p:par>
                              <p:par>
                                <p:cTn id="20" presetID="13" presetClass="entr" presetSubtype="16" fill="hold" grpId="0" nodeType="withEffect">
                                  <p:stCondLst>
                                    <p:cond delay="0"/>
                                  </p:stCondLst>
                                  <p:childTnLst>
                                    <p:set>
                                      <p:cBhvr>
                                        <p:cTn id="21" dur="1" fill="hold">
                                          <p:stCondLst>
                                            <p:cond delay="0"/>
                                          </p:stCondLst>
                                        </p:cTn>
                                        <p:tgtEl>
                                          <p:spTgt spid="621587"/>
                                        </p:tgtEl>
                                        <p:attrNameLst>
                                          <p:attrName>style.visibility</p:attrName>
                                        </p:attrNameLst>
                                      </p:cBhvr>
                                      <p:to>
                                        <p:strVal val="visible"/>
                                      </p:to>
                                    </p:set>
                                    <p:animEffect transition="in" filter="plus(in)">
                                      <p:cBhvr>
                                        <p:cTn id="22" dur="2000"/>
                                        <p:tgtEl>
                                          <p:spTgt spid="621587"/>
                                        </p:tgtEl>
                                      </p:cBhvr>
                                    </p:animEffect>
                                  </p:childTnLst>
                                </p:cTn>
                              </p:par>
                              <p:par>
                                <p:cTn id="23" presetID="13" presetClass="entr" presetSubtype="16" fill="hold" grpId="0" nodeType="withEffect">
                                  <p:stCondLst>
                                    <p:cond delay="0"/>
                                  </p:stCondLst>
                                  <p:childTnLst>
                                    <p:set>
                                      <p:cBhvr>
                                        <p:cTn id="24" dur="1" fill="hold">
                                          <p:stCondLst>
                                            <p:cond delay="0"/>
                                          </p:stCondLst>
                                        </p:cTn>
                                        <p:tgtEl>
                                          <p:spTgt spid="621594"/>
                                        </p:tgtEl>
                                        <p:attrNameLst>
                                          <p:attrName>style.visibility</p:attrName>
                                        </p:attrNameLst>
                                      </p:cBhvr>
                                      <p:to>
                                        <p:strVal val="visible"/>
                                      </p:to>
                                    </p:set>
                                    <p:animEffect transition="in" filter="plus(in)">
                                      <p:cBhvr>
                                        <p:cTn id="25" dur="2000"/>
                                        <p:tgtEl>
                                          <p:spTgt spid="621594"/>
                                        </p:tgtEl>
                                      </p:cBhvr>
                                    </p:animEffect>
                                  </p:childTnLst>
                                </p:cTn>
                              </p:par>
                              <p:par>
                                <p:cTn id="26" presetID="13" presetClass="entr" presetSubtype="16" fill="hold" grpId="0" nodeType="withEffect">
                                  <p:stCondLst>
                                    <p:cond delay="0"/>
                                  </p:stCondLst>
                                  <p:childTnLst>
                                    <p:set>
                                      <p:cBhvr>
                                        <p:cTn id="27" dur="1" fill="hold">
                                          <p:stCondLst>
                                            <p:cond delay="0"/>
                                          </p:stCondLst>
                                        </p:cTn>
                                        <p:tgtEl>
                                          <p:spTgt spid="621599"/>
                                        </p:tgtEl>
                                        <p:attrNameLst>
                                          <p:attrName>style.visibility</p:attrName>
                                        </p:attrNameLst>
                                      </p:cBhvr>
                                      <p:to>
                                        <p:strVal val="visible"/>
                                      </p:to>
                                    </p:set>
                                    <p:animEffect transition="in" filter="plus(in)">
                                      <p:cBhvr>
                                        <p:cTn id="28" dur="2000"/>
                                        <p:tgtEl>
                                          <p:spTgt spid="621599"/>
                                        </p:tgtEl>
                                      </p:cBhvr>
                                    </p:animEffect>
                                  </p:childTnLst>
                                </p:cTn>
                              </p:par>
                            </p:childTnLst>
                          </p:cTn>
                        </p:par>
                      </p:childTnLst>
                    </p:cTn>
                  </p:par>
                  <p:par>
                    <p:cTn id="29" fill="hold">
                      <p:stCondLst>
                        <p:cond delay="indefinite"/>
                      </p:stCondLst>
                      <p:childTnLst>
                        <p:par>
                          <p:cTn id="30" fill="hold">
                            <p:stCondLst>
                              <p:cond delay="0"/>
                            </p:stCondLst>
                            <p:childTnLst>
                              <p:par>
                                <p:cTn id="31" presetID="13" presetClass="entr" presetSubtype="16" fill="hold" grpId="0" nodeType="clickEffect">
                                  <p:stCondLst>
                                    <p:cond delay="0"/>
                                  </p:stCondLst>
                                  <p:childTnLst>
                                    <p:set>
                                      <p:cBhvr>
                                        <p:cTn id="32" dur="1" fill="hold">
                                          <p:stCondLst>
                                            <p:cond delay="0"/>
                                          </p:stCondLst>
                                        </p:cTn>
                                        <p:tgtEl>
                                          <p:spTgt spid="621573"/>
                                        </p:tgtEl>
                                        <p:attrNameLst>
                                          <p:attrName>style.visibility</p:attrName>
                                        </p:attrNameLst>
                                      </p:cBhvr>
                                      <p:to>
                                        <p:strVal val="visible"/>
                                      </p:to>
                                    </p:set>
                                    <p:animEffect transition="in" filter="plus(in)">
                                      <p:cBhvr>
                                        <p:cTn id="33" dur="2000"/>
                                        <p:tgtEl>
                                          <p:spTgt spid="621573"/>
                                        </p:tgtEl>
                                      </p:cBhvr>
                                    </p:animEffect>
                                  </p:childTnLst>
                                </p:cTn>
                              </p:par>
                              <p:par>
                                <p:cTn id="34" presetID="13" presetClass="entr" presetSubtype="16" fill="hold" grpId="0" nodeType="withEffect">
                                  <p:stCondLst>
                                    <p:cond delay="0"/>
                                  </p:stCondLst>
                                  <p:childTnLst>
                                    <p:set>
                                      <p:cBhvr>
                                        <p:cTn id="35" dur="1" fill="hold">
                                          <p:stCondLst>
                                            <p:cond delay="0"/>
                                          </p:stCondLst>
                                        </p:cTn>
                                        <p:tgtEl>
                                          <p:spTgt spid="621575"/>
                                        </p:tgtEl>
                                        <p:attrNameLst>
                                          <p:attrName>style.visibility</p:attrName>
                                        </p:attrNameLst>
                                      </p:cBhvr>
                                      <p:to>
                                        <p:strVal val="visible"/>
                                      </p:to>
                                    </p:set>
                                    <p:animEffect transition="in" filter="plus(in)">
                                      <p:cBhvr>
                                        <p:cTn id="36" dur="2000"/>
                                        <p:tgtEl>
                                          <p:spTgt spid="621575"/>
                                        </p:tgtEl>
                                      </p:cBhvr>
                                    </p:animEffect>
                                  </p:childTnLst>
                                </p:cTn>
                              </p:par>
                            </p:childTnLst>
                          </p:cTn>
                        </p:par>
                      </p:childTnLst>
                    </p:cTn>
                  </p:par>
                  <p:par>
                    <p:cTn id="37" fill="hold">
                      <p:stCondLst>
                        <p:cond delay="indefinite"/>
                      </p:stCondLst>
                      <p:childTnLst>
                        <p:par>
                          <p:cTn id="38" fill="hold">
                            <p:stCondLst>
                              <p:cond delay="0"/>
                            </p:stCondLst>
                            <p:childTnLst>
                              <p:par>
                                <p:cTn id="39" presetID="13" presetClass="entr" presetSubtype="16" fill="hold" grpId="0" nodeType="clickEffect">
                                  <p:stCondLst>
                                    <p:cond delay="0"/>
                                  </p:stCondLst>
                                  <p:childTnLst>
                                    <p:set>
                                      <p:cBhvr>
                                        <p:cTn id="40" dur="1" fill="hold">
                                          <p:stCondLst>
                                            <p:cond delay="0"/>
                                          </p:stCondLst>
                                        </p:cTn>
                                        <p:tgtEl>
                                          <p:spTgt spid="621600"/>
                                        </p:tgtEl>
                                        <p:attrNameLst>
                                          <p:attrName>style.visibility</p:attrName>
                                        </p:attrNameLst>
                                      </p:cBhvr>
                                      <p:to>
                                        <p:strVal val="visible"/>
                                      </p:to>
                                    </p:set>
                                    <p:animEffect transition="in" filter="plus(in)">
                                      <p:cBhvr>
                                        <p:cTn id="41" dur="2000"/>
                                        <p:tgtEl>
                                          <p:spTgt spid="621600"/>
                                        </p:tgtEl>
                                      </p:cBhvr>
                                    </p:animEffect>
                                  </p:childTnLst>
                                </p:cTn>
                              </p:par>
                              <p:par>
                                <p:cTn id="42" presetID="13" presetClass="entr" presetSubtype="16" fill="hold" grpId="0" nodeType="withEffect">
                                  <p:stCondLst>
                                    <p:cond delay="0"/>
                                  </p:stCondLst>
                                  <p:childTnLst>
                                    <p:set>
                                      <p:cBhvr>
                                        <p:cTn id="43" dur="1" fill="hold">
                                          <p:stCondLst>
                                            <p:cond delay="0"/>
                                          </p:stCondLst>
                                        </p:cTn>
                                        <p:tgtEl>
                                          <p:spTgt spid="621584"/>
                                        </p:tgtEl>
                                        <p:attrNameLst>
                                          <p:attrName>style.visibility</p:attrName>
                                        </p:attrNameLst>
                                      </p:cBhvr>
                                      <p:to>
                                        <p:strVal val="visible"/>
                                      </p:to>
                                    </p:set>
                                    <p:animEffect transition="in" filter="plus(in)">
                                      <p:cBhvr>
                                        <p:cTn id="44" dur="2000"/>
                                        <p:tgtEl>
                                          <p:spTgt spid="621584"/>
                                        </p:tgtEl>
                                      </p:cBhvr>
                                    </p:animEffect>
                                  </p:childTnLst>
                                </p:cTn>
                              </p:par>
                              <p:par>
                                <p:cTn id="45" presetID="13" presetClass="entr" presetSubtype="16" fill="hold" grpId="0" nodeType="withEffect">
                                  <p:stCondLst>
                                    <p:cond delay="0"/>
                                  </p:stCondLst>
                                  <p:childTnLst>
                                    <p:set>
                                      <p:cBhvr>
                                        <p:cTn id="46" dur="1" fill="hold">
                                          <p:stCondLst>
                                            <p:cond delay="0"/>
                                          </p:stCondLst>
                                        </p:cTn>
                                        <p:tgtEl>
                                          <p:spTgt spid="621585"/>
                                        </p:tgtEl>
                                        <p:attrNameLst>
                                          <p:attrName>style.visibility</p:attrName>
                                        </p:attrNameLst>
                                      </p:cBhvr>
                                      <p:to>
                                        <p:strVal val="visible"/>
                                      </p:to>
                                    </p:set>
                                    <p:animEffect transition="in" filter="plus(in)">
                                      <p:cBhvr>
                                        <p:cTn id="47" dur="2000"/>
                                        <p:tgtEl>
                                          <p:spTgt spid="621585"/>
                                        </p:tgtEl>
                                      </p:cBhvr>
                                    </p:animEffect>
                                  </p:childTnLst>
                                </p:cTn>
                              </p:par>
                              <p:par>
                                <p:cTn id="48" presetID="13" presetClass="entr" presetSubtype="16" fill="hold" grpId="0" nodeType="withEffect">
                                  <p:stCondLst>
                                    <p:cond delay="0"/>
                                  </p:stCondLst>
                                  <p:childTnLst>
                                    <p:set>
                                      <p:cBhvr>
                                        <p:cTn id="49" dur="1" fill="hold">
                                          <p:stCondLst>
                                            <p:cond delay="0"/>
                                          </p:stCondLst>
                                        </p:cTn>
                                        <p:tgtEl>
                                          <p:spTgt spid="621588"/>
                                        </p:tgtEl>
                                        <p:attrNameLst>
                                          <p:attrName>style.visibility</p:attrName>
                                        </p:attrNameLst>
                                      </p:cBhvr>
                                      <p:to>
                                        <p:strVal val="visible"/>
                                      </p:to>
                                    </p:set>
                                    <p:animEffect transition="in" filter="plus(in)">
                                      <p:cBhvr>
                                        <p:cTn id="50" dur="2000"/>
                                        <p:tgtEl>
                                          <p:spTgt spid="621588"/>
                                        </p:tgtEl>
                                      </p:cBhvr>
                                    </p:animEffect>
                                  </p:childTnLst>
                                </p:cTn>
                              </p:par>
                              <p:par>
                                <p:cTn id="51" presetID="13" presetClass="entr" presetSubtype="16" fill="hold" grpId="0" nodeType="withEffect">
                                  <p:stCondLst>
                                    <p:cond delay="0"/>
                                  </p:stCondLst>
                                  <p:childTnLst>
                                    <p:set>
                                      <p:cBhvr>
                                        <p:cTn id="52" dur="1" fill="hold">
                                          <p:stCondLst>
                                            <p:cond delay="0"/>
                                          </p:stCondLst>
                                        </p:cTn>
                                        <p:tgtEl>
                                          <p:spTgt spid="621596"/>
                                        </p:tgtEl>
                                        <p:attrNameLst>
                                          <p:attrName>style.visibility</p:attrName>
                                        </p:attrNameLst>
                                      </p:cBhvr>
                                      <p:to>
                                        <p:strVal val="visible"/>
                                      </p:to>
                                    </p:set>
                                    <p:animEffect transition="in" filter="plus(in)">
                                      <p:cBhvr>
                                        <p:cTn id="53" dur="2000"/>
                                        <p:tgtEl>
                                          <p:spTgt spid="621596"/>
                                        </p:tgtEl>
                                      </p:cBhvr>
                                    </p:animEffect>
                                  </p:childTnLst>
                                </p:cTn>
                              </p:par>
                              <p:par>
                                <p:cTn id="54" presetID="13" presetClass="entr" presetSubtype="16" fill="hold" grpId="0" nodeType="withEffect">
                                  <p:stCondLst>
                                    <p:cond delay="0"/>
                                  </p:stCondLst>
                                  <p:childTnLst>
                                    <p:set>
                                      <p:cBhvr>
                                        <p:cTn id="55" dur="1" fill="hold">
                                          <p:stCondLst>
                                            <p:cond delay="0"/>
                                          </p:stCondLst>
                                        </p:cTn>
                                        <p:tgtEl>
                                          <p:spTgt spid="621591"/>
                                        </p:tgtEl>
                                        <p:attrNameLst>
                                          <p:attrName>style.visibility</p:attrName>
                                        </p:attrNameLst>
                                      </p:cBhvr>
                                      <p:to>
                                        <p:strVal val="visible"/>
                                      </p:to>
                                    </p:set>
                                    <p:animEffect transition="in" filter="plus(in)">
                                      <p:cBhvr>
                                        <p:cTn id="56" dur="2000"/>
                                        <p:tgtEl>
                                          <p:spTgt spid="621591"/>
                                        </p:tgtEl>
                                      </p:cBhvr>
                                    </p:animEffect>
                                  </p:childTnLst>
                                </p:cTn>
                              </p:par>
                            </p:childTnLst>
                          </p:cTn>
                        </p:par>
                      </p:childTnLst>
                    </p:cTn>
                  </p:par>
                  <p:par>
                    <p:cTn id="57" fill="hold">
                      <p:stCondLst>
                        <p:cond delay="indefinite"/>
                      </p:stCondLst>
                      <p:childTnLst>
                        <p:par>
                          <p:cTn id="58" fill="hold">
                            <p:stCondLst>
                              <p:cond delay="0"/>
                            </p:stCondLst>
                            <p:childTnLst>
                              <p:par>
                                <p:cTn id="59" presetID="13" presetClass="entr" presetSubtype="16" fill="hold" grpId="0" nodeType="clickEffect">
                                  <p:stCondLst>
                                    <p:cond delay="0"/>
                                  </p:stCondLst>
                                  <p:childTnLst>
                                    <p:set>
                                      <p:cBhvr>
                                        <p:cTn id="60" dur="1" fill="hold">
                                          <p:stCondLst>
                                            <p:cond delay="0"/>
                                          </p:stCondLst>
                                        </p:cTn>
                                        <p:tgtEl>
                                          <p:spTgt spid="621578"/>
                                        </p:tgtEl>
                                        <p:attrNameLst>
                                          <p:attrName>style.visibility</p:attrName>
                                        </p:attrNameLst>
                                      </p:cBhvr>
                                      <p:to>
                                        <p:strVal val="visible"/>
                                      </p:to>
                                    </p:set>
                                    <p:animEffect transition="in" filter="plus(in)">
                                      <p:cBhvr>
                                        <p:cTn id="61" dur="2000"/>
                                        <p:tgtEl>
                                          <p:spTgt spid="621578"/>
                                        </p:tgtEl>
                                      </p:cBhvr>
                                    </p:animEffect>
                                  </p:childTnLst>
                                </p:cTn>
                              </p:par>
                            </p:childTnLst>
                          </p:cTn>
                        </p:par>
                      </p:childTnLst>
                    </p:cTn>
                  </p:par>
                  <p:par>
                    <p:cTn id="62" fill="hold">
                      <p:stCondLst>
                        <p:cond delay="indefinite"/>
                      </p:stCondLst>
                      <p:childTnLst>
                        <p:par>
                          <p:cTn id="63" fill="hold">
                            <p:stCondLst>
                              <p:cond delay="0"/>
                            </p:stCondLst>
                            <p:childTnLst>
                              <p:par>
                                <p:cTn id="64" presetID="13" presetClass="entr" presetSubtype="16" fill="hold" grpId="0" nodeType="clickEffect">
                                  <p:stCondLst>
                                    <p:cond delay="0"/>
                                  </p:stCondLst>
                                  <p:childTnLst>
                                    <p:set>
                                      <p:cBhvr>
                                        <p:cTn id="65" dur="1" fill="hold">
                                          <p:stCondLst>
                                            <p:cond delay="0"/>
                                          </p:stCondLst>
                                        </p:cTn>
                                        <p:tgtEl>
                                          <p:spTgt spid="621598"/>
                                        </p:tgtEl>
                                        <p:attrNameLst>
                                          <p:attrName>style.visibility</p:attrName>
                                        </p:attrNameLst>
                                      </p:cBhvr>
                                      <p:to>
                                        <p:strVal val="visible"/>
                                      </p:to>
                                    </p:set>
                                    <p:animEffect transition="in" filter="plus(in)">
                                      <p:cBhvr>
                                        <p:cTn id="66" dur="2000"/>
                                        <p:tgtEl>
                                          <p:spTgt spid="621598"/>
                                        </p:tgtEl>
                                      </p:cBhvr>
                                    </p:animEffect>
                                  </p:childTnLst>
                                </p:cTn>
                              </p:par>
                              <p:par>
                                <p:cTn id="67" presetID="13" presetClass="entr" presetSubtype="16" fill="hold" grpId="0" nodeType="withEffect">
                                  <p:stCondLst>
                                    <p:cond delay="0"/>
                                  </p:stCondLst>
                                  <p:childTnLst>
                                    <p:set>
                                      <p:cBhvr>
                                        <p:cTn id="68" dur="1" fill="hold">
                                          <p:stCondLst>
                                            <p:cond delay="0"/>
                                          </p:stCondLst>
                                        </p:cTn>
                                        <p:tgtEl>
                                          <p:spTgt spid="621579"/>
                                        </p:tgtEl>
                                        <p:attrNameLst>
                                          <p:attrName>style.visibility</p:attrName>
                                        </p:attrNameLst>
                                      </p:cBhvr>
                                      <p:to>
                                        <p:strVal val="visible"/>
                                      </p:to>
                                    </p:set>
                                    <p:animEffect transition="in" filter="plus(in)">
                                      <p:cBhvr>
                                        <p:cTn id="69" dur="2000"/>
                                        <p:tgtEl>
                                          <p:spTgt spid="621579"/>
                                        </p:tgtEl>
                                      </p:cBhvr>
                                    </p:animEffect>
                                  </p:childTnLst>
                                </p:cTn>
                              </p:par>
                              <p:par>
                                <p:cTn id="70" presetID="13" presetClass="entr" presetSubtype="16" fill="hold" grpId="0" nodeType="withEffect">
                                  <p:stCondLst>
                                    <p:cond delay="0"/>
                                  </p:stCondLst>
                                  <p:childTnLst>
                                    <p:set>
                                      <p:cBhvr>
                                        <p:cTn id="71" dur="1" fill="hold">
                                          <p:stCondLst>
                                            <p:cond delay="0"/>
                                          </p:stCondLst>
                                        </p:cTn>
                                        <p:tgtEl>
                                          <p:spTgt spid="621582"/>
                                        </p:tgtEl>
                                        <p:attrNameLst>
                                          <p:attrName>style.visibility</p:attrName>
                                        </p:attrNameLst>
                                      </p:cBhvr>
                                      <p:to>
                                        <p:strVal val="visible"/>
                                      </p:to>
                                    </p:set>
                                    <p:animEffect transition="in" filter="plus(in)">
                                      <p:cBhvr>
                                        <p:cTn id="72" dur="2000"/>
                                        <p:tgtEl>
                                          <p:spTgt spid="621582"/>
                                        </p:tgtEl>
                                      </p:cBhvr>
                                    </p:animEffect>
                                  </p:childTnLst>
                                </p:cTn>
                              </p:par>
                              <p:par>
                                <p:cTn id="73" presetID="13" presetClass="entr" presetSubtype="16" fill="hold" nodeType="withEffect">
                                  <p:stCondLst>
                                    <p:cond delay="0"/>
                                  </p:stCondLst>
                                  <p:childTnLst>
                                    <p:set>
                                      <p:cBhvr>
                                        <p:cTn id="74" dur="1" fill="hold">
                                          <p:stCondLst>
                                            <p:cond delay="0"/>
                                          </p:stCondLst>
                                        </p:cTn>
                                        <p:tgtEl>
                                          <p:spTgt spid="621590"/>
                                        </p:tgtEl>
                                        <p:attrNameLst>
                                          <p:attrName>style.visibility</p:attrName>
                                        </p:attrNameLst>
                                      </p:cBhvr>
                                      <p:to>
                                        <p:strVal val="visible"/>
                                      </p:to>
                                    </p:set>
                                    <p:animEffect transition="in" filter="plus(in)">
                                      <p:cBhvr>
                                        <p:cTn id="75" dur="2000"/>
                                        <p:tgtEl>
                                          <p:spTgt spid="621590"/>
                                        </p:tgtEl>
                                      </p:cBhvr>
                                    </p:animEffect>
                                  </p:childTnLst>
                                </p:cTn>
                              </p:par>
                              <p:par>
                                <p:cTn id="76" presetID="13" presetClass="entr" presetSubtype="16" fill="hold" nodeType="withEffect">
                                  <p:stCondLst>
                                    <p:cond delay="0"/>
                                  </p:stCondLst>
                                  <p:childTnLst>
                                    <p:set>
                                      <p:cBhvr>
                                        <p:cTn id="77" dur="1" fill="hold">
                                          <p:stCondLst>
                                            <p:cond delay="0"/>
                                          </p:stCondLst>
                                        </p:cTn>
                                        <p:tgtEl>
                                          <p:spTgt spid="621592"/>
                                        </p:tgtEl>
                                        <p:attrNameLst>
                                          <p:attrName>style.visibility</p:attrName>
                                        </p:attrNameLst>
                                      </p:cBhvr>
                                      <p:to>
                                        <p:strVal val="visible"/>
                                      </p:to>
                                    </p:set>
                                    <p:animEffect transition="in" filter="plus(in)">
                                      <p:cBhvr>
                                        <p:cTn id="78" dur="2000"/>
                                        <p:tgtEl>
                                          <p:spTgt spid="621592"/>
                                        </p:tgtEl>
                                      </p:cBhvr>
                                    </p:animEffect>
                                  </p:childTnLst>
                                </p:cTn>
                              </p:par>
                              <p:par>
                                <p:cTn id="79" presetID="13" presetClass="entr" presetSubtype="16" fill="hold" nodeType="withEffect">
                                  <p:stCondLst>
                                    <p:cond delay="0"/>
                                  </p:stCondLst>
                                  <p:childTnLst>
                                    <p:set>
                                      <p:cBhvr>
                                        <p:cTn id="80" dur="1" fill="hold">
                                          <p:stCondLst>
                                            <p:cond delay="0"/>
                                          </p:stCondLst>
                                        </p:cTn>
                                        <p:tgtEl>
                                          <p:spTgt spid="621601"/>
                                        </p:tgtEl>
                                        <p:attrNameLst>
                                          <p:attrName>style.visibility</p:attrName>
                                        </p:attrNameLst>
                                      </p:cBhvr>
                                      <p:to>
                                        <p:strVal val="visible"/>
                                      </p:to>
                                    </p:set>
                                    <p:animEffect transition="in" filter="plus(in)">
                                      <p:cBhvr>
                                        <p:cTn id="81" dur="2000"/>
                                        <p:tgtEl>
                                          <p:spTgt spid="621601"/>
                                        </p:tgtEl>
                                      </p:cBhvr>
                                    </p:animEffect>
                                  </p:childTnLst>
                                </p:cTn>
                              </p:par>
                              <p:par>
                                <p:cTn id="82" presetID="13" presetClass="entr" presetSubtype="16" fill="hold" nodeType="withEffect">
                                  <p:stCondLst>
                                    <p:cond delay="0"/>
                                  </p:stCondLst>
                                  <p:childTnLst>
                                    <p:set>
                                      <p:cBhvr>
                                        <p:cTn id="83" dur="1" fill="hold">
                                          <p:stCondLst>
                                            <p:cond delay="0"/>
                                          </p:stCondLst>
                                        </p:cTn>
                                        <p:tgtEl>
                                          <p:spTgt spid="621603"/>
                                        </p:tgtEl>
                                        <p:attrNameLst>
                                          <p:attrName>style.visibility</p:attrName>
                                        </p:attrNameLst>
                                      </p:cBhvr>
                                      <p:to>
                                        <p:strVal val="visible"/>
                                      </p:to>
                                    </p:set>
                                    <p:animEffect transition="in" filter="plus(in)">
                                      <p:cBhvr>
                                        <p:cTn id="84" dur="2000"/>
                                        <p:tgtEl>
                                          <p:spTgt spid="621603"/>
                                        </p:tgtEl>
                                      </p:cBhvr>
                                    </p:animEffect>
                                  </p:childTnLst>
                                </p:cTn>
                              </p:par>
                            </p:childTnLst>
                          </p:cTn>
                        </p:par>
                      </p:childTnLst>
                    </p:cTn>
                  </p:par>
                  <p:par>
                    <p:cTn id="85" fill="hold">
                      <p:stCondLst>
                        <p:cond delay="indefinite"/>
                      </p:stCondLst>
                      <p:childTnLst>
                        <p:par>
                          <p:cTn id="86" fill="hold">
                            <p:stCondLst>
                              <p:cond delay="0"/>
                            </p:stCondLst>
                            <p:childTnLst>
                              <p:par>
                                <p:cTn id="87" presetID="13" presetClass="entr" presetSubtype="16" fill="hold" grpId="0" nodeType="clickEffect">
                                  <p:stCondLst>
                                    <p:cond delay="0"/>
                                  </p:stCondLst>
                                  <p:childTnLst>
                                    <p:set>
                                      <p:cBhvr>
                                        <p:cTn id="88" dur="1" fill="hold">
                                          <p:stCondLst>
                                            <p:cond delay="0"/>
                                          </p:stCondLst>
                                        </p:cTn>
                                        <p:tgtEl>
                                          <p:spTgt spid="621576"/>
                                        </p:tgtEl>
                                        <p:attrNameLst>
                                          <p:attrName>style.visibility</p:attrName>
                                        </p:attrNameLst>
                                      </p:cBhvr>
                                      <p:to>
                                        <p:strVal val="visible"/>
                                      </p:to>
                                    </p:set>
                                    <p:animEffect transition="in" filter="plus(in)">
                                      <p:cBhvr>
                                        <p:cTn id="89" dur="2000"/>
                                        <p:tgtEl>
                                          <p:spTgt spid="621576"/>
                                        </p:tgtEl>
                                      </p:cBhvr>
                                    </p:animEffect>
                                  </p:childTnLst>
                                </p:cTn>
                              </p:par>
                              <p:par>
                                <p:cTn id="90" presetID="13" presetClass="entr" presetSubtype="16" fill="hold" grpId="0" nodeType="withEffect">
                                  <p:stCondLst>
                                    <p:cond delay="0"/>
                                  </p:stCondLst>
                                  <p:childTnLst>
                                    <p:set>
                                      <p:cBhvr>
                                        <p:cTn id="91" dur="1" fill="hold">
                                          <p:stCondLst>
                                            <p:cond delay="0"/>
                                          </p:stCondLst>
                                        </p:cTn>
                                        <p:tgtEl>
                                          <p:spTgt spid="621577"/>
                                        </p:tgtEl>
                                        <p:attrNameLst>
                                          <p:attrName>style.visibility</p:attrName>
                                        </p:attrNameLst>
                                      </p:cBhvr>
                                      <p:to>
                                        <p:strVal val="visible"/>
                                      </p:to>
                                    </p:set>
                                    <p:animEffect transition="in" filter="plus(in)">
                                      <p:cBhvr>
                                        <p:cTn id="92" dur="2000"/>
                                        <p:tgtEl>
                                          <p:spTgt spid="621577"/>
                                        </p:tgtEl>
                                      </p:cBhvr>
                                    </p:animEffect>
                                  </p:childTnLst>
                                </p:cTn>
                              </p:par>
                              <p:par>
                                <p:cTn id="93" presetID="13" presetClass="entr" presetSubtype="16" fill="hold" grpId="0" nodeType="withEffect">
                                  <p:stCondLst>
                                    <p:cond delay="0"/>
                                  </p:stCondLst>
                                  <p:childTnLst>
                                    <p:set>
                                      <p:cBhvr>
                                        <p:cTn id="94" dur="1" fill="hold">
                                          <p:stCondLst>
                                            <p:cond delay="0"/>
                                          </p:stCondLst>
                                        </p:cTn>
                                        <p:tgtEl>
                                          <p:spTgt spid="621583"/>
                                        </p:tgtEl>
                                        <p:attrNameLst>
                                          <p:attrName>style.visibility</p:attrName>
                                        </p:attrNameLst>
                                      </p:cBhvr>
                                      <p:to>
                                        <p:strVal val="visible"/>
                                      </p:to>
                                    </p:set>
                                    <p:animEffect transition="in" filter="plus(in)">
                                      <p:cBhvr>
                                        <p:cTn id="95" dur="2000"/>
                                        <p:tgtEl>
                                          <p:spTgt spid="621583"/>
                                        </p:tgtEl>
                                      </p:cBhvr>
                                    </p:animEffect>
                                  </p:childTnLst>
                                </p:cTn>
                              </p:par>
                              <p:par>
                                <p:cTn id="96" presetID="13" presetClass="entr" presetSubtype="16" fill="hold" grpId="0" nodeType="withEffect">
                                  <p:stCondLst>
                                    <p:cond delay="0"/>
                                  </p:stCondLst>
                                  <p:childTnLst>
                                    <p:set>
                                      <p:cBhvr>
                                        <p:cTn id="97" dur="1" fill="hold">
                                          <p:stCondLst>
                                            <p:cond delay="0"/>
                                          </p:stCondLst>
                                        </p:cTn>
                                        <p:tgtEl>
                                          <p:spTgt spid="621589"/>
                                        </p:tgtEl>
                                        <p:attrNameLst>
                                          <p:attrName>style.visibility</p:attrName>
                                        </p:attrNameLst>
                                      </p:cBhvr>
                                      <p:to>
                                        <p:strVal val="visible"/>
                                      </p:to>
                                    </p:set>
                                    <p:animEffect transition="in" filter="plus(in)">
                                      <p:cBhvr>
                                        <p:cTn id="98" dur="2000"/>
                                        <p:tgtEl>
                                          <p:spTgt spid="621589"/>
                                        </p:tgtEl>
                                      </p:cBhvr>
                                    </p:animEffect>
                                  </p:childTnLst>
                                </p:cTn>
                              </p:par>
                              <p:par>
                                <p:cTn id="99" presetID="13" presetClass="entr" presetSubtype="16" fill="hold" grpId="0" nodeType="withEffect">
                                  <p:stCondLst>
                                    <p:cond delay="0"/>
                                  </p:stCondLst>
                                  <p:childTnLst>
                                    <p:set>
                                      <p:cBhvr>
                                        <p:cTn id="100" dur="1" fill="hold">
                                          <p:stCondLst>
                                            <p:cond delay="0"/>
                                          </p:stCondLst>
                                        </p:cTn>
                                        <p:tgtEl>
                                          <p:spTgt spid="621593"/>
                                        </p:tgtEl>
                                        <p:attrNameLst>
                                          <p:attrName>style.visibility</p:attrName>
                                        </p:attrNameLst>
                                      </p:cBhvr>
                                      <p:to>
                                        <p:strVal val="visible"/>
                                      </p:to>
                                    </p:set>
                                    <p:animEffect transition="in" filter="plus(in)">
                                      <p:cBhvr>
                                        <p:cTn id="101" dur="2000"/>
                                        <p:tgtEl>
                                          <p:spTgt spid="621593"/>
                                        </p:tgtEl>
                                      </p:cBhvr>
                                    </p:animEffect>
                                  </p:childTnLst>
                                </p:cTn>
                              </p:par>
                              <p:par>
                                <p:cTn id="102" presetID="13" presetClass="entr" presetSubtype="16" fill="hold" grpId="0" nodeType="withEffect">
                                  <p:stCondLst>
                                    <p:cond delay="0"/>
                                  </p:stCondLst>
                                  <p:childTnLst>
                                    <p:set>
                                      <p:cBhvr>
                                        <p:cTn id="103" dur="1" fill="hold">
                                          <p:stCondLst>
                                            <p:cond delay="0"/>
                                          </p:stCondLst>
                                        </p:cTn>
                                        <p:tgtEl>
                                          <p:spTgt spid="621602"/>
                                        </p:tgtEl>
                                        <p:attrNameLst>
                                          <p:attrName>style.visibility</p:attrName>
                                        </p:attrNameLst>
                                      </p:cBhvr>
                                      <p:to>
                                        <p:strVal val="visible"/>
                                      </p:to>
                                    </p:set>
                                    <p:animEffect transition="in" filter="plus(in)">
                                      <p:cBhvr>
                                        <p:cTn id="104" dur="2000"/>
                                        <p:tgtEl>
                                          <p:spTgt spid="621602"/>
                                        </p:tgtEl>
                                      </p:cBhvr>
                                    </p:animEffect>
                                  </p:childTnLst>
                                </p:cTn>
                              </p:par>
                              <p:par>
                                <p:cTn id="105" presetID="13" presetClass="entr" presetSubtype="16" fill="hold" grpId="0" nodeType="withEffect">
                                  <p:stCondLst>
                                    <p:cond delay="0"/>
                                  </p:stCondLst>
                                  <p:childTnLst>
                                    <p:set>
                                      <p:cBhvr>
                                        <p:cTn id="106" dur="1" fill="hold">
                                          <p:stCondLst>
                                            <p:cond delay="0"/>
                                          </p:stCondLst>
                                        </p:cTn>
                                        <p:tgtEl>
                                          <p:spTgt spid="621604"/>
                                        </p:tgtEl>
                                        <p:attrNameLst>
                                          <p:attrName>style.visibility</p:attrName>
                                        </p:attrNameLst>
                                      </p:cBhvr>
                                      <p:to>
                                        <p:strVal val="visible"/>
                                      </p:to>
                                    </p:set>
                                    <p:animEffect transition="in" filter="plus(in)">
                                      <p:cBhvr>
                                        <p:cTn id="107" dur="2000"/>
                                        <p:tgtEl>
                                          <p:spTgt spid="621604"/>
                                        </p:tgtEl>
                                      </p:cBhvr>
                                    </p:animEffect>
                                  </p:childTnLst>
                                </p:cTn>
                              </p:par>
                            </p:childTnLst>
                          </p:cTn>
                        </p:par>
                      </p:childTnLst>
                    </p:cTn>
                  </p:par>
                  <p:par>
                    <p:cTn id="108" fill="hold">
                      <p:stCondLst>
                        <p:cond delay="indefinite"/>
                      </p:stCondLst>
                      <p:childTnLst>
                        <p:par>
                          <p:cTn id="109" fill="hold">
                            <p:stCondLst>
                              <p:cond delay="0"/>
                            </p:stCondLst>
                            <p:childTnLst>
                              <p:par>
                                <p:cTn id="110" presetID="2" presetClass="entr" presetSubtype="4" fill="hold" grpId="1" nodeType="clickEffect">
                                  <p:stCondLst>
                                    <p:cond delay="0"/>
                                  </p:stCondLst>
                                  <p:childTnLst>
                                    <p:set>
                                      <p:cBhvr>
                                        <p:cTn id="111" dur="1" fill="hold">
                                          <p:stCondLst>
                                            <p:cond delay="0"/>
                                          </p:stCondLst>
                                        </p:cTn>
                                        <p:tgtEl>
                                          <p:spTgt spid="621572"/>
                                        </p:tgtEl>
                                        <p:attrNameLst>
                                          <p:attrName>style.visibility</p:attrName>
                                        </p:attrNameLst>
                                      </p:cBhvr>
                                      <p:to>
                                        <p:strVal val="visible"/>
                                      </p:to>
                                    </p:set>
                                    <p:anim calcmode="lin" valueType="num">
                                      <p:cBhvr additive="base">
                                        <p:cTn id="112" dur="500" fill="hold"/>
                                        <p:tgtEl>
                                          <p:spTgt spid="621572"/>
                                        </p:tgtEl>
                                        <p:attrNameLst>
                                          <p:attrName>ppt_x</p:attrName>
                                        </p:attrNameLst>
                                      </p:cBhvr>
                                      <p:tavLst>
                                        <p:tav tm="0">
                                          <p:val>
                                            <p:strVal val="#ppt_x"/>
                                          </p:val>
                                        </p:tav>
                                        <p:tav tm="100000">
                                          <p:val>
                                            <p:strVal val="#ppt_x"/>
                                          </p:val>
                                        </p:tav>
                                      </p:tavLst>
                                    </p:anim>
                                    <p:anim calcmode="lin" valueType="num">
                                      <p:cBhvr additive="base">
                                        <p:cTn id="113" dur="500" fill="hold"/>
                                        <p:tgtEl>
                                          <p:spTgt spid="621572"/>
                                        </p:tgtEl>
                                        <p:attrNameLst>
                                          <p:attrName>ppt_y</p:attrName>
                                        </p:attrNameLst>
                                      </p:cBhvr>
                                      <p:tavLst>
                                        <p:tav tm="0">
                                          <p:val>
                                            <p:strVal val="1+#ppt_h/2"/>
                                          </p:val>
                                        </p:tav>
                                        <p:tav tm="100000">
                                          <p:val>
                                            <p:strVal val="#ppt_y"/>
                                          </p:val>
                                        </p:tav>
                                      </p:tavLst>
                                    </p:anim>
                                  </p:childTnLst>
                                </p:cTn>
                              </p:par>
                              <p:par>
                                <p:cTn id="114" presetID="2" presetClass="entr" presetSubtype="4" fill="hold" grpId="1" nodeType="withEffect">
                                  <p:stCondLst>
                                    <p:cond delay="0"/>
                                  </p:stCondLst>
                                  <p:childTnLst>
                                    <p:set>
                                      <p:cBhvr>
                                        <p:cTn id="115" dur="1" fill="hold">
                                          <p:stCondLst>
                                            <p:cond delay="0"/>
                                          </p:stCondLst>
                                        </p:cTn>
                                        <p:tgtEl>
                                          <p:spTgt spid="621573"/>
                                        </p:tgtEl>
                                        <p:attrNameLst>
                                          <p:attrName>style.visibility</p:attrName>
                                        </p:attrNameLst>
                                      </p:cBhvr>
                                      <p:to>
                                        <p:strVal val="visible"/>
                                      </p:to>
                                    </p:set>
                                    <p:anim calcmode="lin" valueType="num">
                                      <p:cBhvr additive="base">
                                        <p:cTn id="116" dur="500" fill="hold"/>
                                        <p:tgtEl>
                                          <p:spTgt spid="621573"/>
                                        </p:tgtEl>
                                        <p:attrNameLst>
                                          <p:attrName>ppt_x</p:attrName>
                                        </p:attrNameLst>
                                      </p:cBhvr>
                                      <p:tavLst>
                                        <p:tav tm="0">
                                          <p:val>
                                            <p:strVal val="#ppt_x"/>
                                          </p:val>
                                        </p:tav>
                                        <p:tav tm="100000">
                                          <p:val>
                                            <p:strVal val="#ppt_x"/>
                                          </p:val>
                                        </p:tav>
                                      </p:tavLst>
                                    </p:anim>
                                    <p:anim calcmode="lin" valueType="num">
                                      <p:cBhvr additive="base">
                                        <p:cTn id="117" dur="500" fill="hold"/>
                                        <p:tgtEl>
                                          <p:spTgt spid="621573"/>
                                        </p:tgtEl>
                                        <p:attrNameLst>
                                          <p:attrName>ppt_y</p:attrName>
                                        </p:attrNameLst>
                                      </p:cBhvr>
                                      <p:tavLst>
                                        <p:tav tm="0">
                                          <p:val>
                                            <p:strVal val="1+#ppt_h/2"/>
                                          </p:val>
                                        </p:tav>
                                        <p:tav tm="100000">
                                          <p:val>
                                            <p:strVal val="#ppt_y"/>
                                          </p:val>
                                        </p:tav>
                                      </p:tavLst>
                                    </p:anim>
                                  </p:childTnLst>
                                </p:cTn>
                              </p:par>
                              <p:par>
                                <p:cTn id="118" presetID="2" presetClass="entr" presetSubtype="4" fill="hold" grpId="1" nodeType="withEffect">
                                  <p:stCondLst>
                                    <p:cond delay="0"/>
                                  </p:stCondLst>
                                  <p:childTnLst>
                                    <p:set>
                                      <p:cBhvr>
                                        <p:cTn id="119" dur="1" fill="hold">
                                          <p:stCondLst>
                                            <p:cond delay="0"/>
                                          </p:stCondLst>
                                        </p:cTn>
                                        <p:tgtEl>
                                          <p:spTgt spid="621574"/>
                                        </p:tgtEl>
                                        <p:attrNameLst>
                                          <p:attrName>style.visibility</p:attrName>
                                        </p:attrNameLst>
                                      </p:cBhvr>
                                      <p:to>
                                        <p:strVal val="visible"/>
                                      </p:to>
                                    </p:set>
                                    <p:anim calcmode="lin" valueType="num">
                                      <p:cBhvr additive="base">
                                        <p:cTn id="120" dur="500" fill="hold"/>
                                        <p:tgtEl>
                                          <p:spTgt spid="621574"/>
                                        </p:tgtEl>
                                        <p:attrNameLst>
                                          <p:attrName>ppt_x</p:attrName>
                                        </p:attrNameLst>
                                      </p:cBhvr>
                                      <p:tavLst>
                                        <p:tav tm="0">
                                          <p:val>
                                            <p:strVal val="#ppt_x"/>
                                          </p:val>
                                        </p:tav>
                                        <p:tav tm="100000">
                                          <p:val>
                                            <p:strVal val="#ppt_x"/>
                                          </p:val>
                                        </p:tav>
                                      </p:tavLst>
                                    </p:anim>
                                    <p:anim calcmode="lin" valueType="num">
                                      <p:cBhvr additive="base">
                                        <p:cTn id="121" dur="500" fill="hold"/>
                                        <p:tgtEl>
                                          <p:spTgt spid="621574"/>
                                        </p:tgtEl>
                                        <p:attrNameLst>
                                          <p:attrName>ppt_y</p:attrName>
                                        </p:attrNameLst>
                                      </p:cBhvr>
                                      <p:tavLst>
                                        <p:tav tm="0">
                                          <p:val>
                                            <p:strVal val="1+#ppt_h/2"/>
                                          </p:val>
                                        </p:tav>
                                        <p:tav tm="100000">
                                          <p:val>
                                            <p:strVal val="#ppt_y"/>
                                          </p:val>
                                        </p:tav>
                                      </p:tavLst>
                                    </p:anim>
                                  </p:childTnLst>
                                </p:cTn>
                              </p:par>
                              <p:par>
                                <p:cTn id="122" presetID="2" presetClass="entr" presetSubtype="4" fill="hold" grpId="1" nodeType="withEffect">
                                  <p:stCondLst>
                                    <p:cond delay="0"/>
                                  </p:stCondLst>
                                  <p:childTnLst>
                                    <p:set>
                                      <p:cBhvr>
                                        <p:cTn id="123" dur="1" fill="hold">
                                          <p:stCondLst>
                                            <p:cond delay="0"/>
                                          </p:stCondLst>
                                        </p:cTn>
                                        <p:tgtEl>
                                          <p:spTgt spid="621575"/>
                                        </p:tgtEl>
                                        <p:attrNameLst>
                                          <p:attrName>style.visibility</p:attrName>
                                        </p:attrNameLst>
                                      </p:cBhvr>
                                      <p:to>
                                        <p:strVal val="visible"/>
                                      </p:to>
                                    </p:set>
                                    <p:anim calcmode="lin" valueType="num">
                                      <p:cBhvr additive="base">
                                        <p:cTn id="124" dur="500" fill="hold"/>
                                        <p:tgtEl>
                                          <p:spTgt spid="621575"/>
                                        </p:tgtEl>
                                        <p:attrNameLst>
                                          <p:attrName>ppt_x</p:attrName>
                                        </p:attrNameLst>
                                      </p:cBhvr>
                                      <p:tavLst>
                                        <p:tav tm="0">
                                          <p:val>
                                            <p:strVal val="#ppt_x"/>
                                          </p:val>
                                        </p:tav>
                                        <p:tav tm="100000">
                                          <p:val>
                                            <p:strVal val="#ppt_x"/>
                                          </p:val>
                                        </p:tav>
                                      </p:tavLst>
                                    </p:anim>
                                    <p:anim calcmode="lin" valueType="num">
                                      <p:cBhvr additive="base">
                                        <p:cTn id="125" dur="500" fill="hold"/>
                                        <p:tgtEl>
                                          <p:spTgt spid="621575"/>
                                        </p:tgtEl>
                                        <p:attrNameLst>
                                          <p:attrName>ppt_y</p:attrName>
                                        </p:attrNameLst>
                                      </p:cBhvr>
                                      <p:tavLst>
                                        <p:tav tm="0">
                                          <p:val>
                                            <p:strVal val="1+#ppt_h/2"/>
                                          </p:val>
                                        </p:tav>
                                        <p:tav tm="100000">
                                          <p:val>
                                            <p:strVal val="#ppt_y"/>
                                          </p:val>
                                        </p:tav>
                                      </p:tavLst>
                                    </p:anim>
                                  </p:childTnLst>
                                </p:cTn>
                              </p:par>
                              <p:par>
                                <p:cTn id="126" presetID="2" presetClass="entr" presetSubtype="4" fill="hold" grpId="1" nodeType="withEffect">
                                  <p:stCondLst>
                                    <p:cond delay="0"/>
                                  </p:stCondLst>
                                  <p:childTnLst>
                                    <p:set>
                                      <p:cBhvr>
                                        <p:cTn id="127" dur="1" fill="hold">
                                          <p:stCondLst>
                                            <p:cond delay="0"/>
                                          </p:stCondLst>
                                        </p:cTn>
                                        <p:tgtEl>
                                          <p:spTgt spid="621580"/>
                                        </p:tgtEl>
                                        <p:attrNameLst>
                                          <p:attrName>style.visibility</p:attrName>
                                        </p:attrNameLst>
                                      </p:cBhvr>
                                      <p:to>
                                        <p:strVal val="visible"/>
                                      </p:to>
                                    </p:set>
                                    <p:anim calcmode="lin" valueType="num">
                                      <p:cBhvr additive="base">
                                        <p:cTn id="128" dur="500" fill="hold"/>
                                        <p:tgtEl>
                                          <p:spTgt spid="621580"/>
                                        </p:tgtEl>
                                        <p:attrNameLst>
                                          <p:attrName>ppt_x</p:attrName>
                                        </p:attrNameLst>
                                      </p:cBhvr>
                                      <p:tavLst>
                                        <p:tav tm="0">
                                          <p:val>
                                            <p:strVal val="#ppt_x"/>
                                          </p:val>
                                        </p:tav>
                                        <p:tav tm="100000">
                                          <p:val>
                                            <p:strVal val="#ppt_x"/>
                                          </p:val>
                                        </p:tav>
                                      </p:tavLst>
                                    </p:anim>
                                    <p:anim calcmode="lin" valueType="num">
                                      <p:cBhvr additive="base">
                                        <p:cTn id="129" dur="500" fill="hold"/>
                                        <p:tgtEl>
                                          <p:spTgt spid="621580"/>
                                        </p:tgtEl>
                                        <p:attrNameLst>
                                          <p:attrName>ppt_y</p:attrName>
                                        </p:attrNameLst>
                                      </p:cBhvr>
                                      <p:tavLst>
                                        <p:tav tm="0">
                                          <p:val>
                                            <p:strVal val="1+#ppt_h/2"/>
                                          </p:val>
                                        </p:tav>
                                        <p:tav tm="100000">
                                          <p:val>
                                            <p:strVal val="#ppt_y"/>
                                          </p:val>
                                        </p:tav>
                                      </p:tavLst>
                                    </p:anim>
                                  </p:childTnLst>
                                </p:cTn>
                              </p:par>
                              <p:par>
                                <p:cTn id="130" presetID="2" presetClass="entr" presetSubtype="4" fill="hold" grpId="1" nodeType="withEffect">
                                  <p:stCondLst>
                                    <p:cond delay="0"/>
                                  </p:stCondLst>
                                  <p:childTnLst>
                                    <p:set>
                                      <p:cBhvr>
                                        <p:cTn id="131" dur="1" fill="hold">
                                          <p:stCondLst>
                                            <p:cond delay="0"/>
                                          </p:stCondLst>
                                        </p:cTn>
                                        <p:tgtEl>
                                          <p:spTgt spid="621581"/>
                                        </p:tgtEl>
                                        <p:attrNameLst>
                                          <p:attrName>style.visibility</p:attrName>
                                        </p:attrNameLst>
                                      </p:cBhvr>
                                      <p:to>
                                        <p:strVal val="visible"/>
                                      </p:to>
                                    </p:set>
                                    <p:anim calcmode="lin" valueType="num">
                                      <p:cBhvr additive="base">
                                        <p:cTn id="132" dur="500" fill="hold"/>
                                        <p:tgtEl>
                                          <p:spTgt spid="621581"/>
                                        </p:tgtEl>
                                        <p:attrNameLst>
                                          <p:attrName>ppt_x</p:attrName>
                                        </p:attrNameLst>
                                      </p:cBhvr>
                                      <p:tavLst>
                                        <p:tav tm="0">
                                          <p:val>
                                            <p:strVal val="#ppt_x"/>
                                          </p:val>
                                        </p:tav>
                                        <p:tav tm="100000">
                                          <p:val>
                                            <p:strVal val="#ppt_x"/>
                                          </p:val>
                                        </p:tav>
                                      </p:tavLst>
                                    </p:anim>
                                    <p:anim calcmode="lin" valueType="num">
                                      <p:cBhvr additive="base">
                                        <p:cTn id="133" dur="500" fill="hold"/>
                                        <p:tgtEl>
                                          <p:spTgt spid="621581"/>
                                        </p:tgtEl>
                                        <p:attrNameLst>
                                          <p:attrName>ppt_y</p:attrName>
                                        </p:attrNameLst>
                                      </p:cBhvr>
                                      <p:tavLst>
                                        <p:tav tm="0">
                                          <p:val>
                                            <p:strVal val="1+#ppt_h/2"/>
                                          </p:val>
                                        </p:tav>
                                        <p:tav tm="100000">
                                          <p:val>
                                            <p:strVal val="#ppt_y"/>
                                          </p:val>
                                        </p:tav>
                                      </p:tavLst>
                                    </p:anim>
                                  </p:childTnLst>
                                </p:cTn>
                              </p:par>
                              <p:par>
                                <p:cTn id="134" presetID="2" presetClass="entr" presetSubtype="4" fill="hold" grpId="1" nodeType="withEffect">
                                  <p:stCondLst>
                                    <p:cond delay="0"/>
                                  </p:stCondLst>
                                  <p:childTnLst>
                                    <p:set>
                                      <p:cBhvr>
                                        <p:cTn id="135" dur="1" fill="hold">
                                          <p:stCondLst>
                                            <p:cond delay="0"/>
                                          </p:stCondLst>
                                        </p:cTn>
                                        <p:tgtEl>
                                          <p:spTgt spid="621584"/>
                                        </p:tgtEl>
                                        <p:attrNameLst>
                                          <p:attrName>style.visibility</p:attrName>
                                        </p:attrNameLst>
                                      </p:cBhvr>
                                      <p:to>
                                        <p:strVal val="visible"/>
                                      </p:to>
                                    </p:set>
                                    <p:anim calcmode="lin" valueType="num">
                                      <p:cBhvr additive="base">
                                        <p:cTn id="136" dur="500" fill="hold"/>
                                        <p:tgtEl>
                                          <p:spTgt spid="621584"/>
                                        </p:tgtEl>
                                        <p:attrNameLst>
                                          <p:attrName>ppt_x</p:attrName>
                                        </p:attrNameLst>
                                      </p:cBhvr>
                                      <p:tavLst>
                                        <p:tav tm="0">
                                          <p:val>
                                            <p:strVal val="#ppt_x"/>
                                          </p:val>
                                        </p:tav>
                                        <p:tav tm="100000">
                                          <p:val>
                                            <p:strVal val="#ppt_x"/>
                                          </p:val>
                                        </p:tav>
                                      </p:tavLst>
                                    </p:anim>
                                    <p:anim calcmode="lin" valueType="num">
                                      <p:cBhvr additive="base">
                                        <p:cTn id="137" dur="500" fill="hold"/>
                                        <p:tgtEl>
                                          <p:spTgt spid="621584"/>
                                        </p:tgtEl>
                                        <p:attrNameLst>
                                          <p:attrName>ppt_y</p:attrName>
                                        </p:attrNameLst>
                                      </p:cBhvr>
                                      <p:tavLst>
                                        <p:tav tm="0">
                                          <p:val>
                                            <p:strVal val="1+#ppt_h/2"/>
                                          </p:val>
                                        </p:tav>
                                        <p:tav tm="100000">
                                          <p:val>
                                            <p:strVal val="#ppt_y"/>
                                          </p:val>
                                        </p:tav>
                                      </p:tavLst>
                                    </p:anim>
                                  </p:childTnLst>
                                </p:cTn>
                              </p:par>
                              <p:par>
                                <p:cTn id="138" presetID="2" presetClass="entr" presetSubtype="4" fill="hold" grpId="1" nodeType="withEffect">
                                  <p:stCondLst>
                                    <p:cond delay="0"/>
                                  </p:stCondLst>
                                  <p:childTnLst>
                                    <p:set>
                                      <p:cBhvr>
                                        <p:cTn id="139" dur="1" fill="hold">
                                          <p:stCondLst>
                                            <p:cond delay="0"/>
                                          </p:stCondLst>
                                        </p:cTn>
                                        <p:tgtEl>
                                          <p:spTgt spid="621585"/>
                                        </p:tgtEl>
                                        <p:attrNameLst>
                                          <p:attrName>style.visibility</p:attrName>
                                        </p:attrNameLst>
                                      </p:cBhvr>
                                      <p:to>
                                        <p:strVal val="visible"/>
                                      </p:to>
                                    </p:set>
                                    <p:anim calcmode="lin" valueType="num">
                                      <p:cBhvr additive="base">
                                        <p:cTn id="140" dur="500" fill="hold"/>
                                        <p:tgtEl>
                                          <p:spTgt spid="621585"/>
                                        </p:tgtEl>
                                        <p:attrNameLst>
                                          <p:attrName>ppt_x</p:attrName>
                                        </p:attrNameLst>
                                      </p:cBhvr>
                                      <p:tavLst>
                                        <p:tav tm="0">
                                          <p:val>
                                            <p:strVal val="#ppt_x"/>
                                          </p:val>
                                        </p:tav>
                                        <p:tav tm="100000">
                                          <p:val>
                                            <p:strVal val="#ppt_x"/>
                                          </p:val>
                                        </p:tav>
                                      </p:tavLst>
                                    </p:anim>
                                    <p:anim calcmode="lin" valueType="num">
                                      <p:cBhvr additive="base">
                                        <p:cTn id="141" dur="500" fill="hold"/>
                                        <p:tgtEl>
                                          <p:spTgt spid="621585"/>
                                        </p:tgtEl>
                                        <p:attrNameLst>
                                          <p:attrName>ppt_y</p:attrName>
                                        </p:attrNameLst>
                                      </p:cBhvr>
                                      <p:tavLst>
                                        <p:tav tm="0">
                                          <p:val>
                                            <p:strVal val="1+#ppt_h/2"/>
                                          </p:val>
                                        </p:tav>
                                        <p:tav tm="100000">
                                          <p:val>
                                            <p:strVal val="#ppt_y"/>
                                          </p:val>
                                        </p:tav>
                                      </p:tavLst>
                                    </p:anim>
                                  </p:childTnLst>
                                </p:cTn>
                              </p:par>
                              <p:par>
                                <p:cTn id="142" presetID="2" presetClass="entr" presetSubtype="4" fill="hold" grpId="1" nodeType="withEffect">
                                  <p:stCondLst>
                                    <p:cond delay="0"/>
                                  </p:stCondLst>
                                  <p:childTnLst>
                                    <p:set>
                                      <p:cBhvr>
                                        <p:cTn id="143" dur="1" fill="hold">
                                          <p:stCondLst>
                                            <p:cond delay="0"/>
                                          </p:stCondLst>
                                        </p:cTn>
                                        <p:tgtEl>
                                          <p:spTgt spid="621586"/>
                                        </p:tgtEl>
                                        <p:attrNameLst>
                                          <p:attrName>style.visibility</p:attrName>
                                        </p:attrNameLst>
                                      </p:cBhvr>
                                      <p:to>
                                        <p:strVal val="visible"/>
                                      </p:to>
                                    </p:set>
                                    <p:anim calcmode="lin" valueType="num">
                                      <p:cBhvr additive="base">
                                        <p:cTn id="144" dur="500" fill="hold"/>
                                        <p:tgtEl>
                                          <p:spTgt spid="621586"/>
                                        </p:tgtEl>
                                        <p:attrNameLst>
                                          <p:attrName>ppt_x</p:attrName>
                                        </p:attrNameLst>
                                      </p:cBhvr>
                                      <p:tavLst>
                                        <p:tav tm="0">
                                          <p:val>
                                            <p:strVal val="#ppt_x"/>
                                          </p:val>
                                        </p:tav>
                                        <p:tav tm="100000">
                                          <p:val>
                                            <p:strVal val="#ppt_x"/>
                                          </p:val>
                                        </p:tav>
                                      </p:tavLst>
                                    </p:anim>
                                    <p:anim calcmode="lin" valueType="num">
                                      <p:cBhvr additive="base">
                                        <p:cTn id="145" dur="500" fill="hold"/>
                                        <p:tgtEl>
                                          <p:spTgt spid="621586"/>
                                        </p:tgtEl>
                                        <p:attrNameLst>
                                          <p:attrName>ppt_y</p:attrName>
                                        </p:attrNameLst>
                                      </p:cBhvr>
                                      <p:tavLst>
                                        <p:tav tm="0">
                                          <p:val>
                                            <p:strVal val="1+#ppt_h/2"/>
                                          </p:val>
                                        </p:tav>
                                        <p:tav tm="100000">
                                          <p:val>
                                            <p:strVal val="#ppt_y"/>
                                          </p:val>
                                        </p:tav>
                                      </p:tavLst>
                                    </p:anim>
                                  </p:childTnLst>
                                </p:cTn>
                              </p:par>
                              <p:par>
                                <p:cTn id="146" presetID="2" presetClass="entr" presetSubtype="4" fill="hold" grpId="1" nodeType="withEffect">
                                  <p:stCondLst>
                                    <p:cond delay="0"/>
                                  </p:stCondLst>
                                  <p:childTnLst>
                                    <p:set>
                                      <p:cBhvr>
                                        <p:cTn id="147" dur="1" fill="hold">
                                          <p:stCondLst>
                                            <p:cond delay="0"/>
                                          </p:stCondLst>
                                        </p:cTn>
                                        <p:tgtEl>
                                          <p:spTgt spid="621587"/>
                                        </p:tgtEl>
                                        <p:attrNameLst>
                                          <p:attrName>style.visibility</p:attrName>
                                        </p:attrNameLst>
                                      </p:cBhvr>
                                      <p:to>
                                        <p:strVal val="visible"/>
                                      </p:to>
                                    </p:set>
                                    <p:anim calcmode="lin" valueType="num">
                                      <p:cBhvr additive="base">
                                        <p:cTn id="148" dur="500" fill="hold"/>
                                        <p:tgtEl>
                                          <p:spTgt spid="621587"/>
                                        </p:tgtEl>
                                        <p:attrNameLst>
                                          <p:attrName>ppt_x</p:attrName>
                                        </p:attrNameLst>
                                      </p:cBhvr>
                                      <p:tavLst>
                                        <p:tav tm="0">
                                          <p:val>
                                            <p:strVal val="#ppt_x"/>
                                          </p:val>
                                        </p:tav>
                                        <p:tav tm="100000">
                                          <p:val>
                                            <p:strVal val="#ppt_x"/>
                                          </p:val>
                                        </p:tav>
                                      </p:tavLst>
                                    </p:anim>
                                    <p:anim calcmode="lin" valueType="num">
                                      <p:cBhvr additive="base">
                                        <p:cTn id="149" dur="500" fill="hold"/>
                                        <p:tgtEl>
                                          <p:spTgt spid="621587"/>
                                        </p:tgtEl>
                                        <p:attrNameLst>
                                          <p:attrName>ppt_y</p:attrName>
                                        </p:attrNameLst>
                                      </p:cBhvr>
                                      <p:tavLst>
                                        <p:tav tm="0">
                                          <p:val>
                                            <p:strVal val="1+#ppt_h/2"/>
                                          </p:val>
                                        </p:tav>
                                        <p:tav tm="100000">
                                          <p:val>
                                            <p:strVal val="#ppt_y"/>
                                          </p:val>
                                        </p:tav>
                                      </p:tavLst>
                                    </p:anim>
                                  </p:childTnLst>
                                </p:cTn>
                              </p:par>
                              <p:par>
                                <p:cTn id="150" presetID="2" presetClass="entr" presetSubtype="4" fill="hold" grpId="1" nodeType="withEffect">
                                  <p:stCondLst>
                                    <p:cond delay="0"/>
                                  </p:stCondLst>
                                  <p:childTnLst>
                                    <p:set>
                                      <p:cBhvr>
                                        <p:cTn id="151" dur="1" fill="hold">
                                          <p:stCondLst>
                                            <p:cond delay="0"/>
                                          </p:stCondLst>
                                        </p:cTn>
                                        <p:tgtEl>
                                          <p:spTgt spid="621588"/>
                                        </p:tgtEl>
                                        <p:attrNameLst>
                                          <p:attrName>style.visibility</p:attrName>
                                        </p:attrNameLst>
                                      </p:cBhvr>
                                      <p:to>
                                        <p:strVal val="visible"/>
                                      </p:to>
                                    </p:set>
                                    <p:anim calcmode="lin" valueType="num">
                                      <p:cBhvr additive="base">
                                        <p:cTn id="152" dur="500" fill="hold"/>
                                        <p:tgtEl>
                                          <p:spTgt spid="621588"/>
                                        </p:tgtEl>
                                        <p:attrNameLst>
                                          <p:attrName>ppt_x</p:attrName>
                                        </p:attrNameLst>
                                      </p:cBhvr>
                                      <p:tavLst>
                                        <p:tav tm="0">
                                          <p:val>
                                            <p:strVal val="#ppt_x"/>
                                          </p:val>
                                        </p:tav>
                                        <p:tav tm="100000">
                                          <p:val>
                                            <p:strVal val="#ppt_x"/>
                                          </p:val>
                                        </p:tav>
                                      </p:tavLst>
                                    </p:anim>
                                    <p:anim calcmode="lin" valueType="num">
                                      <p:cBhvr additive="base">
                                        <p:cTn id="153" dur="500" fill="hold"/>
                                        <p:tgtEl>
                                          <p:spTgt spid="621588"/>
                                        </p:tgtEl>
                                        <p:attrNameLst>
                                          <p:attrName>ppt_y</p:attrName>
                                        </p:attrNameLst>
                                      </p:cBhvr>
                                      <p:tavLst>
                                        <p:tav tm="0">
                                          <p:val>
                                            <p:strVal val="1+#ppt_h/2"/>
                                          </p:val>
                                        </p:tav>
                                        <p:tav tm="100000">
                                          <p:val>
                                            <p:strVal val="#ppt_y"/>
                                          </p:val>
                                        </p:tav>
                                      </p:tavLst>
                                    </p:anim>
                                  </p:childTnLst>
                                </p:cTn>
                              </p:par>
                              <p:par>
                                <p:cTn id="154" presetID="2" presetClass="entr" presetSubtype="4" fill="hold" grpId="1" nodeType="withEffect">
                                  <p:stCondLst>
                                    <p:cond delay="0"/>
                                  </p:stCondLst>
                                  <p:childTnLst>
                                    <p:set>
                                      <p:cBhvr>
                                        <p:cTn id="155" dur="1" fill="hold">
                                          <p:stCondLst>
                                            <p:cond delay="0"/>
                                          </p:stCondLst>
                                        </p:cTn>
                                        <p:tgtEl>
                                          <p:spTgt spid="621591"/>
                                        </p:tgtEl>
                                        <p:attrNameLst>
                                          <p:attrName>style.visibility</p:attrName>
                                        </p:attrNameLst>
                                      </p:cBhvr>
                                      <p:to>
                                        <p:strVal val="visible"/>
                                      </p:to>
                                    </p:set>
                                    <p:anim calcmode="lin" valueType="num">
                                      <p:cBhvr additive="base">
                                        <p:cTn id="156" dur="500" fill="hold"/>
                                        <p:tgtEl>
                                          <p:spTgt spid="621591"/>
                                        </p:tgtEl>
                                        <p:attrNameLst>
                                          <p:attrName>ppt_x</p:attrName>
                                        </p:attrNameLst>
                                      </p:cBhvr>
                                      <p:tavLst>
                                        <p:tav tm="0">
                                          <p:val>
                                            <p:strVal val="#ppt_x"/>
                                          </p:val>
                                        </p:tav>
                                        <p:tav tm="100000">
                                          <p:val>
                                            <p:strVal val="#ppt_x"/>
                                          </p:val>
                                        </p:tav>
                                      </p:tavLst>
                                    </p:anim>
                                    <p:anim calcmode="lin" valueType="num">
                                      <p:cBhvr additive="base">
                                        <p:cTn id="157" dur="500" fill="hold"/>
                                        <p:tgtEl>
                                          <p:spTgt spid="621591"/>
                                        </p:tgtEl>
                                        <p:attrNameLst>
                                          <p:attrName>ppt_y</p:attrName>
                                        </p:attrNameLst>
                                      </p:cBhvr>
                                      <p:tavLst>
                                        <p:tav tm="0">
                                          <p:val>
                                            <p:strVal val="1+#ppt_h/2"/>
                                          </p:val>
                                        </p:tav>
                                        <p:tav tm="100000">
                                          <p:val>
                                            <p:strVal val="#ppt_y"/>
                                          </p:val>
                                        </p:tav>
                                      </p:tavLst>
                                    </p:anim>
                                  </p:childTnLst>
                                </p:cTn>
                              </p:par>
                              <p:par>
                                <p:cTn id="158" presetID="2" presetClass="entr" presetSubtype="4" fill="hold" grpId="1" nodeType="withEffect">
                                  <p:stCondLst>
                                    <p:cond delay="0"/>
                                  </p:stCondLst>
                                  <p:childTnLst>
                                    <p:set>
                                      <p:cBhvr>
                                        <p:cTn id="159" dur="1" fill="hold">
                                          <p:stCondLst>
                                            <p:cond delay="0"/>
                                          </p:stCondLst>
                                        </p:cTn>
                                        <p:tgtEl>
                                          <p:spTgt spid="621594"/>
                                        </p:tgtEl>
                                        <p:attrNameLst>
                                          <p:attrName>style.visibility</p:attrName>
                                        </p:attrNameLst>
                                      </p:cBhvr>
                                      <p:to>
                                        <p:strVal val="visible"/>
                                      </p:to>
                                    </p:set>
                                    <p:anim calcmode="lin" valueType="num">
                                      <p:cBhvr additive="base">
                                        <p:cTn id="160" dur="500" fill="hold"/>
                                        <p:tgtEl>
                                          <p:spTgt spid="621594"/>
                                        </p:tgtEl>
                                        <p:attrNameLst>
                                          <p:attrName>ppt_x</p:attrName>
                                        </p:attrNameLst>
                                      </p:cBhvr>
                                      <p:tavLst>
                                        <p:tav tm="0">
                                          <p:val>
                                            <p:strVal val="#ppt_x"/>
                                          </p:val>
                                        </p:tav>
                                        <p:tav tm="100000">
                                          <p:val>
                                            <p:strVal val="#ppt_x"/>
                                          </p:val>
                                        </p:tav>
                                      </p:tavLst>
                                    </p:anim>
                                    <p:anim calcmode="lin" valueType="num">
                                      <p:cBhvr additive="base">
                                        <p:cTn id="161" dur="500" fill="hold"/>
                                        <p:tgtEl>
                                          <p:spTgt spid="621594"/>
                                        </p:tgtEl>
                                        <p:attrNameLst>
                                          <p:attrName>ppt_y</p:attrName>
                                        </p:attrNameLst>
                                      </p:cBhvr>
                                      <p:tavLst>
                                        <p:tav tm="0">
                                          <p:val>
                                            <p:strVal val="1+#ppt_h/2"/>
                                          </p:val>
                                        </p:tav>
                                        <p:tav tm="100000">
                                          <p:val>
                                            <p:strVal val="#ppt_y"/>
                                          </p:val>
                                        </p:tav>
                                      </p:tavLst>
                                    </p:anim>
                                  </p:childTnLst>
                                </p:cTn>
                              </p:par>
                              <p:par>
                                <p:cTn id="162" presetID="2" presetClass="entr" presetSubtype="4" fill="hold" grpId="1" nodeType="withEffect">
                                  <p:stCondLst>
                                    <p:cond delay="0"/>
                                  </p:stCondLst>
                                  <p:childTnLst>
                                    <p:set>
                                      <p:cBhvr>
                                        <p:cTn id="163" dur="1" fill="hold">
                                          <p:stCondLst>
                                            <p:cond delay="0"/>
                                          </p:stCondLst>
                                        </p:cTn>
                                        <p:tgtEl>
                                          <p:spTgt spid="621596"/>
                                        </p:tgtEl>
                                        <p:attrNameLst>
                                          <p:attrName>style.visibility</p:attrName>
                                        </p:attrNameLst>
                                      </p:cBhvr>
                                      <p:to>
                                        <p:strVal val="visible"/>
                                      </p:to>
                                    </p:set>
                                    <p:anim calcmode="lin" valueType="num">
                                      <p:cBhvr additive="base">
                                        <p:cTn id="164" dur="500" fill="hold"/>
                                        <p:tgtEl>
                                          <p:spTgt spid="621596"/>
                                        </p:tgtEl>
                                        <p:attrNameLst>
                                          <p:attrName>ppt_x</p:attrName>
                                        </p:attrNameLst>
                                      </p:cBhvr>
                                      <p:tavLst>
                                        <p:tav tm="0">
                                          <p:val>
                                            <p:strVal val="#ppt_x"/>
                                          </p:val>
                                        </p:tav>
                                        <p:tav tm="100000">
                                          <p:val>
                                            <p:strVal val="#ppt_x"/>
                                          </p:val>
                                        </p:tav>
                                      </p:tavLst>
                                    </p:anim>
                                    <p:anim calcmode="lin" valueType="num">
                                      <p:cBhvr additive="base">
                                        <p:cTn id="165" dur="500" fill="hold"/>
                                        <p:tgtEl>
                                          <p:spTgt spid="621596"/>
                                        </p:tgtEl>
                                        <p:attrNameLst>
                                          <p:attrName>ppt_y</p:attrName>
                                        </p:attrNameLst>
                                      </p:cBhvr>
                                      <p:tavLst>
                                        <p:tav tm="0">
                                          <p:val>
                                            <p:strVal val="1+#ppt_h/2"/>
                                          </p:val>
                                        </p:tav>
                                        <p:tav tm="100000">
                                          <p:val>
                                            <p:strVal val="#ppt_y"/>
                                          </p:val>
                                        </p:tav>
                                      </p:tavLst>
                                    </p:anim>
                                  </p:childTnLst>
                                </p:cTn>
                              </p:par>
                              <p:par>
                                <p:cTn id="166" presetID="2" presetClass="entr" presetSubtype="4" fill="hold" grpId="0" nodeType="withEffect">
                                  <p:stCondLst>
                                    <p:cond delay="0"/>
                                  </p:stCondLst>
                                  <p:childTnLst>
                                    <p:set>
                                      <p:cBhvr>
                                        <p:cTn id="167" dur="1" fill="hold">
                                          <p:stCondLst>
                                            <p:cond delay="0"/>
                                          </p:stCondLst>
                                        </p:cTn>
                                        <p:tgtEl>
                                          <p:spTgt spid="621597"/>
                                        </p:tgtEl>
                                        <p:attrNameLst>
                                          <p:attrName>style.visibility</p:attrName>
                                        </p:attrNameLst>
                                      </p:cBhvr>
                                      <p:to>
                                        <p:strVal val="visible"/>
                                      </p:to>
                                    </p:set>
                                    <p:anim calcmode="lin" valueType="num">
                                      <p:cBhvr additive="base">
                                        <p:cTn id="168" dur="500" fill="hold"/>
                                        <p:tgtEl>
                                          <p:spTgt spid="621597"/>
                                        </p:tgtEl>
                                        <p:attrNameLst>
                                          <p:attrName>ppt_x</p:attrName>
                                        </p:attrNameLst>
                                      </p:cBhvr>
                                      <p:tavLst>
                                        <p:tav tm="0">
                                          <p:val>
                                            <p:strVal val="#ppt_x"/>
                                          </p:val>
                                        </p:tav>
                                        <p:tav tm="100000">
                                          <p:val>
                                            <p:strVal val="#ppt_x"/>
                                          </p:val>
                                        </p:tav>
                                      </p:tavLst>
                                    </p:anim>
                                    <p:anim calcmode="lin" valueType="num">
                                      <p:cBhvr additive="base">
                                        <p:cTn id="169" dur="500" fill="hold"/>
                                        <p:tgtEl>
                                          <p:spTgt spid="621597"/>
                                        </p:tgtEl>
                                        <p:attrNameLst>
                                          <p:attrName>ppt_y</p:attrName>
                                        </p:attrNameLst>
                                      </p:cBhvr>
                                      <p:tavLst>
                                        <p:tav tm="0">
                                          <p:val>
                                            <p:strVal val="1+#ppt_h/2"/>
                                          </p:val>
                                        </p:tav>
                                        <p:tav tm="100000">
                                          <p:val>
                                            <p:strVal val="#ppt_y"/>
                                          </p:val>
                                        </p:tav>
                                      </p:tavLst>
                                    </p:anim>
                                  </p:childTnLst>
                                </p:cTn>
                              </p:par>
                              <p:par>
                                <p:cTn id="170" presetID="2" presetClass="entr" presetSubtype="4" fill="hold" grpId="1" nodeType="withEffect">
                                  <p:stCondLst>
                                    <p:cond delay="0"/>
                                  </p:stCondLst>
                                  <p:childTnLst>
                                    <p:set>
                                      <p:cBhvr>
                                        <p:cTn id="171" dur="1" fill="hold">
                                          <p:stCondLst>
                                            <p:cond delay="0"/>
                                          </p:stCondLst>
                                        </p:cTn>
                                        <p:tgtEl>
                                          <p:spTgt spid="621599"/>
                                        </p:tgtEl>
                                        <p:attrNameLst>
                                          <p:attrName>style.visibility</p:attrName>
                                        </p:attrNameLst>
                                      </p:cBhvr>
                                      <p:to>
                                        <p:strVal val="visible"/>
                                      </p:to>
                                    </p:set>
                                    <p:anim calcmode="lin" valueType="num">
                                      <p:cBhvr additive="base">
                                        <p:cTn id="172" dur="500" fill="hold"/>
                                        <p:tgtEl>
                                          <p:spTgt spid="621599"/>
                                        </p:tgtEl>
                                        <p:attrNameLst>
                                          <p:attrName>ppt_x</p:attrName>
                                        </p:attrNameLst>
                                      </p:cBhvr>
                                      <p:tavLst>
                                        <p:tav tm="0">
                                          <p:val>
                                            <p:strVal val="#ppt_x"/>
                                          </p:val>
                                        </p:tav>
                                        <p:tav tm="100000">
                                          <p:val>
                                            <p:strVal val="#ppt_x"/>
                                          </p:val>
                                        </p:tav>
                                      </p:tavLst>
                                    </p:anim>
                                    <p:anim calcmode="lin" valueType="num">
                                      <p:cBhvr additive="base">
                                        <p:cTn id="173" dur="500" fill="hold"/>
                                        <p:tgtEl>
                                          <p:spTgt spid="621599"/>
                                        </p:tgtEl>
                                        <p:attrNameLst>
                                          <p:attrName>ppt_y</p:attrName>
                                        </p:attrNameLst>
                                      </p:cBhvr>
                                      <p:tavLst>
                                        <p:tav tm="0">
                                          <p:val>
                                            <p:strVal val="1+#ppt_h/2"/>
                                          </p:val>
                                        </p:tav>
                                        <p:tav tm="100000">
                                          <p:val>
                                            <p:strVal val="#ppt_y"/>
                                          </p:val>
                                        </p:tav>
                                      </p:tavLst>
                                    </p:anim>
                                  </p:childTnLst>
                                </p:cTn>
                              </p:par>
                              <p:par>
                                <p:cTn id="174" presetID="2" presetClass="entr" presetSubtype="4" fill="hold" grpId="1" nodeType="withEffect">
                                  <p:stCondLst>
                                    <p:cond delay="0"/>
                                  </p:stCondLst>
                                  <p:childTnLst>
                                    <p:set>
                                      <p:cBhvr>
                                        <p:cTn id="175" dur="1" fill="hold">
                                          <p:stCondLst>
                                            <p:cond delay="0"/>
                                          </p:stCondLst>
                                        </p:cTn>
                                        <p:tgtEl>
                                          <p:spTgt spid="621600"/>
                                        </p:tgtEl>
                                        <p:attrNameLst>
                                          <p:attrName>style.visibility</p:attrName>
                                        </p:attrNameLst>
                                      </p:cBhvr>
                                      <p:to>
                                        <p:strVal val="visible"/>
                                      </p:to>
                                    </p:set>
                                    <p:anim calcmode="lin" valueType="num">
                                      <p:cBhvr additive="base">
                                        <p:cTn id="176" dur="500" fill="hold"/>
                                        <p:tgtEl>
                                          <p:spTgt spid="621600"/>
                                        </p:tgtEl>
                                        <p:attrNameLst>
                                          <p:attrName>ppt_x</p:attrName>
                                        </p:attrNameLst>
                                      </p:cBhvr>
                                      <p:tavLst>
                                        <p:tav tm="0">
                                          <p:val>
                                            <p:strVal val="#ppt_x"/>
                                          </p:val>
                                        </p:tav>
                                        <p:tav tm="100000">
                                          <p:val>
                                            <p:strVal val="#ppt_x"/>
                                          </p:val>
                                        </p:tav>
                                      </p:tavLst>
                                    </p:anim>
                                    <p:anim calcmode="lin" valueType="num">
                                      <p:cBhvr additive="base">
                                        <p:cTn id="177" dur="500" fill="hold"/>
                                        <p:tgtEl>
                                          <p:spTgt spid="62160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1572" grpId="0" animBg="1"/>
      <p:bldP spid="621572" grpId="1" animBg="1"/>
      <p:bldP spid="621573" grpId="0" animBg="1"/>
      <p:bldP spid="621573" grpId="1" animBg="1"/>
      <p:bldP spid="621574" grpId="0" animBg="1"/>
      <p:bldP spid="621574" grpId="1" animBg="1"/>
      <p:bldP spid="621575" grpId="0" animBg="1"/>
      <p:bldP spid="621575" grpId="1" animBg="1"/>
      <p:bldP spid="621576" grpId="0" animBg="1"/>
      <p:bldP spid="621577" grpId="0" animBg="1"/>
      <p:bldP spid="621578" grpId="0" animBg="1"/>
      <p:bldP spid="621579" grpId="0" animBg="1"/>
      <p:bldP spid="621580" grpId="0" animBg="1"/>
      <p:bldP spid="621580" grpId="1" animBg="1"/>
      <p:bldP spid="621581" grpId="0" animBg="1"/>
      <p:bldP spid="621581" grpId="1" animBg="1"/>
      <p:bldP spid="621582" grpId="0" animBg="1"/>
      <p:bldP spid="621583" grpId="0" animBg="1"/>
      <p:bldP spid="621584" grpId="0" animBg="1"/>
      <p:bldP spid="621584" grpId="1" animBg="1"/>
      <p:bldP spid="621585" grpId="0" animBg="1"/>
      <p:bldP spid="621585" grpId="1" animBg="1"/>
      <p:bldP spid="621586" grpId="0"/>
      <p:bldP spid="621586" grpId="1"/>
      <p:bldP spid="621587" grpId="0"/>
      <p:bldP spid="621587" grpId="1"/>
      <p:bldP spid="621588" grpId="0"/>
      <p:bldP spid="621588" grpId="1"/>
      <p:bldP spid="621589" grpId="0"/>
      <p:bldP spid="621591" grpId="0"/>
      <p:bldP spid="621591" grpId="1"/>
      <p:bldP spid="621593" grpId="0"/>
      <p:bldP spid="621594" grpId="0"/>
      <p:bldP spid="621594" grpId="1"/>
      <p:bldP spid="621596" grpId="0"/>
      <p:bldP spid="621596" grpId="1"/>
      <p:bldP spid="621597" grpId="0"/>
      <p:bldP spid="621598" grpId="0"/>
      <p:bldP spid="621599" grpId="0"/>
      <p:bldP spid="621599" grpId="1"/>
      <p:bldP spid="621600" grpId="0"/>
      <p:bldP spid="621600" grpId="1"/>
      <p:bldP spid="621602" grpId="0"/>
      <p:bldP spid="62160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9938" name="Rectangle 2"/>
          <p:cNvSpPr>
            <a:spLocks noGrp="1" noChangeArrowheads="1"/>
          </p:cNvSpPr>
          <p:nvPr>
            <p:ph type="title"/>
          </p:nvPr>
        </p:nvSpPr>
        <p:spPr bwMode="auto">
          <a:xfrm>
            <a:off x="395536" y="53752"/>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smtClean="0"/>
              <a:t>Nedensellik Diyagramları </a:t>
            </a:r>
            <a:endParaRPr lang="tr-TR" dirty="0"/>
          </a:p>
        </p:txBody>
      </p:sp>
      <p:sp>
        <p:nvSpPr>
          <p:cNvPr id="679971" name="Rectangle 35"/>
          <p:cNvSpPr>
            <a:spLocks noChangeArrowheads="1"/>
          </p:cNvSpPr>
          <p:nvPr/>
        </p:nvSpPr>
        <p:spPr bwMode="auto">
          <a:xfrm>
            <a:off x="467544" y="1124744"/>
            <a:ext cx="1727200" cy="360040"/>
          </a:xfrm>
          <a:prstGeom prst="rect">
            <a:avLst/>
          </a:prstGeom>
          <a:solidFill>
            <a:srgbClr val="CECECE"/>
          </a:solidFill>
          <a:ln w="25400">
            <a:solidFill>
              <a:schemeClr val="tx1"/>
            </a:solidFill>
            <a:miter lim="800000"/>
            <a:headEnd/>
            <a:tailEnd/>
          </a:ln>
          <a:effectLst/>
        </p:spPr>
        <p:txBody>
          <a:bodyPr wrap="none" anchor="ctr"/>
          <a:lstStyle/>
          <a:p>
            <a:pPr algn="ctr"/>
            <a:r>
              <a:rPr lang="tr-TR" sz="2000" dirty="0"/>
              <a:t>Stres</a:t>
            </a:r>
          </a:p>
        </p:txBody>
      </p:sp>
      <p:sp>
        <p:nvSpPr>
          <p:cNvPr id="679972" name="Line 36"/>
          <p:cNvSpPr>
            <a:spLocks noChangeShapeType="1"/>
          </p:cNvSpPr>
          <p:nvPr/>
        </p:nvSpPr>
        <p:spPr bwMode="auto">
          <a:xfrm>
            <a:off x="2195736" y="1340768"/>
            <a:ext cx="4536504" cy="0"/>
          </a:xfrm>
          <a:prstGeom prst="line">
            <a:avLst/>
          </a:prstGeom>
          <a:noFill/>
          <a:ln w="25400">
            <a:solidFill>
              <a:schemeClr val="tx1"/>
            </a:solidFill>
            <a:round/>
            <a:headEnd/>
            <a:tailEnd type="triangle" w="med" len="med"/>
          </a:ln>
          <a:effectLst/>
        </p:spPr>
        <p:txBody>
          <a:bodyPr/>
          <a:lstStyle/>
          <a:p>
            <a:endParaRPr lang="tr-TR" sz="2000" dirty="0"/>
          </a:p>
        </p:txBody>
      </p:sp>
      <p:sp>
        <p:nvSpPr>
          <p:cNvPr id="30" name="29 Metin kutusu"/>
          <p:cNvSpPr txBox="1"/>
          <p:nvPr/>
        </p:nvSpPr>
        <p:spPr>
          <a:xfrm>
            <a:off x="4499992" y="908720"/>
            <a:ext cx="333746" cy="400110"/>
          </a:xfrm>
          <a:prstGeom prst="rect">
            <a:avLst/>
          </a:prstGeom>
          <a:noFill/>
        </p:spPr>
        <p:txBody>
          <a:bodyPr wrap="none" rtlCol="0">
            <a:spAutoFit/>
          </a:bodyPr>
          <a:lstStyle/>
          <a:p>
            <a:r>
              <a:rPr lang="tr-TR" sz="2000" dirty="0" smtClean="0"/>
              <a:t>+</a:t>
            </a:r>
            <a:endParaRPr lang="tr-TR" sz="2000" dirty="0"/>
          </a:p>
        </p:txBody>
      </p:sp>
      <p:sp>
        <p:nvSpPr>
          <p:cNvPr id="36" name="Line 36"/>
          <p:cNvSpPr>
            <a:spLocks noChangeShapeType="1"/>
          </p:cNvSpPr>
          <p:nvPr/>
        </p:nvSpPr>
        <p:spPr bwMode="auto">
          <a:xfrm>
            <a:off x="2195736" y="1844824"/>
            <a:ext cx="4464050" cy="144016"/>
          </a:xfrm>
          <a:prstGeom prst="line">
            <a:avLst/>
          </a:prstGeom>
          <a:noFill/>
          <a:ln w="25400">
            <a:solidFill>
              <a:schemeClr val="tx1"/>
            </a:solidFill>
            <a:round/>
            <a:headEnd/>
            <a:tailEnd type="triangle" w="med" len="med"/>
          </a:ln>
          <a:effectLst/>
        </p:spPr>
        <p:txBody>
          <a:bodyPr/>
          <a:lstStyle/>
          <a:p>
            <a:endParaRPr lang="tr-TR" sz="2000" dirty="0"/>
          </a:p>
        </p:txBody>
      </p:sp>
      <p:sp>
        <p:nvSpPr>
          <p:cNvPr id="38" name="Line 36"/>
          <p:cNvSpPr>
            <a:spLocks noChangeShapeType="1"/>
          </p:cNvSpPr>
          <p:nvPr/>
        </p:nvSpPr>
        <p:spPr bwMode="auto">
          <a:xfrm flipV="1">
            <a:off x="2195736" y="2132856"/>
            <a:ext cx="4464496" cy="288032"/>
          </a:xfrm>
          <a:prstGeom prst="line">
            <a:avLst/>
          </a:prstGeom>
          <a:noFill/>
          <a:ln w="25400">
            <a:solidFill>
              <a:schemeClr val="tx1"/>
            </a:solidFill>
            <a:round/>
            <a:headEnd/>
            <a:tailEnd type="triangle" w="med" len="med"/>
          </a:ln>
          <a:effectLst/>
        </p:spPr>
        <p:txBody>
          <a:bodyPr/>
          <a:lstStyle/>
          <a:p>
            <a:endParaRPr lang="tr-TR" sz="2000" dirty="0"/>
          </a:p>
        </p:txBody>
      </p:sp>
      <p:sp>
        <p:nvSpPr>
          <p:cNvPr id="40" name="39 Metin kutusu"/>
          <p:cNvSpPr txBox="1"/>
          <p:nvPr/>
        </p:nvSpPr>
        <p:spPr>
          <a:xfrm>
            <a:off x="4499992" y="1556792"/>
            <a:ext cx="333746" cy="400110"/>
          </a:xfrm>
          <a:prstGeom prst="rect">
            <a:avLst/>
          </a:prstGeom>
          <a:noFill/>
        </p:spPr>
        <p:txBody>
          <a:bodyPr wrap="none" rtlCol="0">
            <a:spAutoFit/>
          </a:bodyPr>
          <a:lstStyle/>
          <a:p>
            <a:r>
              <a:rPr lang="tr-TR" sz="2000" dirty="0" smtClean="0"/>
              <a:t>+</a:t>
            </a:r>
            <a:endParaRPr lang="tr-TR" sz="2000" dirty="0"/>
          </a:p>
        </p:txBody>
      </p:sp>
      <p:sp>
        <p:nvSpPr>
          <p:cNvPr id="41" name="40 Metin kutusu"/>
          <p:cNvSpPr txBox="1"/>
          <p:nvPr/>
        </p:nvSpPr>
        <p:spPr>
          <a:xfrm>
            <a:off x="4572000" y="1988840"/>
            <a:ext cx="269626" cy="400110"/>
          </a:xfrm>
          <a:prstGeom prst="rect">
            <a:avLst/>
          </a:prstGeom>
          <a:noFill/>
        </p:spPr>
        <p:txBody>
          <a:bodyPr wrap="none" rtlCol="0">
            <a:spAutoFit/>
          </a:bodyPr>
          <a:lstStyle/>
          <a:p>
            <a:r>
              <a:rPr lang="tr-TR" sz="2000" dirty="0"/>
              <a:t>-</a:t>
            </a:r>
          </a:p>
        </p:txBody>
      </p:sp>
      <p:sp>
        <p:nvSpPr>
          <p:cNvPr id="60" name="Line 36"/>
          <p:cNvSpPr>
            <a:spLocks noChangeShapeType="1"/>
          </p:cNvSpPr>
          <p:nvPr/>
        </p:nvSpPr>
        <p:spPr bwMode="auto">
          <a:xfrm>
            <a:off x="2195736" y="3068960"/>
            <a:ext cx="4464050" cy="0"/>
          </a:xfrm>
          <a:prstGeom prst="line">
            <a:avLst/>
          </a:prstGeom>
          <a:noFill/>
          <a:ln w="25400">
            <a:solidFill>
              <a:schemeClr val="tx1"/>
            </a:solidFill>
            <a:round/>
            <a:headEnd/>
            <a:tailEnd type="triangle" w="med" len="med"/>
          </a:ln>
          <a:effectLst/>
        </p:spPr>
        <p:txBody>
          <a:bodyPr/>
          <a:lstStyle/>
          <a:p>
            <a:endParaRPr lang="tr-TR" sz="2000" dirty="0"/>
          </a:p>
        </p:txBody>
      </p:sp>
      <p:sp>
        <p:nvSpPr>
          <p:cNvPr id="61" name="60 Metin kutusu"/>
          <p:cNvSpPr txBox="1"/>
          <p:nvPr/>
        </p:nvSpPr>
        <p:spPr>
          <a:xfrm>
            <a:off x="5724128" y="2636912"/>
            <a:ext cx="333746" cy="400110"/>
          </a:xfrm>
          <a:prstGeom prst="rect">
            <a:avLst/>
          </a:prstGeom>
          <a:noFill/>
        </p:spPr>
        <p:txBody>
          <a:bodyPr wrap="none" rtlCol="0">
            <a:spAutoFit/>
          </a:bodyPr>
          <a:lstStyle/>
          <a:p>
            <a:r>
              <a:rPr lang="tr-TR" sz="2000" dirty="0" smtClean="0"/>
              <a:t>+</a:t>
            </a:r>
            <a:endParaRPr lang="tr-TR" sz="2000" dirty="0"/>
          </a:p>
        </p:txBody>
      </p:sp>
      <p:sp>
        <p:nvSpPr>
          <p:cNvPr id="80" name="79 Metin kutusu"/>
          <p:cNvSpPr txBox="1"/>
          <p:nvPr/>
        </p:nvSpPr>
        <p:spPr>
          <a:xfrm>
            <a:off x="2699792" y="2636912"/>
            <a:ext cx="333746" cy="400110"/>
          </a:xfrm>
          <a:prstGeom prst="rect">
            <a:avLst/>
          </a:prstGeom>
          <a:noFill/>
        </p:spPr>
        <p:txBody>
          <a:bodyPr wrap="none" rtlCol="0">
            <a:spAutoFit/>
          </a:bodyPr>
          <a:lstStyle/>
          <a:p>
            <a:r>
              <a:rPr lang="tr-TR" sz="2000" dirty="0" smtClean="0"/>
              <a:t>+</a:t>
            </a:r>
            <a:endParaRPr lang="tr-TR" sz="2000" dirty="0"/>
          </a:p>
        </p:txBody>
      </p:sp>
      <p:sp>
        <p:nvSpPr>
          <p:cNvPr id="84" name="Line 36"/>
          <p:cNvSpPr>
            <a:spLocks noChangeShapeType="1"/>
          </p:cNvSpPr>
          <p:nvPr/>
        </p:nvSpPr>
        <p:spPr bwMode="auto">
          <a:xfrm>
            <a:off x="2195736" y="4005064"/>
            <a:ext cx="4464496" cy="432048"/>
          </a:xfrm>
          <a:prstGeom prst="line">
            <a:avLst/>
          </a:prstGeom>
          <a:noFill/>
          <a:ln w="25400">
            <a:solidFill>
              <a:schemeClr val="tx1"/>
            </a:solidFill>
            <a:round/>
            <a:headEnd/>
            <a:tailEnd type="triangle" w="med" len="med"/>
          </a:ln>
          <a:effectLst/>
        </p:spPr>
        <p:txBody>
          <a:bodyPr/>
          <a:lstStyle/>
          <a:p>
            <a:endParaRPr lang="tr-TR" sz="2000" dirty="0"/>
          </a:p>
        </p:txBody>
      </p:sp>
      <p:sp>
        <p:nvSpPr>
          <p:cNvPr id="86" name="Line 36"/>
          <p:cNvSpPr>
            <a:spLocks noChangeShapeType="1"/>
          </p:cNvSpPr>
          <p:nvPr/>
        </p:nvSpPr>
        <p:spPr bwMode="auto">
          <a:xfrm flipV="1">
            <a:off x="2195736" y="3645024"/>
            <a:ext cx="4464496" cy="288032"/>
          </a:xfrm>
          <a:prstGeom prst="line">
            <a:avLst/>
          </a:prstGeom>
          <a:noFill/>
          <a:ln w="25400">
            <a:solidFill>
              <a:schemeClr val="tx1"/>
            </a:solidFill>
            <a:round/>
            <a:headEnd/>
            <a:tailEnd type="triangle" w="med" len="med"/>
          </a:ln>
          <a:effectLst/>
        </p:spPr>
        <p:txBody>
          <a:bodyPr/>
          <a:lstStyle/>
          <a:p>
            <a:endParaRPr lang="tr-TR" sz="2000" dirty="0"/>
          </a:p>
        </p:txBody>
      </p:sp>
      <p:sp>
        <p:nvSpPr>
          <p:cNvPr id="87" name="86 Metin kutusu"/>
          <p:cNvSpPr txBox="1"/>
          <p:nvPr/>
        </p:nvSpPr>
        <p:spPr>
          <a:xfrm>
            <a:off x="4427984" y="3933056"/>
            <a:ext cx="269626" cy="400110"/>
          </a:xfrm>
          <a:prstGeom prst="rect">
            <a:avLst/>
          </a:prstGeom>
          <a:noFill/>
        </p:spPr>
        <p:txBody>
          <a:bodyPr wrap="none" rtlCol="0">
            <a:spAutoFit/>
          </a:bodyPr>
          <a:lstStyle/>
          <a:p>
            <a:r>
              <a:rPr lang="tr-TR" sz="2000" dirty="0"/>
              <a:t>-</a:t>
            </a:r>
          </a:p>
        </p:txBody>
      </p:sp>
      <p:sp>
        <p:nvSpPr>
          <p:cNvPr id="88" name="87 Metin kutusu"/>
          <p:cNvSpPr txBox="1"/>
          <p:nvPr/>
        </p:nvSpPr>
        <p:spPr>
          <a:xfrm>
            <a:off x="4355976" y="3356992"/>
            <a:ext cx="333746" cy="400110"/>
          </a:xfrm>
          <a:prstGeom prst="rect">
            <a:avLst/>
          </a:prstGeom>
          <a:noFill/>
        </p:spPr>
        <p:txBody>
          <a:bodyPr wrap="none" rtlCol="0">
            <a:spAutoFit/>
          </a:bodyPr>
          <a:lstStyle/>
          <a:p>
            <a:r>
              <a:rPr lang="tr-TR" sz="2000" dirty="0" smtClean="0"/>
              <a:t>+</a:t>
            </a:r>
            <a:endParaRPr lang="tr-TR" sz="2000" dirty="0"/>
          </a:p>
        </p:txBody>
      </p:sp>
      <p:sp>
        <p:nvSpPr>
          <p:cNvPr id="89" name="Rectangle 35"/>
          <p:cNvSpPr>
            <a:spLocks noChangeArrowheads="1"/>
          </p:cNvSpPr>
          <p:nvPr/>
        </p:nvSpPr>
        <p:spPr bwMode="auto">
          <a:xfrm>
            <a:off x="6732240" y="1124744"/>
            <a:ext cx="1727200" cy="360040"/>
          </a:xfrm>
          <a:prstGeom prst="rect">
            <a:avLst/>
          </a:prstGeom>
          <a:solidFill>
            <a:srgbClr val="CECECE"/>
          </a:solidFill>
          <a:ln w="25400">
            <a:solidFill>
              <a:schemeClr val="tx1"/>
            </a:solidFill>
            <a:miter lim="800000"/>
            <a:headEnd/>
            <a:tailEnd/>
          </a:ln>
          <a:effectLst/>
        </p:spPr>
        <p:txBody>
          <a:bodyPr wrap="none" anchor="ctr"/>
          <a:lstStyle/>
          <a:p>
            <a:pPr algn="ctr"/>
            <a:r>
              <a:rPr lang="tr-TR" sz="2000" dirty="0" smtClean="0"/>
              <a:t>Boşanma</a:t>
            </a:r>
            <a:endParaRPr lang="tr-TR" sz="2000" dirty="0"/>
          </a:p>
        </p:txBody>
      </p:sp>
      <p:sp>
        <p:nvSpPr>
          <p:cNvPr id="90" name="Rectangle 35"/>
          <p:cNvSpPr>
            <a:spLocks noChangeArrowheads="1"/>
          </p:cNvSpPr>
          <p:nvPr/>
        </p:nvSpPr>
        <p:spPr bwMode="auto">
          <a:xfrm>
            <a:off x="467544" y="1700808"/>
            <a:ext cx="1727200" cy="360040"/>
          </a:xfrm>
          <a:prstGeom prst="rect">
            <a:avLst/>
          </a:prstGeom>
          <a:solidFill>
            <a:srgbClr val="CECECE"/>
          </a:solidFill>
          <a:ln w="25400">
            <a:solidFill>
              <a:schemeClr val="tx1"/>
            </a:solidFill>
            <a:miter lim="800000"/>
            <a:headEnd/>
            <a:tailEnd/>
          </a:ln>
          <a:effectLst/>
        </p:spPr>
        <p:txBody>
          <a:bodyPr wrap="none" anchor="ctr"/>
          <a:lstStyle/>
          <a:p>
            <a:pPr algn="ctr"/>
            <a:r>
              <a:rPr lang="tr-TR" sz="2000" dirty="0"/>
              <a:t>Stres</a:t>
            </a:r>
          </a:p>
        </p:txBody>
      </p:sp>
      <p:sp>
        <p:nvSpPr>
          <p:cNvPr id="91" name="Rectangle 35"/>
          <p:cNvSpPr>
            <a:spLocks noChangeArrowheads="1"/>
          </p:cNvSpPr>
          <p:nvPr/>
        </p:nvSpPr>
        <p:spPr bwMode="auto">
          <a:xfrm>
            <a:off x="6732240" y="1844824"/>
            <a:ext cx="1727200" cy="360040"/>
          </a:xfrm>
          <a:prstGeom prst="rect">
            <a:avLst/>
          </a:prstGeom>
          <a:solidFill>
            <a:srgbClr val="CECECE"/>
          </a:solidFill>
          <a:ln w="25400">
            <a:solidFill>
              <a:schemeClr val="tx1"/>
            </a:solidFill>
            <a:miter lim="800000"/>
            <a:headEnd/>
            <a:tailEnd/>
          </a:ln>
          <a:effectLst/>
        </p:spPr>
        <p:txBody>
          <a:bodyPr wrap="none" anchor="ctr"/>
          <a:lstStyle/>
          <a:p>
            <a:pPr algn="ctr"/>
            <a:r>
              <a:rPr lang="tr-TR" sz="2000" dirty="0" smtClean="0"/>
              <a:t>Boşanma</a:t>
            </a:r>
            <a:endParaRPr lang="tr-TR" sz="2000" dirty="0"/>
          </a:p>
        </p:txBody>
      </p:sp>
      <p:sp>
        <p:nvSpPr>
          <p:cNvPr id="92" name="Rectangle 35"/>
          <p:cNvSpPr>
            <a:spLocks noChangeArrowheads="1"/>
          </p:cNvSpPr>
          <p:nvPr/>
        </p:nvSpPr>
        <p:spPr bwMode="auto">
          <a:xfrm>
            <a:off x="467544" y="2204864"/>
            <a:ext cx="1727200" cy="360040"/>
          </a:xfrm>
          <a:prstGeom prst="rect">
            <a:avLst/>
          </a:prstGeom>
          <a:solidFill>
            <a:srgbClr val="CECECE"/>
          </a:solidFill>
          <a:ln w="25400">
            <a:solidFill>
              <a:schemeClr val="tx1"/>
            </a:solidFill>
            <a:miter lim="800000"/>
            <a:headEnd/>
            <a:tailEnd/>
          </a:ln>
          <a:effectLst/>
        </p:spPr>
        <p:txBody>
          <a:bodyPr wrap="none" anchor="ctr"/>
          <a:lstStyle/>
          <a:p>
            <a:pPr algn="ctr"/>
            <a:r>
              <a:rPr lang="tr-TR" sz="2000" dirty="0" smtClean="0"/>
              <a:t>Kaynaklar</a:t>
            </a:r>
            <a:endParaRPr lang="tr-TR" sz="2000" dirty="0"/>
          </a:p>
        </p:txBody>
      </p:sp>
      <p:sp>
        <p:nvSpPr>
          <p:cNvPr id="93" name="Rectangle 35"/>
          <p:cNvSpPr>
            <a:spLocks noChangeArrowheads="1"/>
          </p:cNvSpPr>
          <p:nvPr/>
        </p:nvSpPr>
        <p:spPr bwMode="auto">
          <a:xfrm>
            <a:off x="467544" y="2924944"/>
            <a:ext cx="1727200" cy="360040"/>
          </a:xfrm>
          <a:prstGeom prst="rect">
            <a:avLst/>
          </a:prstGeom>
          <a:solidFill>
            <a:srgbClr val="CECECE"/>
          </a:solidFill>
          <a:ln w="25400">
            <a:solidFill>
              <a:schemeClr val="tx1"/>
            </a:solidFill>
            <a:miter lim="800000"/>
            <a:headEnd/>
            <a:tailEnd/>
          </a:ln>
          <a:effectLst/>
        </p:spPr>
        <p:txBody>
          <a:bodyPr wrap="none" anchor="ctr"/>
          <a:lstStyle/>
          <a:p>
            <a:pPr algn="ctr"/>
            <a:r>
              <a:rPr lang="tr-TR" sz="2000" dirty="0"/>
              <a:t>Stres</a:t>
            </a:r>
          </a:p>
        </p:txBody>
      </p:sp>
      <p:sp>
        <p:nvSpPr>
          <p:cNvPr id="94" name="Rectangle 35"/>
          <p:cNvSpPr>
            <a:spLocks noChangeArrowheads="1"/>
          </p:cNvSpPr>
          <p:nvPr/>
        </p:nvSpPr>
        <p:spPr bwMode="auto">
          <a:xfrm>
            <a:off x="3563888" y="2852936"/>
            <a:ext cx="1727200" cy="360040"/>
          </a:xfrm>
          <a:prstGeom prst="rect">
            <a:avLst/>
          </a:prstGeom>
          <a:solidFill>
            <a:srgbClr val="CECECE"/>
          </a:solidFill>
          <a:ln w="25400">
            <a:solidFill>
              <a:schemeClr val="tx1"/>
            </a:solidFill>
            <a:miter lim="800000"/>
            <a:headEnd/>
            <a:tailEnd/>
          </a:ln>
          <a:effectLst/>
        </p:spPr>
        <p:txBody>
          <a:bodyPr wrap="none" anchor="ctr"/>
          <a:lstStyle/>
          <a:p>
            <a:pPr algn="ctr"/>
            <a:r>
              <a:rPr lang="tr-TR" sz="2000" dirty="0" smtClean="0"/>
              <a:t>Kavga</a:t>
            </a:r>
            <a:endParaRPr lang="tr-TR" sz="2000" dirty="0"/>
          </a:p>
        </p:txBody>
      </p:sp>
      <p:sp>
        <p:nvSpPr>
          <p:cNvPr id="95" name="Rectangle 35"/>
          <p:cNvSpPr>
            <a:spLocks noChangeArrowheads="1"/>
          </p:cNvSpPr>
          <p:nvPr/>
        </p:nvSpPr>
        <p:spPr bwMode="auto">
          <a:xfrm>
            <a:off x="6732240" y="2852936"/>
            <a:ext cx="1727200" cy="360040"/>
          </a:xfrm>
          <a:prstGeom prst="rect">
            <a:avLst/>
          </a:prstGeom>
          <a:solidFill>
            <a:srgbClr val="CECECE"/>
          </a:solidFill>
          <a:ln w="25400">
            <a:solidFill>
              <a:schemeClr val="tx1"/>
            </a:solidFill>
            <a:miter lim="800000"/>
            <a:headEnd/>
            <a:tailEnd/>
          </a:ln>
          <a:effectLst/>
        </p:spPr>
        <p:txBody>
          <a:bodyPr wrap="none" anchor="ctr"/>
          <a:lstStyle/>
          <a:p>
            <a:pPr algn="ctr"/>
            <a:r>
              <a:rPr lang="tr-TR" sz="2000" dirty="0" smtClean="0"/>
              <a:t>Boşanma</a:t>
            </a:r>
            <a:endParaRPr lang="tr-TR" sz="2000" dirty="0"/>
          </a:p>
        </p:txBody>
      </p:sp>
      <p:sp>
        <p:nvSpPr>
          <p:cNvPr id="96" name="Rectangle 35"/>
          <p:cNvSpPr>
            <a:spLocks noChangeArrowheads="1"/>
          </p:cNvSpPr>
          <p:nvPr/>
        </p:nvSpPr>
        <p:spPr bwMode="auto">
          <a:xfrm>
            <a:off x="467544" y="3789040"/>
            <a:ext cx="1727200" cy="360040"/>
          </a:xfrm>
          <a:prstGeom prst="rect">
            <a:avLst/>
          </a:prstGeom>
          <a:solidFill>
            <a:srgbClr val="CECECE"/>
          </a:solidFill>
          <a:ln w="25400">
            <a:solidFill>
              <a:schemeClr val="tx1"/>
            </a:solidFill>
            <a:miter lim="800000"/>
            <a:headEnd/>
            <a:tailEnd/>
          </a:ln>
          <a:effectLst/>
        </p:spPr>
        <p:txBody>
          <a:bodyPr wrap="none" anchor="ctr"/>
          <a:lstStyle/>
          <a:p>
            <a:pPr algn="ctr"/>
            <a:r>
              <a:rPr lang="tr-TR" sz="2000" dirty="0"/>
              <a:t>Stres</a:t>
            </a:r>
          </a:p>
        </p:txBody>
      </p:sp>
      <p:sp>
        <p:nvSpPr>
          <p:cNvPr id="97" name="Rectangle 35"/>
          <p:cNvSpPr>
            <a:spLocks noChangeArrowheads="1"/>
          </p:cNvSpPr>
          <p:nvPr/>
        </p:nvSpPr>
        <p:spPr bwMode="auto">
          <a:xfrm>
            <a:off x="6732240" y="3501008"/>
            <a:ext cx="1727200" cy="360040"/>
          </a:xfrm>
          <a:prstGeom prst="rect">
            <a:avLst/>
          </a:prstGeom>
          <a:solidFill>
            <a:srgbClr val="CECECE"/>
          </a:solidFill>
          <a:ln w="25400">
            <a:solidFill>
              <a:schemeClr val="tx1"/>
            </a:solidFill>
            <a:miter lim="800000"/>
            <a:headEnd/>
            <a:tailEnd/>
          </a:ln>
          <a:effectLst/>
        </p:spPr>
        <p:txBody>
          <a:bodyPr wrap="none" anchor="ctr"/>
          <a:lstStyle/>
          <a:p>
            <a:pPr algn="ctr"/>
            <a:r>
              <a:rPr lang="tr-TR" sz="2000" dirty="0" smtClean="0"/>
              <a:t>Boşanma</a:t>
            </a:r>
            <a:endParaRPr lang="tr-TR" sz="2000" dirty="0"/>
          </a:p>
        </p:txBody>
      </p:sp>
      <p:sp>
        <p:nvSpPr>
          <p:cNvPr id="98" name="Rectangle 35"/>
          <p:cNvSpPr>
            <a:spLocks noChangeArrowheads="1"/>
          </p:cNvSpPr>
          <p:nvPr/>
        </p:nvSpPr>
        <p:spPr bwMode="auto">
          <a:xfrm>
            <a:off x="6732240" y="4221088"/>
            <a:ext cx="1944216" cy="648072"/>
          </a:xfrm>
          <a:prstGeom prst="rect">
            <a:avLst/>
          </a:prstGeom>
          <a:solidFill>
            <a:srgbClr val="CECECE"/>
          </a:solidFill>
          <a:ln w="25400">
            <a:solidFill>
              <a:schemeClr val="tx1"/>
            </a:solidFill>
            <a:miter lim="800000"/>
            <a:headEnd/>
            <a:tailEnd/>
          </a:ln>
          <a:effectLst/>
        </p:spPr>
        <p:txBody>
          <a:bodyPr wrap="none" anchor="ctr"/>
          <a:lstStyle/>
          <a:p>
            <a:pPr algn="ctr"/>
            <a:r>
              <a:rPr lang="tr-TR" sz="2000" dirty="0" smtClean="0"/>
              <a:t>İyi uyum sağla-</a:t>
            </a:r>
          </a:p>
          <a:p>
            <a:pPr algn="ctr"/>
            <a:r>
              <a:rPr lang="tr-TR" sz="2000" dirty="0" err="1" smtClean="0"/>
              <a:t>mış</a:t>
            </a:r>
            <a:r>
              <a:rPr lang="tr-TR" sz="2000" dirty="0" smtClean="0"/>
              <a:t> çocuklar</a:t>
            </a:r>
            <a:endParaRPr lang="tr-TR" sz="2000" dirty="0"/>
          </a:p>
        </p:txBody>
      </p:sp>
      <p:sp>
        <p:nvSpPr>
          <p:cNvPr id="99" name="Line 36"/>
          <p:cNvSpPr>
            <a:spLocks noChangeShapeType="1"/>
          </p:cNvSpPr>
          <p:nvPr/>
        </p:nvSpPr>
        <p:spPr bwMode="auto">
          <a:xfrm>
            <a:off x="7596336" y="3861048"/>
            <a:ext cx="0" cy="360040"/>
          </a:xfrm>
          <a:prstGeom prst="line">
            <a:avLst/>
          </a:prstGeom>
          <a:noFill/>
          <a:ln w="25400">
            <a:solidFill>
              <a:schemeClr val="tx1"/>
            </a:solidFill>
            <a:round/>
            <a:headEnd/>
            <a:tailEnd type="triangle" w="med" len="med"/>
          </a:ln>
          <a:effectLst/>
        </p:spPr>
        <p:txBody>
          <a:bodyPr/>
          <a:lstStyle/>
          <a:p>
            <a:endParaRPr lang="tr-TR" sz="2000" dirty="0"/>
          </a:p>
        </p:txBody>
      </p:sp>
      <p:sp>
        <p:nvSpPr>
          <p:cNvPr id="100" name="99 Metin kutusu"/>
          <p:cNvSpPr txBox="1"/>
          <p:nvPr/>
        </p:nvSpPr>
        <p:spPr>
          <a:xfrm>
            <a:off x="7740352" y="3861048"/>
            <a:ext cx="269626" cy="400110"/>
          </a:xfrm>
          <a:prstGeom prst="rect">
            <a:avLst/>
          </a:prstGeom>
          <a:noFill/>
        </p:spPr>
        <p:txBody>
          <a:bodyPr wrap="none" rtlCol="0">
            <a:spAutoFit/>
          </a:bodyPr>
          <a:lstStyle/>
          <a:p>
            <a:r>
              <a:rPr lang="tr-TR" sz="2000" dirty="0"/>
              <a:t>-</a:t>
            </a:r>
          </a:p>
        </p:txBody>
      </p:sp>
      <p:sp>
        <p:nvSpPr>
          <p:cNvPr id="101" name="Line 36"/>
          <p:cNvSpPr>
            <a:spLocks noChangeShapeType="1"/>
          </p:cNvSpPr>
          <p:nvPr/>
        </p:nvSpPr>
        <p:spPr bwMode="auto">
          <a:xfrm>
            <a:off x="2195736" y="5517232"/>
            <a:ext cx="1368152" cy="288032"/>
          </a:xfrm>
          <a:prstGeom prst="line">
            <a:avLst/>
          </a:prstGeom>
          <a:noFill/>
          <a:ln w="25400">
            <a:solidFill>
              <a:schemeClr val="tx1"/>
            </a:solidFill>
            <a:round/>
            <a:headEnd/>
            <a:tailEnd type="triangle" w="med" len="med"/>
          </a:ln>
          <a:effectLst/>
        </p:spPr>
        <p:txBody>
          <a:bodyPr/>
          <a:lstStyle/>
          <a:p>
            <a:endParaRPr lang="tr-TR" sz="2000" dirty="0"/>
          </a:p>
        </p:txBody>
      </p:sp>
      <p:sp>
        <p:nvSpPr>
          <p:cNvPr id="102" name="Line 36"/>
          <p:cNvSpPr>
            <a:spLocks noChangeShapeType="1"/>
          </p:cNvSpPr>
          <p:nvPr/>
        </p:nvSpPr>
        <p:spPr bwMode="auto">
          <a:xfrm flipV="1">
            <a:off x="2195736" y="5877272"/>
            <a:ext cx="1368152" cy="288032"/>
          </a:xfrm>
          <a:prstGeom prst="line">
            <a:avLst/>
          </a:prstGeom>
          <a:noFill/>
          <a:ln w="25400">
            <a:solidFill>
              <a:schemeClr val="tx1"/>
            </a:solidFill>
            <a:round/>
            <a:headEnd/>
            <a:tailEnd type="triangle" w="med" len="med"/>
          </a:ln>
          <a:effectLst/>
        </p:spPr>
        <p:txBody>
          <a:bodyPr/>
          <a:lstStyle/>
          <a:p>
            <a:endParaRPr lang="tr-TR" sz="2000" dirty="0"/>
          </a:p>
        </p:txBody>
      </p:sp>
      <p:sp>
        <p:nvSpPr>
          <p:cNvPr id="104" name="Rectangle 35"/>
          <p:cNvSpPr>
            <a:spLocks noChangeArrowheads="1"/>
          </p:cNvSpPr>
          <p:nvPr/>
        </p:nvSpPr>
        <p:spPr bwMode="auto">
          <a:xfrm>
            <a:off x="467544" y="5373216"/>
            <a:ext cx="1727200" cy="360040"/>
          </a:xfrm>
          <a:prstGeom prst="rect">
            <a:avLst/>
          </a:prstGeom>
          <a:solidFill>
            <a:srgbClr val="CECECE"/>
          </a:solidFill>
          <a:ln w="25400">
            <a:solidFill>
              <a:schemeClr val="tx1"/>
            </a:solidFill>
            <a:miter lim="800000"/>
            <a:headEnd/>
            <a:tailEnd/>
          </a:ln>
          <a:effectLst/>
        </p:spPr>
        <p:txBody>
          <a:bodyPr wrap="none" anchor="ctr"/>
          <a:lstStyle/>
          <a:p>
            <a:pPr algn="ctr"/>
            <a:r>
              <a:rPr lang="tr-TR" sz="2000" dirty="0"/>
              <a:t>Stres</a:t>
            </a:r>
          </a:p>
        </p:txBody>
      </p:sp>
      <p:sp>
        <p:nvSpPr>
          <p:cNvPr id="106" name="Rectangle 35"/>
          <p:cNvSpPr>
            <a:spLocks noChangeArrowheads="1"/>
          </p:cNvSpPr>
          <p:nvPr/>
        </p:nvSpPr>
        <p:spPr bwMode="auto">
          <a:xfrm>
            <a:off x="467544" y="5949280"/>
            <a:ext cx="1727200" cy="360040"/>
          </a:xfrm>
          <a:prstGeom prst="rect">
            <a:avLst/>
          </a:prstGeom>
          <a:solidFill>
            <a:srgbClr val="CECECE"/>
          </a:solidFill>
          <a:ln w="25400">
            <a:solidFill>
              <a:schemeClr val="tx1"/>
            </a:solidFill>
            <a:miter lim="800000"/>
            <a:headEnd/>
            <a:tailEnd/>
          </a:ln>
          <a:effectLst/>
        </p:spPr>
        <p:txBody>
          <a:bodyPr wrap="none" anchor="ctr"/>
          <a:lstStyle/>
          <a:p>
            <a:pPr algn="ctr"/>
            <a:r>
              <a:rPr lang="tr-TR" sz="2000" dirty="0" smtClean="0"/>
              <a:t>Kaynaklar</a:t>
            </a:r>
            <a:endParaRPr lang="tr-TR" sz="2000" dirty="0"/>
          </a:p>
        </p:txBody>
      </p:sp>
      <p:sp>
        <p:nvSpPr>
          <p:cNvPr id="107" name="Rectangle 35"/>
          <p:cNvSpPr>
            <a:spLocks noChangeArrowheads="1"/>
          </p:cNvSpPr>
          <p:nvPr/>
        </p:nvSpPr>
        <p:spPr bwMode="auto">
          <a:xfrm>
            <a:off x="3563888" y="5661248"/>
            <a:ext cx="1800200" cy="360040"/>
          </a:xfrm>
          <a:prstGeom prst="rect">
            <a:avLst/>
          </a:prstGeom>
          <a:solidFill>
            <a:srgbClr val="CECECE"/>
          </a:solidFill>
          <a:ln w="25400">
            <a:solidFill>
              <a:schemeClr val="tx1"/>
            </a:solidFill>
            <a:miter lim="800000"/>
            <a:headEnd/>
            <a:tailEnd/>
          </a:ln>
          <a:effectLst/>
        </p:spPr>
        <p:txBody>
          <a:bodyPr wrap="none" anchor="ctr"/>
          <a:lstStyle/>
          <a:p>
            <a:pPr algn="ctr"/>
            <a:r>
              <a:rPr lang="tr-TR" sz="2000" dirty="0" smtClean="0"/>
              <a:t>Kavga</a:t>
            </a:r>
            <a:endParaRPr lang="tr-TR" sz="2000" dirty="0"/>
          </a:p>
        </p:txBody>
      </p:sp>
      <p:sp>
        <p:nvSpPr>
          <p:cNvPr id="108" name="Rectangle 35"/>
          <p:cNvSpPr>
            <a:spLocks noChangeArrowheads="1"/>
          </p:cNvSpPr>
          <p:nvPr/>
        </p:nvSpPr>
        <p:spPr bwMode="auto">
          <a:xfrm>
            <a:off x="6732240" y="5013176"/>
            <a:ext cx="1727200" cy="360040"/>
          </a:xfrm>
          <a:prstGeom prst="rect">
            <a:avLst/>
          </a:prstGeom>
          <a:solidFill>
            <a:srgbClr val="CECECE"/>
          </a:solidFill>
          <a:ln w="25400">
            <a:solidFill>
              <a:schemeClr val="tx1"/>
            </a:solidFill>
            <a:miter lim="800000"/>
            <a:headEnd/>
            <a:tailEnd/>
          </a:ln>
          <a:effectLst/>
        </p:spPr>
        <p:txBody>
          <a:bodyPr wrap="none" anchor="ctr"/>
          <a:lstStyle/>
          <a:p>
            <a:pPr algn="ctr"/>
            <a:r>
              <a:rPr lang="tr-TR" sz="2000" dirty="0" smtClean="0"/>
              <a:t>Boşanma</a:t>
            </a:r>
            <a:endParaRPr lang="tr-TR" sz="2000" dirty="0"/>
          </a:p>
        </p:txBody>
      </p:sp>
      <p:sp>
        <p:nvSpPr>
          <p:cNvPr id="109" name="Rectangle 35"/>
          <p:cNvSpPr>
            <a:spLocks noChangeArrowheads="1"/>
          </p:cNvSpPr>
          <p:nvPr/>
        </p:nvSpPr>
        <p:spPr bwMode="auto">
          <a:xfrm>
            <a:off x="6732240" y="5733256"/>
            <a:ext cx="1944216" cy="648072"/>
          </a:xfrm>
          <a:prstGeom prst="rect">
            <a:avLst/>
          </a:prstGeom>
          <a:solidFill>
            <a:srgbClr val="CECECE"/>
          </a:solidFill>
          <a:ln w="25400">
            <a:solidFill>
              <a:schemeClr val="tx1"/>
            </a:solidFill>
            <a:miter lim="800000"/>
            <a:headEnd/>
            <a:tailEnd/>
          </a:ln>
          <a:effectLst/>
        </p:spPr>
        <p:txBody>
          <a:bodyPr wrap="none" anchor="ctr"/>
          <a:lstStyle/>
          <a:p>
            <a:pPr algn="ctr"/>
            <a:r>
              <a:rPr lang="tr-TR" sz="2000" dirty="0" smtClean="0"/>
              <a:t>İyi uyum sağla-</a:t>
            </a:r>
          </a:p>
          <a:p>
            <a:pPr algn="ctr"/>
            <a:r>
              <a:rPr lang="tr-TR" sz="2000" dirty="0" err="1" smtClean="0"/>
              <a:t>mış</a:t>
            </a:r>
            <a:r>
              <a:rPr lang="tr-TR" sz="2000" dirty="0" smtClean="0"/>
              <a:t> çocuklar</a:t>
            </a:r>
            <a:endParaRPr lang="tr-TR" sz="2000" dirty="0"/>
          </a:p>
        </p:txBody>
      </p:sp>
      <p:sp>
        <p:nvSpPr>
          <p:cNvPr id="110" name="Line 36"/>
          <p:cNvSpPr>
            <a:spLocks noChangeShapeType="1"/>
          </p:cNvSpPr>
          <p:nvPr/>
        </p:nvSpPr>
        <p:spPr bwMode="auto">
          <a:xfrm>
            <a:off x="7596336" y="5373216"/>
            <a:ext cx="0" cy="360040"/>
          </a:xfrm>
          <a:prstGeom prst="line">
            <a:avLst/>
          </a:prstGeom>
          <a:noFill/>
          <a:ln w="25400">
            <a:solidFill>
              <a:schemeClr val="tx1"/>
            </a:solidFill>
            <a:round/>
            <a:headEnd/>
            <a:tailEnd type="triangle" w="med" len="med"/>
          </a:ln>
          <a:effectLst/>
        </p:spPr>
        <p:txBody>
          <a:bodyPr/>
          <a:lstStyle/>
          <a:p>
            <a:endParaRPr lang="tr-TR" sz="2000" dirty="0"/>
          </a:p>
        </p:txBody>
      </p:sp>
      <p:sp>
        <p:nvSpPr>
          <p:cNvPr id="111" name="110 Metin kutusu"/>
          <p:cNvSpPr txBox="1"/>
          <p:nvPr/>
        </p:nvSpPr>
        <p:spPr>
          <a:xfrm>
            <a:off x="7740352" y="5373216"/>
            <a:ext cx="269626" cy="400110"/>
          </a:xfrm>
          <a:prstGeom prst="rect">
            <a:avLst/>
          </a:prstGeom>
          <a:noFill/>
        </p:spPr>
        <p:txBody>
          <a:bodyPr wrap="none" rtlCol="0">
            <a:spAutoFit/>
          </a:bodyPr>
          <a:lstStyle/>
          <a:p>
            <a:r>
              <a:rPr lang="tr-TR" sz="2000" dirty="0"/>
              <a:t>-</a:t>
            </a:r>
          </a:p>
        </p:txBody>
      </p:sp>
      <p:sp>
        <p:nvSpPr>
          <p:cNvPr id="112" name="Line 36"/>
          <p:cNvSpPr>
            <a:spLocks noChangeShapeType="1"/>
          </p:cNvSpPr>
          <p:nvPr/>
        </p:nvSpPr>
        <p:spPr bwMode="auto">
          <a:xfrm>
            <a:off x="5364088" y="5805264"/>
            <a:ext cx="1296144" cy="216024"/>
          </a:xfrm>
          <a:prstGeom prst="line">
            <a:avLst/>
          </a:prstGeom>
          <a:noFill/>
          <a:ln w="25400">
            <a:solidFill>
              <a:schemeClr val="tx1"/>
            </a:solidFill>
            <a:round/>
            <a:headEnd/>
            <a:tailEnd type="triangle" w="med" len="med"/>
          </a:ln>
          <a:effectLst/>
        </p:spPr>
        <p:txBody>
          <a:bodyPr/>
          <a:lstStyle/>
          <a:p>
            <a:endParaRPr lang="tr-TR" sz="2000" dirty="0"/>
          </a:p>
        </p:txBody>
      </p:sp>
      <p:sp>
        <p:nvSpPr>
          <p:cNvPr id="113" name="Line 36"/>
          <p:cNvSpPr>
            <a:spLocks noChangeShapeType="1"/>
          </p:cNvSpPr>
          <p:nvPr/>
        </p:nvSpPr>
        <p:spPr bwMode="auto">
          <a:xfrm flipV="1">
            <a:off x="5364088" y="5229200"/>
            <a:ext cx="1368152" cy="504056"/>
          </a:xfrm>
          <a:prstGeom prst="line">
            <a:avLst/>
          </a:prstGeom>
          <a:noFill/>
          <a:ln w="25400">
            <a:solidFill>
              <a:schemeClr val="tx1"/>
            </a:solidFill>
            <a:round/>
            <a:headEnd/>
            <a:tailEnd type="triangle" w="med" len="med"/>
          </a:ln>
          <a:effectLst/>
        </p:spPr>
        <p:txBody>
          <a:bodyPr/>
          <a:lstStyle/>
          <a:p>
            <a:endParaRPr lang="tr-TR" sz="2000" dirty="0"/>
          </a:p>
        </p:txBody>
      </p:sp>
      <p:sp>
        <p:nvSpPr>
          <p:cNvPr id="114" name="113 Metin kutusu"/>
          <p:cNvSpPr txBox="1"/>
          <p:nvPr/>
        </p:nvSpPr>
        <p:spPr>
          <a:xfrm>
            <a:off x="6012160" y="5157192"/>
            <a:ext cx="333746" cy="400110"/>
          </a:xfrm>
          <a:prstGeom prst="rect">
            <a:avLst/>
          </a:prstGeom>
          <a:noFill/>
        </p:spPr>
        <p:txBody>
          <a:bodyPr wrap="none" rtlCol="0">
            <a:spAutoFit/>
          </a:bodyPr>
          <a:lstStyle/>
          <a:p>
            <a:r>
              <a:rPr lang="tr-TR" sz="2000" dirty="0" smtClean="0"/>
              <a:t>+</a:t>
            </a:r>
            <a:endParaRPr lang="tr-TR" sz="2000" dirty="0"/>
          </a:p>
        </p:txBody>
      </p:sp>
      <p:sp>
        <p:nvSpPr>
          <p:cNvPr id="115" name="114 Metin kutusu"/>
          <p:cNvSpPr txBox="1"/>
          <p:nvPr/>
        </p:nvSpPr>
        <p:spPr>
          <a:xfrm>
            <a:off x="2483768" y="5301208"/>
            <a:ext cx="333746" cy="400110"/>
          </a:xfrm>
          <a:prstGeom prst="rect">
            <a:avLst/>
          </a:prstGeom>
          <a:noFill/>
        </p:spPr>
        <p:txBody>
          <a:bodyPr wrap="none" rtlCol="0">
            <a:spAutoFit/>
          </a:bodyPr>
          <a:lstStyle/>
          <a:p>
            <a:r>
              <a:rPr lang="tr-TR" sz="2000" dirty="0" smtClean="0"/>
              <a:t>+</a:t>
            </a:r>
            <a:endParaRPr lang="tr-TR" sz="2000" dirty="0"/>
          </a:p>
        </p:txBody>
      </p:sp>
      <p:sp>
        <p:nvSpPr>
          <p:cNvPr id="116" name="115 Metin kutusu"/>
          <p:cNvSpPr txBox="1"/>
          <p:nvPr/>
        </p:nvSpPr>
        <p:spPr>
          <a:xfrm>
            <a:off x="6084168" y="5589240"/>
            <a:ext cx="269626" cy="400110"/>
          </a:xfrm>
          <a:prstGeom prst="rect">
            <a:avLst/>
          </a:prstGeom>
          <a:noFill/>
        </p:spPr>
        <p:txBody>
          <a:bodyPr wrap="none" rtlCol="0">
            <a:spAutoFit/>
          </a:bodyPr>
          <a:lstStyle/>
          <a:p>
            <a:r>
              <a:rPr lang="tr-TR" sz="2000" dirty="0"/>
              <a:t>-</a:t>
            </a:r>
          </a:p>
        </p:txBody>
      </p:sp>
      <p:sp>
        <p:nvSpPr>
          <p:cNvPr id="117" name="116 Metin kutusu"/>
          <p:cNvSpPr txBox="1"/>
          <p:nvPr/>
        </p:nvSpPr>
        <p:spPr>
          <a:xfrm>
            <a:off x="2555776" y="5733256"/>
            <a:ext cx="269626" cy="400110"/>
          </a:xfrm>
          <a:prstGeom prst="rect">
            <a:avLst/>
          </a:prstGeom>
          <a:noFill/>
        </p:spPr>
        <p:txBody>
          <a:bodyPr wrap="none" rtlCol="0">
            <a:spAutoFit/>
          </a:bodyPr>
          <a:lstStyle/>
          <a:p>
            <a:r>
              <a:rPr lang="tr-TR" sz="2000" dirty="0"/>
              <a:t>-</a:t>
            </a:r>
          </a:p>
        </p:txBody>
      </p:sp>
      <p:cxnSp>
        <p:nvCxnSpPr>
          <p:cNvPr id="121" name="120 Eğri Bağlayıcı"/>
          <p:cNvCxnSpPr>
            <a:stCxn id="104" idx="1"/>
            <a:endCxn id="106" idx="1"/>
          </p:cNvCxnSpPr>
          <p:nvPr/>
        </p:nvCxnSpPr>
        <p:spPr bwMode="auto">
          <a:xfrm rot="10800000" flipV="1">
            <a:off x="467544" y="5553236"/>
            <a:ext cx="1588" cy="576064"/>
          </a:xfrm>
          <a:prstGeom prst="curvedConnector3">
            <a:avLst>
              <a:gd name="adj1" fmla="val 14395466"/>
            </a:avLst>
          </a:prstGeom>
          <a:ln>
            <a:headEnd type="arrow"/>
            <a:tailEnd type="arrow"/>
          </a:ln>
        </p:spPr>
        <p:style>
          <a:lnRef idx="2">
            <a:schemeClr val="dk1"/>
          </a:lnRef>
          <a:fillRef idx="0">
            <a:schemeClr val="dk1"/>
          </a:fillRef>
          <a:effectRef idx="1">
            <a:schemeClr val="dk1"/>
          </a:effectRef>
          <a:fontRef idx="minor">
            <a:schemeClr val="tx1"/>
          </a:fontRef>
        </p:style>
      </p:cxnSp>
      <p:sp>
        <p:nvSpPr>
          <p:cNvPr id="122" name="121 Metin kutusu"/>
          <p:cNvSpPr txBox="1"/>
          <p:nvPr/>
        </p:nvSpPr>
        <p:spPr>
          <a:xfrm>
            <a:off x="0" y="5661248"/>
            <a:ext cx="269626" cy="400110"/>
          </a:xfrm>
          <a:prstGeom prst="rect">
            <a:avLst/>
          </a:prstGeom>
          <a:noFill/>
        </p:spPr>
        <p:txBody>
          <a:bodyPr wrap="none" rtlCol="0">
            <a:spAutoFit/>
          </a:bodyPr>
          <a:lstStyle/>
          <a:p>
            <a:r>
              <a:rPr lang="tr-TR" sz="2000" dirty="0"/>
              <a:t>-</a:t>
            </a:r>
          </a:p>
        </p:txBody>
      </p:sp>
      <p:sp>
        <p:nvSpPr>
          <p:cNvPr id="123" name="122 Metin kutusu"/>
          <p:cNvSpPr txBox="1"/>
          <p:nvPr/>
        </p:nvSpPr>
        <p:spPr>
          <a:xfrm>
            <a:off x="0" y="1052736"/>
            <a:ext cx="356188" cy="461665"/>
          </a:xfrm>
          <a:prstGeom prst="rect">
            <a:avLst/>
          </a:prstGeom>
          <a:noFill/>
        </p:spPr>
        <p:txBody>
          <a:bodyPr wrap="none" rtlCol="0">
            <a:spAutoFit/>
          </a:bodyPr>
          <a:lstStyle/>
          <a:p>
            <a:r>
              <a:rPr lang="tr-TR" dirty="0" smtClean="0"/>
              <a:t>a</a:t>
            </a:r>
            <a:endParaRPr lang="tr-TR" dirty="0"/>
          </a:p>
        </p:txBody>
      </p:sp>
      <p:sp>
        <p:nvSpPr>
          <p:cNvPr id="124" name="123 Metin kutusu"/>
          <p:cNvSpPr txBox="1"/>
          <p:nvPr/>
        </p:nvSpPr>
        <p:spPr>
          <a:xfrm>
            <a:off x="0" y="1844824"/>
            <a:ext cx="356188" cy="461665"/>
          </a:xfrm>
          <a:prstGeom prst="rect">
            <a:avLst/>
          </a:prstGeom>
          <a:noFill/>
        </p:spPr>
        <p:txBody>
          <a:bodyPr wrap="none" rtlCol="0">
            <a:spAutoFit/>
          </a:bodyPr>
          <a:lstStyle/>
          <a:p>
            <a:r>
              <a:rPr lang="tr-TR" dirty="0"/>
              <a:t>b</a:t>
            </a:r>
          </a:p>
        </p:txBody>
      </p:sp>
      <p:sp>
        <p:nvSpPr>
          <p:cNvPr id="126" name="125 Metin kutusu"/>
          <p:cNvSpPr txBox="1"/>
          <p:nvPr/>
        </p:nvSpPr>
        <p:spPr>
          <a:xfrm>
            <a:off x="8817" y="2852936"/>
            <a:ext cx="338555" cy="461665"/>
          </a:xfrm>
          <a:prstGeom prst="rect">
            <a:avLst/>
          </a:prstGeom>
          <a:noFill/>
        </p:spPr>
        <p:txBody>
          <a:bodyPr wrap="none" rtlCol="0">
            <a:spAutoFit/>
          </a:bodyPr>
          <a:lstStyle/>
          <a:p>
            <a:r>
              <a:rPr lang="tr-TR" dirty="0" smtClean="0"/>
              <a:t>c</a:t>
            </a:r>
            <a:endParaRPr lang="tr-TR" dirty="0"/>
          </a:p>
        </p:txBody>
      </p:sp>
      <p:sp>
        <p:nvSpPr>
          <p:cNvPr id="127" name="126 Metin kutusu"/>
          <p:cNvSpPr txBox="1"/>
          <p:nvPr/>
        </p:nvSpPr>
        <p:spPr>
          <a:xfrm>
            <a:off x="0" y="3717032"/>
            <a:ext cx="356188" cy="461665"/>
          </a:xfrm>
          <a:prstGeom prst="rect">
            <a:avLst/>
          </a:prstGeom>
          <a:noFill/>
        </p:spPr>
        <p:txBody>
          <a:bodyPr wrap="none" rtlCol="0">
            <a:spAutoFit/>
          </a:bodyPr>
          <a:lstStyle/>
          <a:p>
            <a:r>
              <a:rPr lang="tr-TR" dirty="0"/>
              <a:t>d</a:t>
            </a:r>
          </a:p>
        </p:txBody>
      </p:sp>
      <p:sp>
        <p:nvSpPr>
          <p:cNvPr id="128" name="127 Metin kutusu"/>
          <p:cNvSpPr txBox="1"/>
          <p:nvPr/>
        </p:nvSpPr>
        <p:spPr>
          <a:xfrm>
            <a:off x="0" y="5157192"/>
            <a:ext cx="356188" cy="461665"/>
          </a:xfrm>
          <a:prstGeom prst="rect">
            <a:avLst/>
          </a:prstGeom>
          <a:noFill/>
        </p:spPr>
        <p:txBody>
          <a:bodyPr wrap="none" rtlCol="0">
            <a:spAutoFit/>
          </a:bodyPr>
          <a:lstStyle/>
          <a:p>
            <a:r>
              <a:rPr lang="tr-TR" dirty="0"/>
              <a:t>e</a:t>
            </a:r>
          </a:p>
        </p:txBody>
      </p:sp>
      <p:sp>
        <p:nvSpPr>
          <p:cNvPr id="52" name="Text Box 4"/>
          <p:cNvSpPr txBox="1">
            <a:spLocks noChangeArrowheads="1"/>
          </p:cNvSpPr>
          <p:nvPr/>
        </p:nvSpPr>
        <p:spPr bwMode="auto">
          <a:xfrm>
            <a:off x="3275856" y="6167045"/>
            <a:ext cx="2673787" cy="646331"/>
          </a:xfrm>
          <a:prstGeom prst="rect">
            <a:avLst/>
          </a:prstGeom>
          <a:noFill/>
          <a:ln w="25400">
            <a:noFill/>
            <a:miter lim="800000"/>
            <a:headEnd/>
            <a:tailEnd/>
          </a:ln>
          <a:effectLst/>
        </p:spPr>
        <p:txBody>
          <a:bodyPr wrap="square">
            <a:spAutoFit/>
          </a:bodyPr>
          <a:lstStyle/>
          <a:p>
            <a:r>
              <a:rPr lang="tr-TR" sz="1200" dirty="0">
                <a:solidFill>
                  <a:schemeClr val="tx2"/>
                </a:solidFill>
              </a:rPr>
              <a:t>Kaynak: </a:t>
            </a:r>
            <a:r>
              <a:rPr lang="fi-FI" sz="1200" dirty="0" smtClean="0">
                <a:solidFill>
                  <a:schemeClr val="tx2"/>
                </a:solidFill>
              </a:rPr>
              <a:t> Neuman, </a:t>
            </a:r>
            <a:r>
              <a:rPr lang="tr-TR" sz="1200" dirty="0" smtClean="0">
                <a:solidFill>
                  <a:schemeClr val="tx2"/>
                </a:solidFill>
              </a:rPr>
              <a:t>2008</a:t>
            </a:r>
            <a:r>
              <a:rPr lang="fi-FI" sz="1200" dirty="0" smtClean="0">
                <a:solidFill>
                  <a:schemeClr val="tx2"/>
                </a:solidFill>
              </a:rPr>
              <a:t>, </a:t>
            </a:r>
            <a:r>
              <a:rPr lang="fi-FI" sz="1200" dirty="0" smtClean="0">
                <a:solidFill>
                  <a:schemeClr val="tx2"/>
                </a:solidFill>
              </a:rPr>
              <a:t>s. 104</a:t>
            </a:r>
          </a:p>
          <a:p>
            <a:endParaRPr lang="fi-FI" sz="1200" dirty="0" smtClean="0">
              <a:solidFill>
                <a:schemeClr val="tx2"/>
              </a:solidFill>
            </a:endParaRPr>
          </a:p>
          <a:p>
            <a:endParaRPr lang="en-US" sz="1200" dirty="0">
              <a:solidFill>
                <a:schemeClr val="tx2"/>
              </a:solidFill>
            </a:endParaRPr>
          </a:p>
        </p:txBody>
      </p:sp>
    </p:spTree>
  </p:cSld>
  <p:clrMapOvr>
    <a:masterClrMapping/>
  </p:clrMapOvr>
  <p:transition>
    <p:pull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6930" name="Rectangle 2"/>
          <p:cNvSpPr>
            <a:spLocks noGrp="1" noChangeArrowheads="1"/>
          </p:cNvSpPr>
          <p:nvPr>
            <p:ph type="title"/>
          </p:nvPr>
        </p:nvSpPr>
        <p:spPr bwMode="auto">
          <a:xfrm>
            <a:off x="251520" y="116632"/>
            <a:ext cx="8675687" cy="720725"/>
          </a:xfrm>
          <a:noFill/>
          <a:ln>
            <a:miter lim="800000"/>
            <a:headEnd/>
            <a:tailEnd/>
          </a:ln>
        </p:spPr>
        <p:txBody>
          <a:bodyPr vert="horz" wrap="square" lIns="91440" tIns="45720" rIns="91440" bIns="45720" numCol="1" anchor="t" anchorCtr="0" compatLnSpc="1">
            <a:prstTxWarp prst="textNoShape">
              <a:avLst/>
            </a:prstTxWarp>
          </a:bodyPr>
          <a:lstStyle/>
          <a:p>
            <a:r>
              <a:rPr lang="tr-TR" sz="4000" dirty="0"/>
              <a:t>Korelasyon ve Yalancı Nedensellik</a:t>
            </a:r>
          </a:p>
        </p:txBody>
      </p:sp>
      <p:sp>
        <p:nvSpPr>
          <p:cNvPr id="636931" name="Rectangle 3"/>
          <p:cNvSpPr>
            <a:spLocks noChangeArrowheads="1"/>
          </p:cNvSpPr>
          <p:nvPr/>
        </p:nvSpPr>
        <p:spPr bwMode="auto">
          <a:xfrm>
            <a:off x="2743720" y="1917601"/>
            <a:ext cx="1727200" cy="792163"/>
          </a:xfrm>
          <a:prstGeom prst="rect">
            <a:avLst/>
          </a:prstGeom>
          <a:noFill/>
          <a:ln w="25400">
            <a:solidFill>
              <a:schemeClr val="tx1"/>
            </a:solidFill>
            <a:miter lim="800000"/>
            <a:headEnd/>
            <a:tailEnd/>
          </a:ln>
          <a:effectLst/>
        </p:spPr>
        <p:txBody>
          <a:bodyPr wrap="none" anchor="ctr"/>
          <a:lstStyle/>
          <a:p>
            <a:endParaRPr lang="tr-TR" sz="1600"/>
          </a:p>
        </p:txBody>
      </p:sp>
      <p:sp>
        <p:nvSpPr>
          <p:cNvPr id="636933" name="Rectangle 5"/>
          <p:cNvSpPr>
            <a:spLocks noChangeArrowheads="1"/>
          </p:cNvSpPr>
          <p:nvPr/>
        </p:nvSpPr>
        <p:spPr bwMode="auto">
          <a:xfrm>
            <a:off x="4831283" y="1989039"/>
            <a:ext cx="1727200" cy="720725"/>
          </a:xfrm>
          <a:prstGeom prst="rect">
            <a:avLst/>
          </a:prstGeom>
          <a:noFill/>
          <a:ln w="25400">
            <a:solidFill>
              <a:schemeClr val="tx1"/>
            </a:solidFill>
            <a:miter lim="800000"/>
            <a:headEnd/>
            <a:tailEnd/>
          </a:ln>
          <a:effectLst/>
        </p:spPr>
        <p:txBody>
          <a:bodyPr wrap="none" anchor="ctr"/>
          <a:lstStyle/>
          <a:p>
            <a:endParaRPr lang="tr-TR" sz="1600"/>
          </a:p>
        </p:txBody>
      </p:sp>
      <p:sp>
        <p:nvSpPr>
          <p:cNvPr id="636937" name="Rectangle 9"/>
          <p:cNvSpPr>
            <a:spLocks noChangeArrowheads="1"/>
          </p:cNvSpPr>
          <p:nvPr/>
        </p:nvSpPr>
        <p:spPr bwMode="auto">
          <a:xfrm>
            <a:off x="2815158" y="5084664"/>
            <a:ext cx="1727200" cy="719137"/>
          </a:xfrm>
          <a:prstGeom prst="rect">
            <a:avLst/>
          </a:prstGeom>
          <a:solidFill>
            <a:srgbClr val="7C67F7"/>
          </a:solidFill>
          <a:ln w="25400">
            <a:solidFill>
              <a:schemeClr val="tx1"/>
            </a:solidFill>
            <a:miter lim="800000"/>
            <a:headEnd/>
            <a:tailEnd/>
          </a:ln>
          <a:effectLst/>
        </p:spPr>
        <p:txBody>
          <a:bodyPr wrap="none" anchor="ctr"/>
          <a:lstStyle/>
          <a:p>
            <a:endParaRPr lang="tr-TR" sz="1600"/>
          </a:p>
        </p:txBody>
      </p:sp>
      <p:sp>
        <p:nvSpPr>
          <p:cNvPr id="636938" name="Rectangle 10"/>
          <p:cNvSpPr>
            <a:spLocks noChangeArrowheads="1"/>
          </p:cNvSpPr>
          <p:nvPr/>
        </p:nvSpPr>
        <p:spPr bwMode="auto">
          <a:xfrm>
            <a:off x="583133" y="5013226"/>
            <a:ext cx="1727200" cy="720725"/>
          </a:xfrm>
          <a:prstGeom prst="rect">
            <a:avLst/>
          </a:prstGeom>
          <a:noFill/>
          <a:ln w="25400">
            <a:solidFill>
              <a:schemeClr val="tx1"/>
            </a:solidFill>
            <a:miter lim="800000"/>
            <a:headEnd/>
            <a:tailEnd/>
          </a:ln>
          <a:effectLst/>
        </p:spPr>
        <p:txBody>
          <a:bodyPr wrap="none" anchor="ctr"/>
          <a:lstStyle/>
          <a:p>
            <a:endParaRPr lang="tr-TR" sz="1600"/>
          </a:p>
        </p:txBody>
      </p:sp>
      <p:sp>
        <p:nvSpPr>
          <p:cNvPr id="636939" name="Line 11"/>
          <p:cNvSpPr>
            <a:spLocks noChangeShapeType="1"/>
          </p:cNvSpPr>
          <p:nvPr/>
        </p:nvSpPr>
        <p:spPr bwMode="auto">
          <a:xfrm flipV="1">
            <a:off x="4472508" y="2204864"/>
            <a:ext cx="315516" cy="75"/>
          </a:xfrm>
          <a:prstGeom prst="line">
            <a:avLst/>
          </a:prstGeom>
          <a:noFill/>
          <a:ln w="25400">
            <a:solidFill>
              <a:schemeClr val="tx1"/>
            </a:solidFill>
            <a:round/>
            <a:headEnd/>
            <a:tailEnd type="triangle" w="med" len="med"/>
          </a:ln>
          <a:effectLst/>
        </p:spPr>
        <p:txBody>
          <a:bodyPr/>
          <a:lstStyle/>
          <a:p>
            <a:endParaRPr lang="tr-TR" sz="1600"/>
          </a:p>
        </p:txBody>
      </p:sp>
      <p:sp>
        <p:nvSpPr>
          <p:cNvPr id="636940" name="Line 12"/>
          <p:cNvSpPr>
            <a:spLocks noChangeShapeType="1"/>
          </p:cNvSpPr>
          <p:nvPr/>
        </p:nvSpPr>
        <p:spPr bwMode="auto">
          <a:xfrm flipH="1">
            <a:off x="4472508" y="2420839"/>
            <a:ext cx="358775" cy="0"/>
          </a:xfrm>
          <a:prstGeom prst="line">
            <a:avLst/>
          </a:prstGeom>
          <a:noFill/>
          <a:ln w="25400">
            <a:solidFill>
              <a:schemeClr val="tx1"/>
            </a:solidFill>
            <a:round/>
            <a:headEnd/>
            <a:tailEnd type="triangle" w="med" len="med"/>
          </a:ln>
          <a:effectLst/>
        </p:spPr>
        <p:txBody>
          <a:bodyPr/>
          <a:lstStyle/>
          <a:p>
            <a:endParaRPr lang="tr-TR" sz="1600"/>
          </a:p>
        </p:txBody>
      </p:sp>
      <p:sp>
        <p:nvSpPr>
          <p:cNvPr id="636941" name="Line 13"/>
          <p:cNvSpPr>
            <a:spLocks noChangeShapeType="1"/>
          </p:cNvSpPr>
          <p:nvPr/>
        </p:nvSpPr>
        <p:spPr bwMode="auto">
          <a:xfrm>
            <a:off x="2311920" y="5373589"/>
            <a:ext cx="503238" cy="0"/>
          </a:xfrm>
          <a:prstGeom prst="line">
            <a:avLst/>
          </a:prstGeom>
          <a:noFill/>
          <a:ln w="25400">
            <a:solidFill>
              <a:schemeClr val="tx1"/>
            </a:solidFill>
            <a:round/>
            <a:headEnd/>
            <a:tailEnd type="triangle" w="med" len="med"/>
          </a:ln>
          <a:effectLst/>
        </p:spPr>
        <p:txBody>
          <a:bodyPr/>
          <a:lstStyle/>
          <a:p>
            <a:endParaRPr lang="tr-TR" sz="1600"/>
          </a:p>
        </p:txBody>
      </p:sp>
      <p:sp>
        <p:nvSpPr>
          <p:cNvPr id="636942" name="Line 14"/>
          <p:cNvSpPr>
            <a:spLocks noChangeShapeType="1"/>
          </p:cNvSpPr>
          <p:nvPr/>
        </p:nvSpPr>
        <p:spPr bwMode="auto">
          <a:xfrm>
            <a:off x="6848995" y="5230714"/>
            <a:ext cx="503238" cy="0"/>
          </a:xfrm>
          <a:prstGeom prst="line">
            <a:avLst/>
          </a:prstGeom>
          <a:noFill/>
          <a:ln w="25400">
            <a:solidFill>
              <a:schemeClr val="tx1"/>
            </a:solidFill>
            <a:round/>
            <a:headEnd/>
            <a:tailEnd type="triangle" w="med" len="med"/>
          </a:ln>
          <a:effectLst/>
        </p:spPr>
        <p:txBody>
          <a:bodyPr/>
          <a:lstStyle/>
          <a:p>
            <a:endParaRPr lang="tr-TR" sz="1600"/>
          </a:p>
        </p:txBody>
      </p:sp>
      <p:sp>
        <p:nvSpPr>
          <p:cNvPr id="636945" name="Text Box 17"/>
          <p:cNvSpPr txBox="1">
            <a:spLocks noChangeArrowheads="1"/>
          </p:cNvSpPr>
          <p:nvPr/>
        </p:nvSpPr>
        <p:spPr bwMode="auto">
          <a:xfrm>
            <a:off x="2867545" y="1989039"/>
            <a:ext cx="1298575" cy="584775"/>
          </a:xfrm>
          <a:prstGeom prst="rect">
            <a:avLst/>
          </a:prstGeom>
          <a:noFill/>
          <a:ln w="25400">
            <a:noFill/>
            <a:miter lim="800000"/>
            <a:headEnd/>
            <a:tailEnd/>
          </a:ln>
          <a:effectLst/>
        </p:spPr>
        <p:txBody>
          <a:bodyPr>
            <a:spAutoFit/>
          </a:bodyPr>
          <a:lstStyle/>
          <a:p>
            <a:r>
              <a:rPr lang="tr-TR" sz="1600"/>
              <a:t>Ayakkabı </a:t>
            </a:r>
          </a:p>
          <a:p>
            <a:r>
              <a:rPr lang="tr-TR" sz="1600"/>
              <a:t>numarası</a:t>
            </a:r>
          </a:p>
        </p:txBody>
      </p:sp>
      <p:sp>
        <p:nvSpPr>
          <p:cNvPr id="636946" name="Text Box 18"/>
          <p:cNvSpPr txBox="1">
            <a:spLocks noChangeArrowheads="1"/>
          </p:cNvSpPr>
          <p:nvPr/>
        </p:nvSpPr>
        <p:spPr bwMode="auto">
          <a:xfrm>
            <a:off x="5072227" y="1982689"/>
            <a:ext cx="1189749" cy="584775"/>
          </a:xfrm>
          <a:prstGeom prst="rect">
            <a:avLst/>
          </a:prstGeom>
          <a:noFill/>
          <a:ln w="25400">
            <a:noFill/>
            <a:miter lim="800000"/>
            <a:headEnd/>
            <a:tailEnd/>
          </a:ln>
          <a:effectLst/>
        </p:spPr>
        <p:txBody>
          <a:bodyPr wrap="none">
            <a:spAutoFit/>
          </a:bodyPr>
          <a:lstStyle/>
          <a:p>
            <a:r>
              <a:rPr lang="tr-TR" sz="1600"/>
              <a:t>Matematik </a:t>
            </a:r>
          </a:p>
          <a:p>
            <a:r>
              <a:rPr lang="tr-TR" sz="1600"/>
              <a:t>yeteneği</a:t>
            </a:r>
          </a:p>
        </p:txBody>
      </p:sp>
      <p:sp>
        <p:nvSpPr>
          <p:cNvPr id="636949" name="Text Box 21"/>
          <p:cNvSpPr txBox="1">
            <a:spLocks noChangeArrowheads="1"/>
          </p:cNvSpPr>
          <p:nvPr/>
        </p:nvSpPr>
        <p:spPr bwMode="auto">
          <a:xfrm>
            <a:off x="907402" y="5013226"/>
            <a:ext cx="1081836" cy="584775"/>
          </a:xfrm>
          <a:prstGeom prst="rect">
            <a:avLst/>
          </a:prstGeom>
          <a:noFill/>
          <a:ln w="25400">
            <a:noFill/>
            <a:miter lim="800000"/>
            <a:headEnd/>
            <a:tailEnd/>
          </a:ln>
          <a:effectLst/>
        </p:spPr>
        <p:txBody>
          <a:bodyPr wrap="none">
            <a:spAutoFit/>
          </a:bodyPr>
          <a:lstStyle/>
          <a:p>
            <a:r>
              <a:rPr lang="tr-TR" sz="1600"/>
              <a:t>Ayakkabı </a:t>
            </a:r>
          </a:p>
          <a:p>
            <a:r>
              <a:rPr lang="tr-TR" sz="1600"/>
              <a:t>numarası</a:t>
            </a:r>
          </a:p>
        </p:txBody>
      </p:sp>
      <p:sp>
        <p:nvSpPr>
          <p:cNvPr id="636953" name="Text Box 25"/>
          <p:cNvSpPr txBox="1">
            <a:spLocks noChangeArrowheads="1"/>
          </p:cNvSpPr>
          <p:nvPr/>
        </p:nvSpPr>
        <p:spPr bwMode="auto">
          <a:xfrm>
            <a:off x="3278006" y="1412776"/>
            <a:ext cx="2246129" cy="338554"/>
          </a:xfrm>
          <a:prstGeom prst="rect">
            <a:avLst/>
          </a:prstGeom>
          <a:noFill/>
          <a:ln w="25400">
            <a:noFill/>
            <a:miter lim="800000"/>
            <a:headEnd/>
            <a:tailEnd/>
          </a:ln>
          <a:effectLst/>
        </p:spPr>
        <p:txBody>
          <a:bodyPr wrap="none">
            <a:spAutoFit/>
          </a:bodyPr>
          <a:lstStyle/>
          <a:p>
            <a:r>
              <a:rPr lang="tr-TR" sz="1600"/>
              <a:t>Pozitif (doğrudan) ilişki</a:t>
            </a:r>
          </a:p>
        </p:txBody>
      </p:sp>
      <p:sp>
        <p:nvSpPr>
          <p:cNvPr id="636955" name="Text Box 27"/>
          <p:cNvSpPr txBox="1">
            <a:spLocks noChangeArrowheads="1"/>
          </p:cNvSpPr>
          <p:nvPr/>
        </p:nvSpPr>
        <p:spPr bwMode="auto">
          <a:xfrm>
            <a:off x="3556815" y="909539"/>
            <a:ext cx="1875835" cy="338554"/>
          </a:xfrm>
          <a:prstGeom prst="rect">
            <a:avLst/>
          </a:prstGeom>
          <a:noFill/>
          <a:ln w="25400">
            <a:noFill/>
            <a:miter lim="800000"/>
            <a:headEnd/>
            <a:tailEnd/>
          </a:ln>
          <a:effectLst/>
        </p:spPr>
        <p:txBody>
          <a:bodyPr wrap="none">
            <a:spAutoFit/>
          </a:bodyPr>
          <a:lstStyle/>
          <a:p>
            <a:r>
              <a:rPr lang="tr-TR" sz="1600" b="1" dirty="0"/>
              <a:t>Gözlenen ilişkiler</a:t>
            </a:r>
          </a:p>
        </p:txBody>
      </p:sp>
      <p:sp>
        <p:nvSpPr>
          <p:cNvPr id="636957" name="Text Box 29"/>
          <p:cNvSpPr txBox="1">
            <a:spLocks noChangeArrowheads="1"/>
          </p:cNvSpPr>
          <p:nvPr/>
        </p:nvSpPr>
        <p:spPr bwMode="auto">
          <a:xfrm>
            <a:off x="1763688" y="2780928"/>
            <a:ext cx="5329238" cy="584775"/>
          </a:xfrm>
          <a:prstGeom prst="rect">
            <a:avLst/>
          </a:prstGeom>
          <a:noFill/>
          <a:ln w="25400">
            <a:noFill/>
            <a:miter lim="800000"/>
            <a:headEnd/>
            <a:tailEnd/>
          </a:ln>
          <a:effectLst/>
        </p:spPr>
        <p:txBody>
          <a:bodyPr>
            <a:spAutoFit/>
          </a:bodyPr>
          <a:lstStyle/>
          <a:p>
            <a:r>
              <a:rPr lang="tr-TR" sz="1600" dirty="0"/>
              <a:t>Daha büyük ayakkabı numarası daha yüksek matematik becerisiyle ilgili (ya da tersi)</a:t>
            </a:r>
          </a:p>
        </p:txBody>
      </p:sp>
      <p:sp>
        <p:nvSpPr>
          <p:cNvPr id="636959" name="Text Box 31"/>
          <p:cNvSpPr txBox="1">
            <a:spLocks noChangeArrowheads="1"/>
          </p:cNvSpPr>
          <p:nvPr/>
        </p:nvSpPr>
        <p:spPr bwMode="auto">
          <a:xfrm>
            <a:off x="678020" y="3717826"/>
            <a:ext cx="2353401" cy="338554"/>
          </a:xfrm>
          <a:prstGeom prst="rect">
            <a:avLst/>
          </a:prstGeom>
          <a:noFill/>
          <a:ln w="25400">
            <a:noFill/>
            <a:miter lim="800000"/>
            <a:headEnd/>
            <a:tailEnd/>
          </a:ln>
          <a:effectLst/>
        </p:spPr>
        <p:txBody>
          <a:bodyPr wrap="none">
            <a:spAutoFit/>
          </a:bodyPr>
          <a:lstStyle/>
          <a:p>
            <a:r>
              <a:rPr lang="tr-TR" sz="1600" b="1" dirty="0"/>
              <a:t>Yalancı nedensel ilişki</a:t>
            </a:r>
          </a:p>
        </p:txBody>
      </p:sp>
      <p:sp>
        <p:nvSpPr>
          <p:cNvPr id="636960" name="Text Box 32"/>
          <p:cNvSpPr txBox="1">
            <a:spLocks noChangeArrowheads="1"/>
          </p:cNvSpPr>
          <p:nvPr/>
        </p:nvSpPr>
        <p:spPr bwMode="auto">
          <a:xfrm>
            <a:off x="6213622" y="3213001"/>
            <a:ext cx="2342309" cy="338554"/>
          </a:xfrm>
          <a:prstGeom prst="rect">
            <a:avLst/>
          </a:prstGeom>
          <a:noFill/>
          <a:ln w="25400">
            <a:noFill/>
            <a:miter lim="800000"/>
            <a:headEnd/>
            <a:tailEnd/>
          </a:ln>
          <a:effectLst/>
        </p:spPr>
        <p:txBody>
          <a:bodyPr wrap="none">
            <a:spAutoFit/>
          </a:bodyPr>
          <a:lstStyle/>
          <a:p>
            <a:r>
              <a:rPr lang="tr-TR" sz="1600" b="1" dirty="0"/>
              <a:t>Gerçek nedensel ilişki</a:t>
            </a:r>
          </a:p>
        </p:txBody>
      </p:sp>
      <p:sp>
        <p:nvSpPr>
          <p:cNvPr id="636961" name="Text Box 33"/>
          <p:cNvSpPr txBox="1">
            <a:spLocks noChangeArrowheads="1"/>
          </p:cNvSpPr>
          <p:nvPr/>
        </p:nvSpPr>
        <p:spPr bwMode="auto">
          <a:xfrm>
            <a:off x="866821" y="5724426"/>
            <a:ext cx="3183885" cy="584775"/>
          </a:xfrm>
          <a:prstGeom prst="rect">
            <a:avLst/>
          </a:prstGeom>
          <a:noFill/>
          <a:ln w="25400">
            <a:noFill/>
            <a:miter lim="800000"/>
            <a:headEnd/>
            <a:tailEnd/>
          </a:ln>
          <a:effectLst/>
        </p:spPr>
        <p:txBody>
          <a:bodyPr wrap="none">
            <a:spAutoFit/>
          </a:bodyPr>
          <a:lstStyle/>
          <a:p>
            <a:r>
              <a:rPr lang="tr-TR" sz="1600" dirty="0"/>
              <a:t>Daha yüksek numara daha fazla </a:t>
            </a:r>
          </a:p>
          <a:p>
            <a:r>
              <a:rPr lang="tr-TR" sz="1600" dirty="0" smtClean="0"/>
              <a:t>matematik </a:t>
            </a:r>
            <a:r>
              <a:rPr lang="tr-TR" sz="1600" dirty="0"/>
              <a:t>yeteneği</a:t>
            </a:r>
          </a:p>
        </p:txBody>
      </p:sp>
      <p:sp>
        <p:nvSpPr>
          <p:cNvPr id="636962" name="Text Box 34"/>
          <p:cNvSpPr txBox="1">
            <a:spLocks noChangeArrowheads="1"/>
          </p:cNvSpPr>
          <p:nvPr/>
        </p:nvSpPr>
        <p:spPr bwMode="auto">
          <a:xfrm>
            <a:off x="4891608" y="5419626"/>
            <a:ext cx="3973512" cy="830997"/>
          </a:xfrm>
          <a:prstGeom prst="rect">
            <a:avLst/>
          </a:prstGeom>
          <a:noFill/>
          <a:ln w="25400">
            <a:noFill/>
            <a:miter lim="800000"/>
            <a:headEnd/>
            <a:tailEnd/>
          </a:ln>
          <a:effectLst/>
        </p:spPr>
        <p:txBody>
          <a:bodyPr>
            <a:spAutoFit/>
          </a:bodyPr>
          <a:lstStyle/>
          <a:p>
            <a:r>
              <a:rPr lang="tr-TR" sz="1600" dirty="0"/>
              <a:t>Yaş hem daha büyük ayakkabı </a:t>
            </a:r>
          </a:p>
          <a:p>
            <a:r>
              <a:rPr lang="tr-TR" sz="1600" dirty="0"/>
              <a:t>numarası hem de daha yüksek </a:t>
            </a:r>
          </a:p>
          <a:p>
            <a:r>
              <a:rPr lang="tr-TR" sz="1600" dirty="0"/>
              <a:t>matematik becerisini açıklıyor</a:t>
            </a:r>
          </a:p>
        </p:txBody>
      </p:sp>
      <p:sp>
        <p:nvSpPr>
          <p:cNvPr id="636963" name="Text Box 35"/>
          <p:cNvSpPr txBox="1">
            <a:spLocks noChangeArrowheads="1"/>
          </p:cNvSpPr>
          <p:nvPr/>
        </p:nvSpPr>
        <p:spPr bwMode="auto">
          <a:xfrm>
            <a:off x="3076740" y="5084664"/>
            <a:ext cx="1189749" cy="584775"/>
          </a:xfrm>
          <a:prstGeom prst="rect">
            <a:avLst/>
          </a:prstGeom>
          <a:noFill/>
          <a:ln w="25400">
            <a:noFill/>
            <a:miter lim="800000"/>
            <a:headEnd/>
            <a:tailEnd/>
          </a:ln>
          <a:effectLst/>
        </p:spPr>
        <p:txBody>
          <a:bodyPr wrap="none">
            <a:spAutoFit/>
          </a:bodyPr>
          <a:lstStyle/>
          <a:p>
            <a:r>
              <a:rPr lang="tr-TR" sz="1600"/>
              <a:t>Matematik </a:t>
            </a:r>
          </a:p>
          <a:p>
            <a:r>
              <a:rPr lang="tr-TR" sz="1600"/>
              <a:t>yeteneği</a:t>
            </a:r>
          </a:p>
        </p:txBody>
      </p:sp>
      <p:sp>
        <p:nvSpPr>
          <p:cNvPr id="636964" name="Rectangle 36"/>
          <p:cNvSpPr>
            <a:spLocks noChangeArrowheads="1"/>
          </p:cNvSpPr>
          <p:nvPr/>
        </p:nvSpPr>
        <p:spPr bwMode="auto">
          <a:xfrm>
            <a:off x="2888183" y="4221064"/>
            <a:ext cx="1727200" cy="719137"/>
          </a:xfrm>
          <a:prstGeom prst="rect">
            <a:avLst/>
          </a:prstGeom>
          <a:noFill/>
          <a:ln w="25400">
            <a:solidFill>
              <a:schemeClr val="tx1"/>
            </a:solidFill>
            <a:miter lim="800000"/>
            <a:headEnd/>
            <a:tailEnd/>
          </a:ln>
          <a:effectLst/>
        </p:spPr>
        <p:txBody>
          <a:bodyPr wrap="none" anchor="ctr"/>
          <a:lstStyle/>
          <a:p>
            <a:endParaRPr lang="tr-TR" sz="1600"/>
          </a:p>
        </p:txBody>
      </p:sp>
      <p:sp>
        <p:nvSpPr>
          <p:cNvPr id="636965" name="Rectangle 37"/>
          <p:cNvSpPr>
            <a:spLocks noChangeArrowheads="1"/>
          </p:cNvSpPr>
          <p:nvPr/>
        </p:nvSpPr>
        <p:spPr bwMode="auto">
          <a:xfrm>
            <a:off x="656158" y="4149626"/>
            <a:ext cx="1727200" cy="720725"/>
          </a:xfrm>
          <a:prstGeom prst="rect">
            <a:avLst/>
          </a:prstGeom>
          <a:solidFill>
            <a:srgbClr val="7C67F7"/>
          </a:solidFill>
          <a:ln w="25400">
            <a:solidFill>
              <a:schemeClr val="tx1"/>
            </a:solidFill>
            <a:miter lim="800000"/>
            <a:headEnd/>
            <a:tailEnd/>
          </a:ln>
          <a:effectLst/>
        </p:spPr>
        <p:txBody>
          <a:bodyPr wrap="none" anchor="ctr"/>
          <a:lstStyle/>
          <a:p>
            <a:endParaRPr lang="tr-TR" sz="1600"/>
          </a:p>
        </p:txBody>
      </p:sp>
      <p:sp>
        <p:nvSpPr>
          <p:cNvPr id="636967" name="Text Box 39"/>
          <p:cNvSpPr txBox="1">
            <a:spLocks noChangeArrowheads="1"/>
          </p:cNvSpPr>
          <p:nvPr/>
        </p:nvSpPr>
        <p:spPr bwMode="auto">
          <a:xfrm>
            <a:off x="980427" y="4149626"/>
            <a:ext cx="1081836" cy="584775"/>
          </a:xfrm>
          <a:prstGeom prst="rect">
            <a:avLst/>
          </a:prstGeom>
          <a:noFill/>
          <a:ln w="25400">
            <a:noFill/>
            <a:miter lim="800000"/>
            <a:headEnd/>
            <a:tailEnd/>
          </a:ln>
          <a:effectLst/>
        </p:spPr>
        <p:txBody>
          <a:bodyPr wrap="none">
            <a:spAutoFit/>
          </a:bodyPr>
          <a:lstStyle/>
          <a:p>
            <a:r>
              <a:rPr lang="tr-TR" sz="1600"/>
              <a:t>Ayakkabı </a:t>
            </a:r>
          </a:p>
          <a:p>
            <a:r>
              <a:rPr lang="tr-TR" sz="1600"/>
              <a:t>numarası</a:t>
            </a:r>
          </a:p>
        </p:txBody>
      </p:sp>
      <p:sp>
        <p:nvSpPr>
          <p:cNvPr id="636969" name="Line 41"/>
          <p:cNvSpPr>
            <a:spLocks noChangeShapeType="1"/>
          </p:cNvSpPr>
          <p:nvPr/>
        </p:nvSpPr>
        <p:spPr bwMode="auto">
          <a:xfrm flipH="1">
            <a:off x="2383358" y="4509989"/>
            <a:ext cx="504825" cy="0"/>
          </a:xfrm>
          <a:prstGeom prst="line">
            <a:avLst/>
          </a:prstGeom>
          <a:noFill/>
          <a:ln w="25400">
            <a:solidFill>
              <a:schemeClr val="tx1"/>
            </a:solidFill>
            <a:round/>
            <a:headEnd/>
            <a:tailEnd type="triangle" w="med" len="med"/>
          </a:ln>
          <a:effectLst/>
        </p:spPr>
        <p:txBody>
          <a:bodyPr/>
          <a:lstStyle/>
          <a:p>
            <a:endParaRPr lang="tr-TR" sz="1600"/>
          </a:p>
        </p:txBody>
      </p:sp>
      <p:sp>
        <p:nvSpPr>
          <p:cNvPr id="636970" name="Rectangle 42"/>
          <p:cNvSpPr>
            <a:spLocks noChangeArrowheads="1"/>
          </p:cNvSpPr>
          <p:nvPr/>
        </p:nvSpPr>
        <p:spPr bwMode="auto">
          <a:xfrm>
            <a:off x="6272733" y="3646389"/>
            <a:ext cx="1727200" cy="720725"/>
          </a:xfrm>
          <a:prstGeom prst="rect">
            <a:avLst/>
          </a:prstGeom>
          <a:solidFill>
            <a:srgbClr val="7C67F7"/>
          </a:solidFill>
          <a:ln w="25400">
            <a:solidFill>
              <a:schemeClr val="tx1"/>
            </a:solidFill>
            <a:miter lim="800000"/>
            <a:headEnd/>
            <a:tailEnd/>
          </a:ln>
          <a:effectLst/>
        </p:spPr>
        <p:txBody>
          <a:bodyPr wrap="none" anchor="ctr"/>
          <a:lstStyle/>
          <a:p>
            <a:endParaRPr lang="tr-TR" sz="1600"/>
          </a:p>
        </p:txBody>
      </p:sp>
      <p:sp>
        <p:nvSpPr>
          <p:cNvPr id="636971" name="Text Box 43"/>
          <p:cNvSpPr txBox="1">
            <a:spLocks noChangeArrowheads="1"/>
          </p:cNvSpPr>
          <p:nvPr/>
        </p:nvSpPr>
        <p:spPr bwMode="auto">
          <a:xfrm>
            <a:off x="6804248" y="3861048"/>
            <a:ext cx="522067" cy="338554"/>
          </a:xfrm>
          <a:prstGeom prst="rect">
            <a:avLst/>
          </a:prstGeom>
          <a:noFill/>
          <a:ln w="25400">
            <a:noFill/>
            <a:miter lim="800000"/>
            <a:headEnd/>
            <a:tailEnd/>
          </a:ln>
          <a:effectLst/>
        </p:spPr>
        <p:txBody>
          <a:bodyPr wrap="none">
            <a:spAutoFit/>
          </a:bodyPr>
          <a:lstStyle/>
          <a:p>
            <a:r>
              <a:rPr lang="tr-TR" sz="1600" dirty="0"/>
              <a:t>Yaş</a:t>
            </a:r>
          </a:p>
        </p:txBody>
      </p:sp>
      <p:sp>
        <p:nvSpPr>
          <p:cNvPr id="636972" name="Text Box 44"/>
          <p:cNvSpPr txBox="1">
            <a:spLocks noChangeArrowheads="1"/>
          </p:cNvSpPr>
          <p:nvPr/>
        </p:nvSpPr>
        <p:spPr bwMode="auto">
          <a:xfrm>
            <a:off x="3148177" y="4292501"/>
            <a:ext cx="1189749" cy="584775"/>
          </a:xfrm>
          <a:prstGeom prst="rect">
            <a:avLst/>
          </a:prstGeom>
          <a:noFill/>
          <a:ln w="25400">
            <a:noFill/>
            <a:miter lim="800000"/>
            <a:headEnd/>
            <a:tailEnd/>
          </a:ln>
          <a:effectLst/>
        </p:spPr>
        <p:txBody>
          <a:bodyPr wrap="none">
            <a:spAutoFit/>
          </a:bodyPr>
          <a:lstStyle/>
          <a:p>
            <a:r>
              <a:rPr lang="tr-TR" sz="1600"/>
              <a:t>Matematik </a:t>
            </a:r>
          </a:p>
          <a:p>
            <a:r>
              <a:rPr lang="tr-TR" sz="1600"/>
              <a:t>yeteneği</a:t>
            </a:r>
          </a:p>
        </p:txBody>
      </p:sp>
      <p:sp>
        <p:nvSpPr>
          <p:cNvPr id="636973" name="Rectangle 45"/>
          <p:cNvSpPr>
            <a:spLocks noChangeArrowheads="1"/>
          </p:cNvSpPr>
          <p:nvPr/>
        </p:nvSpPr>
        <p:spPr bwMode="auto">
          <a:xfrm>
            <a:off x="7388745" y="4725889"/>
            <a:ext cx="1727200" cy="719137"/>
          </a:xfrm>
          <a:prstGeom prst="rect">
            <a:avLst/>
          </a:prstGeom>
          <a:noFill/>
          <a:ln w="25400">
            <a:solidFill>
              <a:schemeClr val="tx1"/>
            </a:solidFill>
            <a:miter lim="800000"/>
            <a:headEnd/>
            <a:tailEnd/>
          </a:ln>
          <a:effectLst/>
        </p:spPr>
        <p:txBody>
          <a:bodyPr wrap="none" anchor="ctr"/>
          <a:lstStyle/>
          <a:p>
            <a:endParaRPr lang="tr-TR" sz="1600"/>
          </a:p>
        </p:txBody>
      </p:sp>
      <p:sp>
        <p:nvSpPr>
          <p:cNvPr id="636974" name="Rectangle 46"/>
          <p:cNvSpPr>
            <a:spLocks noChangeArrowheads="1"/>
          </p:cNvSpPr>
          <p:nvPr/>
        </p:nvSpPr>
        <p:spPr bwMode="auto">
          <a:xfrm>
            <a:off x="5156720" y="4654451"/>
            <a:ext cx="1727200" cy="720725"/>
          </a:xfrm>
          <a:prstGeom prst="rect">
            <a:avLst/>
          </a:prstGeom>
          <a:noFill/>
          <a:ln w="25400">
            <a:solidFill>
              <a:schemeClr val="tx1"/>
            </a:solidFill>
            <a:miter lim="800000"/>
            <a:headEnd/>
            <a:tailEnd/>
          </a:ln>
          <a:effectLst/>
        </p:spPr>
        <p:txBody>
          <a:bodyPr wrap="none" anchor="ctr"/>
          <a:lstStyle/>
          <a:p>
            <a:endParaRPr lang="tr-TR" sz="1600"/>
          </a:p>
        </p:txBody>
      </p:sp>
      <p:sp>
        <p:nvSpPr>
          <p:cNvPr id="636975" name="Text Box 47"/>
          <p:cNvSpPr txBox="1">
            <a:spLocks noChangeArrowheads="1"/>
          </p:cNvSpPr>
          <p:nvPr/>
        </p:nvSpPr>
        <p:spPr bwMode="auto">
          <a:xfrm>
            <a:off x="5480989" y="4654451"/>
            <a:ext cx="1081836" cy="584775"/>
          </a:xfrm>
          <a:prstGeom prst="rect">
            <a:avLst/>
          </a:prstGeom>
          <a:noFill/>
          <a:ln w="25400">
            <a:noFill/>
            <a:miter lim="800000"/>
            <a:headEnd/>
            <a:tailEnd/>
          </a:ln>
          <a:effectLst/>
        </p:spPr>
        <p:txBody>
          <a:bodyPr wrap="none">
            <a:spAutoFit/>
          </a:bodyPr>
          <a:lstStyle/>
          <a:p>
            <a:r>
              <a:rPr lang="tr-TR" sz="1600"/>
              <a:t>Ayakkabı </a:t>
            </a:r>
          </a:p>
          <a:p>
            <a:r>
              <a:rPr lang="tr-TR" sz="1600"/>
              <a:t>numarası</a:t>
            </a:r>
          </a:p>
        </p:txBody>
      </p:sp>
      <p:sp>
        <p:nvSpPr>
          <p:cNvPr id="636976" name="Line 48"/>
          <p:cNvSpPr>
            <a:spLocks noChangeShapeType="1"/>
          </p:cNvSpPr>
          <p:nvPr/>
        </p:nvSpPr>
        <p:spPr bwMode="auto">
          <a:xfrm flipH="1">
            <a:off x="6883920" y="5014814"/>
            <a:ext cx="504825" cy="0"/>
          </a:xfrm>
          <a:prstGeom prst="line">
            <a:avLst/>
          </a:prstGeom>
          <a:noFill/>
          <a:ln w="25400">
            <a:solidFill>
              <a:schemeClr val="tx1"/>
            </a:solidFill>
            <a:round/>
            <a:headEnd/>
            <a:tailEnd type="triangle" w="med" len="med"/>
          </a:ln>
          <a:effectLst/>
        </p:spPr>
        <p:txBody>
          <a:bodyPr/>
          <a:lstStyle/>
          <a:p>
            <a:endParaRPr lang="tr-TR" sz="1600"/>
          </a:p>
        </p:txBody>
      </p:sp>
      <p:sp>
        <p:nvSpPr>
          <p:cNvPr id="636977" name="Text Box 49"/>
          <p:cNvSpPr txBox="1">
            <a:spLocks noChangeArrowheads="1"/>
          </p:cNvSpPr>
          <p:nvPr/>
        </p:nvSpPr>
        <p:spPr bwMode="auto">
          <a:xfrm>
            <a:off x="7648740" y="4797326"/>
            <a:ext cx="1189749" cy="584775"/>
          </a:xfrm>
          <a:prstGeom prst="rect">
            <a:avLst/>
          </a:prstGeom>
          <a:noFill/>
          <a:ln w="25400">
            <a:noFill/>
            <a:miter lim="800000"/>
            <a:headEnd/>
            <a:tailEnd/>
          </a:ln>
          <a:effectLst/>
        </p:spPr>
        <p:txBody>
          <a:bodyPr wrap="none">
            <a:spAutoFit/>
          </a:bodyPr>
          <a:lstStyle/>
          <a:p>
            <a:r>
              <a:rPr lang="tr-TR" sz="1600"/>
              <a:t>Matematik </a:t>
            </a:r>
          </a:p>
          <a:p>
            <a:r>
              <a:rPr lang="tr-TR" sz="1600"/>
              <a:t>yeteneği</a:t>
            </a:r>
          </a:p>
        </p:txBody>
      </p:sp>
      <p:sp>
        <p:nvSpPr>
          <p:cNvPr id="636978" name="Line 50"/>
          <p:cNvSpPr>
            <a:spLocks noChangeShapeType="1"/>
          </p:cNvSpPr>
          <p:nvPr/>
        </p:nvSpPr>
        <p:spPr bwMode="auto">
          <a:xfrm flipH="1">
            <a:off x="5696470" y="4077072"/>
            <a:ext cx="531714" cy="504354"/>
          </a:xfrm>
          <a:prstGeom prst="line">
            <a:avLst/>
          </a:prstGeom>
          <a:noFill/>
          <a:ln w="25400">
            <a:solidFill>
              <a:schemeClr val="tx1"/>
            </a:solidFill>
            <a:round/>
            <a:headEnd/>
            <a:tailEnd type="triangle" w="med" len="med"/>
          </a:ln>
          <a:effectLst/>
        </p:spPr>
        <p:txBody>
          <a:bodyPr/>
          <a:lstStyle/>
          <a:p>
            <a:endParaRPr lang="tr-TR" sz="1600"/>
          </a:p>
        </p:txBody>
      </p:sp>
      <p:sp>
        <p:nvSpPr>
          <p:cNvPr id="636979" name="Line 51"/>
          <p:cNvSpPr>
            <a:spLocks noChangeShapeType="1"/>
          </p:cNvSpPr>
          <p:nvPr/>
        </p:nvSpPr>
        <p:spPr bwMode="auto">
          <a:xfrm>
            <a:off x="8028384" y="4149079"/>
            <a:ext cx="547811" cy="505371"/>
          </a:xfrm>
          <a:prstGeom prst="line">
            <a:avLst/>
          </a:prstGeom>
          <a:noFill/>
          <a:ln w="25400">
            <a:solidFill>
              <a:schemeClr val="tx1"/>
            </a:solidFill>
            <a:round/>
            <a:headEnd/>
            <a:tailEnd type="triangle" w="med" len="med"/>
          </a:ln>
          <a:effectLst/>
        </p:spPr>
        <p:txBody>
          <a:bodyPr/>
          <a:lstStyle/>
          <a:p>
            <a:endParaRPr lang="tr-TR" sz="1600"/>
          </a:p>
        </p:txBody>
      </p:sp>
      <p:sp>
        <p:nvSpPr>
          <p:cNvPr id="36" name="Text Box 4"/>
          <p:cNvSpPr txBox="1">
            <a:spLocks noChangeArrowheads="1"/>
          </p:cNvSpPr>
          <p:nvPr/>
        </p:nvSpPr>
        <p:spPr bwMode="auto">
          <a:xfrm>
            <a:off x="5868144" y="6237312"/>
            <a:ext cx="3066865" cy="276999"/>
          </a:xfrm>
          <a:prstGeom prst="rect">
            <a:avLst/>
          </a:prstGeom>
          <a:noFill/>
          <a:ln w="25400">
            <a:noFill/>
            <a:miter lim="800000"/>
            <a:headEnd/>
            <a:tailEnd/>
          </a:ln>
          <a:effectLst/>
        </p:spPr>
        <p:txBody>
          <a:bodyPr wrap="none">
            <a:spAutoFit/>
          </a:bodyPr>
          <a:lstStyle/>
          <a:p>
            <a:r>
              <a:rPr lang="tr-TR" sz="1200" dirty="0">
                <a:solidFill>
                  <a:schemeClr val="tx2"/>
                </a:solidFill>
              </a:rPr>
              <a:t>Kaynak: </a:t>
            </a:r>
            <a:r>
              <a:rPr lang="tr-TR" sz="1200" dirty="0" err="1" smtClean="0">
                <a:solidFill>
                  <a:schemeClr val="tx2"/>
                </a:solidFill>
              </a:rPr>
              <a:t>Babbie</a:t>
            </a:r>
            <a:r>
              <a:rPr lang="tr-TR" sz="1200" dirty="0" smtClean="0">
                <a:solidFill>
                  <a:schemeClr val="tx2"/>
                </a:solidFill>
              </a:rPr>
              <a:t>, 2001, s</a:t>
            </a:r>
            <a:r>
              <a:rPr lang="tr-TR" sz="1200" dirty="0">
                <a:solidFill>
                  <a:schemeClr val="tx2"/>
                </a:solidFill>
              </a:rPr>
              <a:t>. </a:t>
            </a:r>
            <a:r>
              <a:rPr lang="tr-TR" sz="1200" dirty="0" smtClean="0">
                <a:solidFill>
                  <a:schemeClr val="tx2"/>
                </a:solidFill>
              </a:rPr>
              <a:t>77’den uyarlandı</a:t>
            </a:r>
            <a:endParaRPr lang="en-US" sz="1200" dirty="0">
              <a:solidFill>
                <a:schemeClr val="tx2"/>
              </a:solidFill>
            </a:endParaRPr>
          </a:p>
        </p:txBody>
      </p:sp>
    </p:spTree>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36931"/>
                                        </p:tgtEl>
                                        <p:attrNameLst>
                                          <p:attrName>style.visibility</p:attrName>
                                        </p:attrNameLst>
                                      </p:cBhvr>
                                      <p:to>
                                        <p:strVal val="visible"/>
                                      </p:to>
                                    </p:set>
                                    <p:anim calcmode="lin" valueType="num">
                                      <p:cBhvr additive="base">
                                        <p:cTn id="7" dur="500" fill="hold"/>
                                        <p:tgtEl>
                                          <p:spTgt spid="636931"/>
                                        </p:tgtEl>
                                        <p:attrNameLst>
                                          <p:attrName>ppt_x</p:attrName>
                                        </p:attrNameLst>
                                      </p:cBhvr>
                                      <p:tavLst>
                                        <p:tav tm="0">
                                          <p:val>
                                            <p:strVal val="0-#ppt_w/2"/>
                                          </p:val>
                                        </p:tav>
                                        <p:tav tm="100000">
                                          <p:val>
                                            <p:strVal val="#ppt_x"/>
                                          </p:val>
                                        </p:tav>
                                      </p:tavLst>
                                    </p:anim>
                                    <p:anim calcmode="lin" valueType="num">
                                      <p:cBhvr additive="base">
                                        <p:cTn id="8" dur="500" fill="hold"/>
                                        <p:tgtEl>
                                          <p:spTgt spid="636931"/>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636933"/>
                                        </p:tgtEl>
                                        <p:attrNameLst>
                                          <p:attrName>style.visibility</p:attrName>
                                        </p:attrNameLst>
                                      </p:cBhvr>
                                      <p:to>
                                        <p:strVal val="visible"/>
                                      </p:to>
                                    </p:set>
                                    <p:anim calcmode="lin" valueType="num">
                                      <p:cBhvr additive="base">
                                        <p:cTn id="11" dur="500" fill="hold"/>
                                        <p:tgtEl>
                                          <p:spTgt spid="636933"/>
                                        </p:tgtEl>
                                        <p:attrNameLst>
                                          <p:attrName>ppt_x</p:attrName>
                                        </p:attrNameLst>
                                      </p:cBhvr>
                                      <p:tavLst>
                                        <p:tav tm="0">
                                          <p:val>
                                            <p:strVal val="0-#ppt_w/2"/>
                                          </p:val>
                                        </p:tav>
                                        <p:tav tm="100000">
                                          <p:val>
                                            <p:strVal val="#ppt_x"/>
                                          </p:val>
                                        </p:tav>
                                      </p:tavLst>
                                    </p:anim>
                                    <p:anim calcmode="lin" valueType="num">
                                      <p:cBhvr additive="base">
                                        <p:cTn id="12" dur="500" fill="hold"/>
                                        <p:tgtEl>
                                          <p:spTgt spid="636933"/>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636939"/>
                                        </p:tgtEl>
                                        <p:attrNameLst>
                                          <p:attrName>style.visibility</p:attrName>
                                        </p:attrNameLst>
                                      </p:cBhvr>
                                      <p:to>
                                        <p:strVal val="visible"/>
                                      </p:to>
                                    </p:set>
                                    <p:anim calcmode="lin" valueType="num">
                                      <p:cBhvr additive="base">
                                        <p:cTn id="15" dur="500" fill="hold"/>
                                        <p:tgtEl>
                                          <p:spTgt spid="636939"/>
                                        </p:tgtEl>
                                        <p:attrNameLst>
                                          <p:attrName>ppt_x</p:attrName>
                                        </p:attrNameLst>
                                      </p:cBhvr>
                                      <p:tavLst>
                                        <p:tav tm="0">
                                          <p:val>
                                            <p:strVal val="0-#ppt_w/2"/>
                                          </p:val>
                                        </p:tav>
                                        <p:tav tm="100000">
                                          <p:val>
                                            <p:strVal val="#ppt_x"/>
                                          </p:val>
                                        </p:tav>
                                      </p:tavLst>
                                    </p:anim>
                                    <p:anim calcmode="lin" valueType="num">
                                      <p:cBhvr additive="base">
                                        <p:cTn id="16" dur="500" fill="hold"/>
                                        <p:tgtEl>
                                          <p:spTgt spid="636939"/>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636940"/>
                                        </p:tgtEl>
                                        <p:attrNameLst>
                                          <p:attrName>style.visibility</p:attrName>
                                        </p:attrNameLst>
                                      </p:cBhvr>
                                      <p:to>
                                        <p:strVal val="visible"/>
                                      </p:to>
                                    </p:set>
                                    <p:anim calcmode="lin" valueType="num">
                                      <p:cBhvr additive="base">
                                        <p:cTn id="19" dur="500" fill="hold"/>
                                        <p:tgtEl>
                                          <p:spTgt spid="636940"/>
                                        </p:tgtEl>
                                        <p:attrNameLst>
                                          <p:attrName>ppt_x</p:attrName>
                                        </p:attrNameLst>
                                      </p:cBhvr>
                                      <p:tavLst>
                                        <p:tav tm="0">
                                          <p:val>
                                            <p:strVal val="0-#ppt_w/2"/>
                                          </p:val>
                                        </p:tav>
                                        <p:tav tm="100000">
                                          <p:val>
                                            <p:strVal val="#ppt_x"/>
                                          </p:val>
                                        </p:tav>
                                      </p:tavLst>
                                    </p:anim>
                                    <p:anim calcmode="lin" valueType="num">
                                      <p:cBhvr additive="base">
                                        <p:cTn id="20" dur="500" fill="hold"/>
                                        <p:tgtEl>
                                          <p:spTgt spid="636940"/>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636945"/>
                                        </p:tgtEl>
                                        <p:attrNameLst>
                                          <p:attrName>style.visibility</p:attrName>
                                        </p:attrNameLst>
                                      </p:cBhvr>
                                      <p:to>
                                        <p:strVal val="visible"/>
                                      </p:to>
                                    </p:set>
                                    <p:anim calcmode="lin" valueType="num">
                                      <p:cBhvr additive="base">
                                        <p:cTn id="23" dur="500" fill="hold"/>
                                        <p:tgtEl>
                                          <p:spTgt spid="636945"/>
                                        </p:tgtEl>
                                        <p:attrNameLst>
                                          <p:attrName>ppt_x</p:attrName>
                                        </p:attrNameLst>
                                      </p:cBhvr>
                                      <p:tavLst>
                                        <p:tav tm="0">
                                          <p:val>
                                            <p:strVal val="0-#ppt_w/2"/>
                                          </p:val>
                                        </p:tav>
                                        <p:tav tm="100000">
                                          <p:val>
                                            <p:strVal val="#ppt_x"/>
                                          </p:val>
                                        </p:tav>
                                      </p:tavLst>
                                    </p:anim>
                                    <p:anim calcmode="lin" valueType="num">
                                      <p:cBhvr additive="base">
                                        <p:cTn id="24" dur="500" fill="hold"/>
                                        <p:tgtEl>
                                          <p:spTgt spid="636945"/>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636946"/>
                                        </p:tgtEl>
                                        <p:attrNameLst>
                                          <p:attrName>style.visibility</p:attrName>
                                        </p:attrNameLst>
                                      </p:cBhvr>
                                      <p:to>
                                        <p:strVal val="visible"/>
                                      </p:to>
                                    </p:set>
                                    <p:anim calcmode="lin" valueType="num">
                                      <p:cBhvr additive="base">
                                        <p:cTn id="27" dur="500" fill="hold"/>
                                        <p:tgtEl>
                                          <p:spTgt spid="636946"/>
                                        </p:tgtEl>
                                        <p:attrNameLst>
                                          <p:attrName>ppt_x</p:attrName>
                                        </p:attrNameLst>
                                      </p:cBhvr>
                                      <p:tavLst>
                                        <p:tav tm="0">
                                          <p:val>
                                            <p:strVal val="0-#ppt_w/2"/>
                                          </p:val>
                                        </p:tav>
                                        <p:tav tm="100000">
                                          <p:val>
                                            <p:strVal val="#ppt_x"/>
                                          </p:val>
                                        </p:tav>
                                      </p:tavLst>
                                    </p:anim>
                                    <p:anim calcmode="lin" valueType="num">
                                      <p:cBhvr additive="base">
                                        <p:cTn id="28" dur="500" fill="hold"/>
                                        <p:tgtEl>
                                          <p:spTgt spid="636946"/>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636953"/>
                                        </p:tgtEl>
                                        <p:attrNameLst>
                                          <p:attrName>style.visibility</p:attrName>
                                        </p:attrNameLst>
                                      </p:cBhvr>
                                      <p:to>
                                        <p:strVal val="visible"/>
                                      </p:to>
                                    </p:set>
                                    <p:anim calcmode="lin" valueType="num">
                                      <p:cBhvr additive="base">
                                        <p:cTn id="31" dur="500" fill="hold"/>
                                        <p:tgtEl>
                                          <p:spTgt spid="636953"/>
                                        </p:tgtEl>
                                        <p:attrNameLst>
                                          <p:attrName>ppt_x</p:attrName>
                                        </p:attrNameLst>
                                      </p:cBhvr>
                                      <p:tavLst>
                                        <p:tav tm="0">
                                          <p:val>
                                            <p:strVal val="0-#ppt_w/2"/>
                                          </p:val>
                                        </p:tav>
                                        <p:tav tm="100000">
                                          <p:val>
                                            <p:strVal val="#ppt_x"/>
                                          </p:val>
                                        </p:tav>
                                      </p:tavLst>
                                    </p:anim>
                                    <p:anim calcmode="lin" valueType="num">
                                      <p:cBhvr additive="base">
                                        <p:cTn id="32" dur="500" fill="hold"/>
                                        <p:tgtEl>
                                          <p:spTgt spid="636953"/>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636957"/>
                                        </p:tgtEl>
                                        <p:attrNameLst>
                                          <p:attrName>style.visibility</p:attrName>
                                        </p:attrNameLst>
                                      </p:cBhvr>
                                      <p:to>
                                        <p:strVal val="visible"/>
                                      </p:to>
                                    </p:set>
                                    <p:anim calcmode="lin" valueType="num">
                                      <p:cBhvr additive="base">
                                        <p:cTn id="35" dur="500" fill="hold"/>
                                        <p:tgtEl>
                                          <p:spTgt spid="636957"/>
                                        </p:tgtEl>
                                        <p:attrNameLst>
                                          <p:attrName>ppt_x</p:attrName>
                                        </p:attrNameLst>
                                      </p:cBhvr>
                                      <p:tavLst>
                                        <p:tav tm="0">
                                          <p:val>
                                            <p:strVal val="0-#ppt_w/2"/>
                                          </p:val>
                                        </p:tav>
                                        <p:tav tm="100000">
                                          <p:val>
                                            <p:strVal val="#ppt_x"/>
                                          </p:val>
                                        </p:tav>
                                      </p:tavLst>
                                    </p:anim>
                                    <p:anim calcmode="lin" valueType="num">
                                      <p:cBhvr additive="base">
                                        <p:cTn id="36" dur="500" fill="hold"/>
                                        <p:tgtEl>
                                          <p:spTgt spid="636957"/>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636937"/>
                                        </p:tgtEl>
                                        <p:attrNameLst>
                                          <p:attrName>style.visibility</p:attrName>
                                        </p:attrNameLst>
                                      </p:cBhvr>
                                      <p:to>
                                        <p:strVal val="visible"/>
                                      </p:to>
                                    </p:set>
                                    <p:anim calcmode="lin" valueType="num">
                                      <p:cBhvr additive="base">
                                        <p:cTn id="41" dur="500" fill="hold"/>
                                        <p:tgtEl>
                                          <p:spTgt spid="636937"/>
                                        </p:tgtEl>
                                        <p:attrNameLst>
                                          <p:attrName>ppt_x</p:attrName>
                                        </p:attrNameLst>
                                      </p:cBhvr>
                                      <p:tavLst>
                                        <p:tav tm="0">
                                          <p:val>
                                            <p:strVal val="0-#ppt_w/2"/>
                                          </p:val>
                                        </p:tav>
                                        <p:tav tm="100000">
                                          <p:val>
                                            <p:strVal val="#ppt_x"/>
                                          </p:val>
                                        </p:tav>
                                      </p:tavLst>
                                    </p:anim>
                                    <p:anim calcmode="lin" valueType="num">
                                      <p:cBhvr additive="base">
                                        <p:cTn id="42" dur="500" fill="hold"/>
                                        <p:tgtEl>
                                          <p:spTgt spid="636937"/>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stCondLst>
                                    <p:cond delay="0"/>
                                  </p:stCondLst>
                                  <p:childTnLst>
                                    <p:set>
                                      <p:cBhvr>
                                        <p:cTn id="44" dur="1" fill="hold">
                                          <p:stCondLst>
                                            <p:cond delay="0"/>
                                          </p:stCondLst>
                                        </p:cTn>
                                        <p:tgtEl>
                                          <p:spTgt spid="636938"/>
                                        </p:tgtEl>
                                        <p:attrNameLst>
                                          <p:attrName>style.visibility</p:attrName>
                                        </p:attrNameLst>
                                      </p:cBhvr>
                                      <p:to>
                                        <p:strVal val="visible"/>
                                      </p:to>
                                    </p:set>
                                    <p:anim calcmode="lin" valueType="num">
                                      <p:cBhvr additive="base">
                                        <p:cTn id="45" dur="500" fill="hold"/>
                                        <p:tgtEl>
                                          <p:spTgt spid="636938"/>
                                        </p:tgtEl>
                                        <p:attrNameLst>
                                          <p:attrName>ppt_x</p:attrName>
                                        </p:attrNameLst>
                                      </p:cBhvr>
                                      <p:tavLst>
                                        <p:tav tm="0">
                                          <p:val>
                                            <p:strVal val="0-#ppt_w/2"/>
                                          </p:val>
                                        </p:tav>
                                        <p:tav tm="100000">
                                          <p:val>
                                            <p:strVal val="#ppt_x"/>
                                          </p:val>
                                        </p:tav>
                                      </p:tavLst>
                                    </p:anim>
                                    <p:anim calcmode="lin" valueType="num">
                                      <p:cBhvr additive="base">
                                        <p:cTn id="46" dur="500" fill="hold"/>
                                        <p:tgtEl>
                                          <p:spTgt spid="636938"/>
                                        </p:tgtEl>
                                        <p:attrNameLst>
                                          <p:attrName>ppt_y</p:attrName>
                                        </p:attrNameLst>
                                      </p:cBhvr>
                                      <p:tavLst>
                                        <p:tav tm="0">
                                          <p:val>
                                            <p:strVal val="#ppt_y"/>
                                          </p:val>
                                        </p:tav>
                                        <p:tav tm="100000">
                                          <p:val>
                                            <p:strVal val="#ppt_y"/>
                                          </p:val>
                                        </p:tav>
                                      </p:tavLst>
                                    </p:anim>
                                  </p:childTnLst>
                                </p:cTn>
                              </p:par>
                              <p:par>
                                <p:cTn id="47" presetID="2" presetClass="entr" presetSubtype="8" fill="hold" grpId="0" nodeType="withEffect">
                                  <p:stCondLst>
                                    <p:cond delay="0"/>
                                  </p:stCondLst>
                                  <p:childTnLst>
                                    <p:set>
                                      <p:cBhvr>
                                        <p:cTn id="48" dur="1" fill="hold">
                                          <p:stCondLst>
                                            <p:cond delay="0"/>
                                          </p:stCondLst>
                                        </p:cTn>
                                        <p:tgtEl>
                                          <p:spTgt spid="636941"/>
                                        </p:tgtEl>
                                        <p:attrNameLst>
                                          <p:attrName>style.visibility</p:attrName>
                                        </p:attrNameLst>
                                      </p:cBhvr>
                                      <p:to>
                                        <p:strVal val="visible"/>
                                      </p:to>
                                    </p:set>
                                    <p:anim calcmode="lin" valueType="num">
                                      <p:cBhvr additive="base">
                                        <p:cTn id="49" dur="500" fill="hold"/>
                                        <p:tgtEl>
                                          <p:spTgt spid="636941"/>
                                        </p:tgtEl>
                                        <p:attrNameLst>
                                          <p:attrName>ppt_x</p:attrName>
                                        </p:attrNameLst>
                                      </p:cBhvr>
                                      <p:tavLst>
                                        <p:tav tm="0">
                                          <p:val>
                                            <p:strVal val="0-#ppt_w/2"/>
                                          </p:val>
                                        </p:tav>
                                        <p:tav tm="100000">
                                          <p:val>
                                            <p:strVal val="#ppt_x"/>
                                          </p:val>
                                        </p:tav>
                                      </p:tavLst>
                                    </p:anim>
                                    <p:anim calcmode="lin" valueType="num">
                                      <p:cBhvr additive="base">
                                        <p:cTn id="50" dur="500" fill="hold"/>
                                        <p:tgtEl>
                                          <p:spTgt spid="636941"/>
                                        </p:tgtEl>
                                        <p:attrNameLst>
                                          <p:attrName>ppt_y</p:attrName>
                                        </p:attrNameLst>
                                      </p:cBhvr>
                                      <p:tavLst>
                                        <p:tav tm="0">
                                          <p:val>
                                            <p:strVal val="#ppt_y"/>
                                          </p:val>
                                        </p:tav>
                                        <p:tav tm="100000">
                                          <p:val>
                                            <p:strVal val="#ppt_y"/>
                                          </p:val>
                                        </p:tav>
                                      </p:tavLst>
                                    </p:anim>
                                  </p:childTnLst>
                                </p:cTn>
                              </p:par>
                              <p:par>
                                <p:cTn id="51" presetID="2" presetClass="entr" presetSubtype="8" fill="hold" grpId="0" nodeType="withEffect">
                                  <p:stCondLst>
                                    <p:cond delay="0"/>
                                  </p:stCondLst>
                                  <p:childTnLst>
                                    <p:set>
                                      <p:cBhvr>
                                        <p:cTn id="52" dur="1" fill="hold">
                                          <p:stCondLst>
                                            <p:cond delay="0"/>
                                          </p:stCondLst>
                                        </p:cTn>
                                        <p:tgtEl>
                                          <p:spTgt spid="636949"/>
                                        </p:tgtEl>
                                        <p:attrNameLst>
                                          <p:attrName>style.visibility</p:attrName>
                                        </p:attrNameLst>
                                      </p:cBhvr>
                                      <p:to>
                                        <p:strVal val="visible"/>
                                      </p:to>
                                    </p:set>
                                    <p:anim calcmode="lin" valueType="num">
                                      <p:cBhvr additive="base">
                                        <p:cTn id="53" dur="500" fill="hold"/>
                                        <p:tgtEl>
                                          <p:spTgt spid="636949"/>
                                        </p:tgtEl>
                                        <p:attrNameLst>
                                          <p:attrName>ppt_x</p:attrName>
                                        </p:attrNameLst>
                                      </p:cBhvr>
                                      <p:tavLst>
                                        <p:tav tm="0">
                                          <p:val>
                                            <p:strVal val="0-#ppt_w/2"/>
                                          </p:val>
                                        </p:tav>
                                        <p:tav tm="100000">
                                          <p:val>
                                            <p:strVal val="#ppt_x"/>
                                          </p:val>
                                        </p:tav>
                                      </p:tavLst>
                                    </p:anim>
                                    <p:anim calcmode="lin" valueType="num">
                                      <p:cBhvr additive="base">
                                        <p:cTn id="54" dur="500" fill="hold"/>
                                        <p:tgtEl>
                                          <p:spTgt spid="636949"/>
                                        </p:tgtEl>
                                        <p:attrNameLst>
                                          <p:attrName>ppt_y</p:attrName>
                                        </p:attrNameLst>
                                      </p:cBhvr>
                                      <p:tavLst>
                                        <p:tav tm="0">
                                          <p:val>
                                            <p:strVal val="#ppt_y"/>
                                          </p:val>
                                        </p:tav>
                                        <p:tav tm="100000">
                                          <p:val>
                                            <p:strVal val="#ppt_y"/>
                                          </p:val>
                                        </p:tav>
                                      </p:tavLst>
                                    </p:anim>
                                  </p:childTnLst>
                                </p:cTn>
                              </p:par>
                              <p:par>
                                <p:cTn id="55" presetID="2" presetClass="entr" presetSubtype="8" fill="hold" grpId="0" nodeType="withEffect">
                                  <p:stCondLst>
                                    <p:cond delay="0"/>
                                  </p:stCondLst>
                                  <p:childTnLst>
                                    <p:set>
                                      <p:cBhvr>
                                        <p:cTn id="56" dur="1" fill="hold">
                                          <p:stCondLst>
                                            <p:cond delay="0"/>
                                          </p:stCondLst>
                                        </p:cTn>
                                        <p:tgtEl>
                                          <p:spTgt spid="636959"/>
                                        </p:tgtEl>
                                        <p:attrNameLst>
                                          <p:attrName>style.visibility</p:attrName>
                                        </p:attrNameLst>
                                      </p:cBhvr>
                                      <p:to>
                                        <p:strVal val="visible"/>
                                      </p:to>
                                    </p:set>
                                    <p:anim calcmode="lin" valueType="num">
                                      <p:cBhvr additive="base">
                                        <p:cTn id="57" dur="500" fill="hold"/>
                                        <p:tgtEl>
                                          <p:spTgt spid="636959"/>
                                        </p:tgtEl>
                                        <p:attrNameLst>
                                          <p:attrName>ppt_x</p:attrName>
                                        </p:attrNameLst>
                                      </p:cBhvr>
                                      <p:tavLst>
                                        <p:tav tm="0">
                                          <p:val>
                                            <p:strVal val="0-#ppt_w/2"/>
                                          </p:val>
                                        </p:tav>
                                        <p:tav tm="100000">
                                          <p:val>
                                            <p:strVal val="#ppt_x"/>
                                          </p:val>
                                        </p:tav>
                                      </p:tavLst>
                                    </p:anim>
                                    <p:anim calcmode="lin" valueType="num">
                                      <p:cBhvr additive="base">
                                        <p:cTn id="58" dur="500" fill="hold"/>
                                        <p:tgtEl>
                                          <p:spTgt spid="636959"/>
                                        </p:tgtEl>
                                        <p:attrNameLst>
                                          <p:attrName>ppt_y</p:attrName>
                                        </p:attrNameLst>
                                      </p:cBhvr>
                                      <p:tavLst>
                                        <p:tav tm="0">
                                          <p:val>
                                            <p:strVal val="#ppt_y"/>
                                          </p:val>
                                        </p:tav>
                                        <p:tav tm="100000">
                                          <p:val>
                                            <p:strVal val="#ppt_y"/>
                                          </p:val>
                                        </p:tav>
                                      </p:tavLst>
                                    </p:anim>
                                  </p:childTnLst>
                                </p:cTn>
                              </p:par>
                              <p:par>
                                <p:cTn id="59" presetID="2" presetClass="entr" presetSubtype="8" fill="hold" grpId="0" nodeType="withEffect">
                                  <p:stCondLst>
                                    <p:cond delay="0"/>
                                  </p:stCondLst>
                                  <p:childTnLst>
                                    <p:set>
                                      <p:cBhvr>
                                        <p:cTn id="60" dur="1" fill="hold">
                                          <p:stCondLst>
                                            <p:cond delay="0"/>
                                          </p:stCondLst>
                                        </p:cTn>
                                        <p:tgtEl>
                                          <p:spTgt spid="636961"/>
                                        </p:tgtEl>
                                        <p:attrNameLst>
                                          <p:attrName>style.visibility</p:attrName>
                                        </p:attrNameLst>
                                      </p:cBhvr>
                                      <p:to>
                                        <p:strVal val="visible"/>
                                      </p:to>
                                    </p:set>
                                    <p:anim calcmode="lin" valueType="num">
                                      <p:cBhvr additive="base">
                                        <p:cTn id="61" dur="500" fill="hold"/>
                                        <p:tgtEl>
                                          <p:spTgt spid="636961"/>
                                        </p:tgtEl>
                                        <p:attrNameLst>
                                          <p:attrName>ppt_x</p:attrName>
                                        </p:attrNameLst>
                                      </p:cBhvr>
                                      <p:tavLst>
                                        <p:tav tm="0">
                                          <p:val>
                                            <p:strVal val="0-#ppt_w/2"/>
                                          </p:val>
                                        </p:tav>
                                        <p:tav tm="100000">
                                          <p:val>
                                            <p:strVal val="#ppt_x"/>
                                          </p:val>
                                        </p:tav>
                                      </p:tavLst>
                                    </p:anim>
                                    <p:anim calcmode="lin" valueType="num">
                                      <p:cBhvr additive="base">
                                        <p:cTn id="62" dur="500" fill="hold"/>
                                        <p:tgtEl>
                                          <p:spTgt spid="636961"/>
                                        </p:tgtEl>
                                        <p:attrNameLst>
                                          <p:attrName>ppt_y</p:attrName>
                                        </p:attrNameLst>
                                      </p:cBhvr>
                                      <p:tavLst>
                                        <p:tav tm="0">
                                          <p:val>
                                            <p:strVal val="#ppt_y"/>
                                          </p:val>
                                        </p:tav>
                                        <p:tav tm="100000">
                                          <p:val>
                                            <p:strVal val="#ppt_y"/>
                                          </p:val>
                                        </p:tav>
                                      </p:tavLst>
                                    </p:anim>
                                  </p:childTnLst>
                                </p:cTn>
                              </p:par>
                              <p:par>
                                <p:cTn id="63" presetID="2" presetClass="entr" presetSubtype="8" fill="hold" grpId="0" nodeType="withEffect">
                                  <p:stCondLst>
                                    <p:cond delay="0"/>
                                  </p:stCondLst>
                                  <p:childTnLst>
                                    <p:set>
                                      <p:cBhvr>
                                        <p:cTn id="64" dur="1" fill="hold">
                                          <p:stCondLst>
                                            <p:cond delay="0"/>
                                          </p:stCondLst>
                                        </p:cTn>
                                        <p:tgtEl>
                                          <p:spTgt spid="636963"/>
                                        </p:tgtEl>
                                        <p:attrNameLst>
                                          <p:attrName>style.visibility</p:attrName>
                                        </p:attrNameLst>
                                      </p:cBhvr>
                                      <p:to>
                                        <p:strVal val="visible"/>
                                      </p:to>
                                    </p:set>
                                    <p:anim calcmode="lin" valueType="num">
                                      <p:cBhvr additive="base">
                                        <p:cTn id="65" dur="500" fill="hold"/>
                                        <p:tgtEl>
                                          <p:spTgt spid="636963"/>
                                        </p:tgtEl>
                                        <p:attrNameLst>
                                          <p:attrName>ppt_x</p:attrName>
                                        </p:attrNameLst>
                                      </p:cBhvr>
                                      <p:tavLst>
                                        <p:tav tm="0">
                                          <p:val>
                                            <p:strVal val="0-#ppt_w/2"/>
                                          </p:val>
                                        </p:tav>
                                        <p:tav tm="100000">
                                          <p:val>
                                            <p:strVal val="#ppt_x"/>
                                          </p:val>
                                        </p:tav>
                                      </p:tavLst>
                                    </p:anim>
                                    <p:anim calcmode="lin" valueType="num">
                                      <p:cBhvr additive="base">
                                        <p:cTn id="66" dur="500" fill="hold"/>
                                        <p:tgtEl>
                                          <p:spTgt spid="636963"/>
                                        </p:tgtEl>
                                        <p:attrNameLst>
                                          <p:attrName>ppt_y</p:attrName>
                                        </p:attrNameLst>
                                      </p:cBhvr>
                                      <p:tavLst>
                                        <p:tav tm="0">
                                          <p:val>
                                            <p:strVal val="#ppt_y"/>
                                          </p:val>
                                        </p:tav>
                                        <p:tav tm="100000">
                                          <p:val>
                                            <p:strVal val="#ppt_y"/>
                                          </p:val>
                                        </p:tav>
                                      </p:tavLst>
                                    </p:anim>
                                  </p:childTnLst>
                                </p:cTn>
                              </p:par>
                              <p:par>
                                <p:cTn id="67" presetID="2" presetClass="entr" presetSubtype="8" fill="hold" grpId="0" nodeType="withEffect">
                                  <p:stCondLst>
                                    <p:cond delay="0"/>
                                  </p:stCondLst>
                                  <p:childTnLst>
                                    <p:set>
                                      <p:cBhvr>
                                        <p:cTn id="68" dur="1" fill="hold">
                                          <p:stCondLst>
                                            <p:cond delay="0"/>
                                          </p:stCondLst>
                                        </p:cTn>
                                        <p:tgtEl>
                                          <p:spTgt spid="636964"/>
                                        </p:tgtEl>
                                        <p:attrNameLst>
                                          <p:attrName>style.visibility</p:attrName>
                                        </p:attrNameLst>
                                      </p:cBhvr>
                                      <p:to>
                                        <p:strVal val="visible"/>
                                      </p:to>
                                    </p:set>
                                    <p:anim calcmode="lin" valueType="num">
                                      <p:cBhvr additive="base">
                                        <p:cTn id="69" dur="500" fill="hold"/>
                                        <p:tgtEl>
                                          <p:spTgt spid="636964"/>
                                        </p:tgtEl>
                                        <p:attrNameLst>
                                          <p:attrName>ppt_x</p:attrName>
                                        </p:attrNameLst>
                                      </p:cBhvr>
                                      <p:tavLst>
                                        <p:tav tm="0">
                                          <p:val>
                                            <p:strVal val="0-#ppt_w/2"/>
                                          </p:val>
                                        </p:tav>
                                        <p:tav tm="100000">
                                          <p:val>
                                            <p:strVal val="#ppt_x"/>
                                          </p:val>
                                        </p:tav>
                                      </p:tavLst>
                                    </p:anim>
                                    <p:anim calcmode="lin" valueType="num">
                                      <p:cBhvr additive="base">
                                        <p:cTn id="70" dur="500" fill="hold"/>
                                        <p:tgtEl>
                                          <p:spTgt spid="636964"/>
                                        </p:tgtEl>
                                        <p:attrNameLst>
                                          <p:attrName>ppt_y</p:attrName>
                                        </p:attrNameLst>
                                      </p:cBhvr>
                                      <p:tavLst>
                                        <p:tav tm="0">
                                          <p:val>
                                            <p:strVal val="#ppt_y"/>
                                          </p:val>
                                        </p:tav>
                                        <p:tav tm="100000">
                                          <p:val>
                                            <p:strVal val="#ppt_y"/>
                                          </p:val>
                                        </p:tav>
                                      </p:tavLst>
                                    </p:anim>
                                  </p:childTnLst>
                                </p:cTn>
                              </p:par>
                              <p:par>
                                <p:cTn id="71" presetID="2" presetClass="entr" presetSubtype="8" fill="hold" grpId="0" nodeType="withEffect">
                                  <p:stCondLst>
                                    <p:cond delay="0"/>
                                  </p:stCondLst>
                                  <p:childTnLst>
                                    <p:set>
                                      <p:cBhvr>
                                        <p:cTn id="72" dur="1" fill="hold">
                                          <p:stCondLst>
                                            <p:cond delay="0"/>
                                          </p:stCondLst>
                                        </p:cTn>
                                        <p:tgtEl>
                                          <p:spTgt spid="636965"/>
                                        </p:tgtEl>
                                        <p:attrNameLst>
                                          <p:attrName>style.visibility</p:attrName>
                                        </p:attrNameLst>
                                      </p:cBhvr>
                                      <p:to>
                                        <p:strVal val="visible"/>
                                      </p:to>
                                    </p:set>
                                    <p:anim calcmode="lin" valueType="num">
                                      <p:cBhvr additive="base">
                                        <p:cTn id="73" dur="500" fill="hold"/>
                                        <p:tgtEl>
                                          <p:spTgt spid="636965"/>
                                        </p:tgtEl>
                                        <p:attrNameLst>
                                          <p:attrName>ppt_x</p:attrName>
                                        </p:attrNameLst>
                                      </p:cBhvr>
                                      <p:tavLst>
                                        <p:tav tm="0">
                                          <p:val>
                                            <p:strVal val="0-#ppt_w/2"/>
                                          </p:val>
                                        </p:tav>
                                        <p:tav tm="100000">
                                          <p:val>
                                            <p:strVal val="#ppt_x"/>
                                          </p:val>
                                        </p:tav>
                                      </p:tavLst>
                                    </p:anim>
                                    <p:anim calcmode="lin" valueType="num">
                                      <p:cBhvr additive="base">
                                        <p:cTn id="74" dur="500" fill="hold"/>
                                        <p:tgtEl>
                                          <p:spTgt spid="636965"/>
                                        </p:tgtEl>
                                        <p:attrNameLst>
                                          <p:attrName>ppt_y</p:attrName>
                                        </p:attrNameLst>
                                      </p:cBhvr>
                                      <p:tavLst>
                                        <p:tav tm="0">
                                          <p:val>
                                            <p:strVal val="#ppt_y"/>
                                          </p:val>
                                        </p:tav>
                                        <p:tav tm="100000">
                                          <p:val>
                                            <p:strVal val="#ppt_y"/>
                                          </p:val>
                                        </p:tav>
                                      </p:tavLst>
                                    </p:anim>
                                  </p:childTnLst>
                                </p:cTn>
                              </p:par>
                              <p:par>
                                <p:cTn id="75" presetID="2" presetClass="entr" presetSubtype="8" fill="hold" grpId="0" nodeType="withEffect">
                                  <p:stCondLst>
                                    <p:cond delay="0"/>
                                  </p:stCondLst>
                                  <p:childTnLst>
                                    <p:set>
                                      <p:cBhvr>
                                        <p:cTn id="76" dur="1" fill="hold">
                                          <p:stCondLst>
                                            <p:cond delay="0"/>
                                          </p:stCondLst>
                                        </p:cTn>
                                        <p:tgtEl>
                                          <p:spTgt spid="636967"/>
                                        </p:tgtEl>
                                        <p:attrNameLst>
                                          <p:attrName>style.visibility</p:attrName>
                                        </p:attrNameLst>
                                      </p:cBhvr>
                                      <p:to>
                                        <p:strVal val="visible"/>
                                      </p:to>
                                    </p:set>
                                    <p:anim calcmode="lin" valueType="num">
                                      <p:cBhvr additive="base">
                                        <p:cTn id="77" dur="500" fill="hold"/>
                                        <p:tgtEl>
                                          <p:spTgt spid="636967"/>
                                        </p:tgtEl>
                                        <p:attrNameLst>
                                          <p:attrName>ppt_x</p:attrName>
                                        </p:attrNameLst>
                                      </p:cBhvr>
                                      <p:tavLst>
                                        <p:tav tm="0">
                                          <p:val>
                                            <p:strVal val="0-#ppt_w/2"/>
                                          </p:val>
                                        </p:tav>
                                        <p:tav tm="100000">
                                          <p:val>
                                            <p:strVal val="#ppt_x"/>
                                          </p:val>
                                        </p:tav>
                                      </p:tavLst>
                                    </p:anim>
                                    <p:anim calcmode="lin" valueType="num">
                                      <p:cBhvr additive="base">
                                        <p:cTn id="78" dur="500" fill="hold"/>
                                        <p:tgtEl>
                                          <p:spTgt spid="636967"/>
                                        </p:tgtEl>
                                        <p:attrNameLst>
                                          <p:attrName>ppt_y</p:attrName>
                                        </p:attrNameLst>
                                      </p:cBhvr>
                                      <p:tavLst>
                                        <p:tav tm="0">
                                          <p:val>
                                            <p:strVal val="#ppt_y"/>
                                          </p:val>
                                        </p:tav>
                                        <p:tav tm="100000">
                                          <p:val>
                                            <p:strVal val="#ppt_y"/>
                                          </p:val>
                                        </p:tav>
                                      </p:tavLst>
                                    </p:anim>
                                  </p:childTnLst>
                                </p:cTn>
                              </p:par>
                              <p:par>
                                <p:cTn id="79" presetID="2" presetClass="entr" presetSubtype="8" fill="hold" grpId="0" nodeType="withEffect">
                                  <p:stCondLst>
                                    <p:cond delay="0"/>
                                  </p:stCondLst>
                                  <p:childTnLst>
                                    <p:set>
                                      <p:cBhvr>
                                        <p:cTn id="80" dur="1" fill="hold">
                                          <p:stCondLst>
                                            <p:cond delay="0"/>
                                          </p:stCondLst>
                                        </p:cTn>
                                        <p:tgtEl>
                                          <p:spTgt spid="636969"/>
                                        </p:tgtEl>
                                        <p:attrNameLst>
                                          <p:attrName>style.visibility</p:attrName>
                                        </p:attrNameLst>
                                      </p:cBhvr>
                                      <p:to>
                                        <p:strVal val="visible"/>
                                      </p:to>
                                    </p:set>
                                    <p:anim calcmode="lin" valueType="num">
                                      <p:cBhvr additive="base">
                                        <p:cTn id="81" dur="500" fill="hold"/>
                                        <p:tgtEl>
                                          <p:spTgt spid="636969"/>
                                        </p:tgtEl>
                                        <p:attrNameLst>
                                          <p:attrName>ppt_x</p:attrName>
                                        </p:attrNameLst>
                                      </p:cBhvr>
                                      <p:tavLst>
                                        <p:tav tm="0">
                                          <p:val>
                                            <p:strVal val="0-#ppt_w/2"/>
                                          </p:val>
                                        </p:tav>
                                        <p:tav tm="100000">
                                          <p:val>
                                            <p:strVal val="#ppt_x"/>
                                          </p:val>
                                        </p:tav>
                                      </p:tavLst>
                                    </p:anim>
                                    <p:anim calcmode="lin" valueType="num">
                                      <p:cBhvr additive="base">
                                        <p:cTn id="82" dur="500" fill="hold"/>
                                        <p:tgtEl>
                                          <p:spTgt spid="636969"/>
                                        </p:tgtEl>
                                        <p:attrNameLst>
                                          <p:attrName>ppt_y</p:attrName>
                                        </p:attrNameLst>
                                      </p:cBhvr>
                                      <p:tavLst>
                                        <p:tav tm="0">
                                          <p:val>
                                            <p:strVal val="#ppt_y"/>
                                          </p:val>
                                        </p:tav>
                                        <p:tav tm="100000">
                                          <p:val>
                                            <p:strVal val="#ppt_y"/>
                                          </p:val>
                                        </p:tav>
                                      </p:tavLst>
                                    </p:anim>
                                  </p:childTnLst>
                                </p:cTn>
                              </p:par>
                              <p:par>
                                <p:cTn id="83" presetID="2" presetClass="entr" presetSubtype="8" fill="hold" grpId="0" nodeType="withEffect">
                                  <p:stCondLst>
                                    <p:cond delay="0"/>
                                  </p:stCondLst>
                                  <p:childTnLst>
                                    <p:set>
                                      <p:cBhvr>
                                        <p:cTn id="84" dur="1" fill="hold">
                                          <p:stCondLst>
                                            <p:cond delay="0"/>
                                          </p:stCondLst>
                                        </p:cTn>
                                        <p:tgtEl>
                                          <p:spTgt spid="636972"/>
                                        </p:tgtEl>
                                        <p:attrNameLst>
                                          <p:attrName>style.visibility</p:attrName>
                                        </p:attrNameLst>
                                      </p:cBhvr>
                                      <p:to>
                                        <p:strVal val="visible"/>
                                      </p:to>
                                    </p:set>
                                    <p:anim calcmode="lin" valueType="num">
                                      <p:cBhvr additive="base">
                                        <p:cTn id="85" dur="500" fill="hold"/>
                                        <p:tgtEl>
                                          <p:spTgt spid="636972"/>
                                        </p:tgtEl>
                                        <p:attrNameLst>
                                          <p:attrName>ppt_x</p:attrName>
                                        </p:attrNameLst>
                                      </p:cBhvr>
                                      <p:tavLst>
                                        <p:tav tm="0">
                                          <p:val>
                                            <p:strVal val="0-#ppt_w/2"/>
                                          </p:val>
                                        </p:tav>
                                        <p:tav tm="100000">
                                          <p:val>
                                            <p:strVal val="#ppt_x"/>
                                          </p:val>
                                        </p:tav>
                                      </p:tavLst>
                                    </p:anim>
                                    <p:anim calcmode="lin" valueType="num">
                                      <p:cBhvr additive="base">
                                        <p:cTn id="86" dur="500" fill="hold"/>
                                        <p:tgtEl>
                                          <p:spTgt spid="636972"/>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636942"/>
                                        </p:tgtEl>
                                        <p:attrNameLst>
                                          <p:attrName>style.visibility</p:attrName>
                                        </p:attrNameLst>
                                      </p:cBhvr>
                                      <p:to>
                                        <p:strVal val="visible"/>
                                      </p:to>
                                    </p:set>
                                    <p:anim calcmode="lin" valueType="num">
                                      <p:cBhvr additive="base">
                                        <p:cTn id="91" dur="500" fill="hold"/>
                                        <p:tgtEl>
                                          <p:spTgt spid="636942"/>
                                        </p:tgtEl>
                                        <p:attrNameLst>
                                          <p:attrName>ppt_x</p:attrName>
                                        </p:attrNameLst>
                                      </p:cBhvr>
                                      <p:tavLst>
                                        <p:tav tm="0">
                                          <p:val>
                                            <p:strVal val="#ppt_x"/>
                                          </p:val>
                                        </p:tav>
                                        <p:tav tm="100000">
                                          <p:val>
                                            <p:strVal val="#ppt_x"/>
                                          </p:val>
                                        </p:tav>
                                      </p:tavLst>
                                    </p:anim>
                                    <p:anim calcmode="lin" valueType="num">
                                      <p:cBhvr additive="base">
                                        <p:cTn id="92" dur="500" fill="hold"/>
                                        <p:tgtEl>
                                          <p:spTgt spid="636942"/>
                                        </p:tgtEl>
                                        <p:attrNameLst>
                                          <p:attrName>ppt_y</p:attrName>
                                        </p:attrNameLst>
                                      </p:cBhvr>
                                      <p:tavLst>
                                        <p:tav tm="0">
                                          <p:val>
                                            <p:strVal val="1+#ppt_h/2"/>
                                          </p:val>
                                        </p:tav>
                                        <p:tav tm="100000">
                                          <p:val>
                                            <p:strVal val="#ppt_y"/>
                                          </p:val>
                                        </p:tav>
                                      </p:tavLst>
                                    </p:anim>
                                  </p:childTnLst>
                                </p:cTn>
                              </p:par>
                              <p:par>
                                <p:cTn id="93" presetID="2" presetClass="entr" presetSubtype="4" fill="hold" grpId="0" nodeType="withEffect">
                                  <p:stCondLst>
                                    <p:cond delay="0"/>
                                  </p:stCondLst>
                                  <p:childTnLst>
                                    <p:set>
                                      <p:cBhvr>
                                        <p:cTn id="94" dur="1" fill="hold">
                                          <p:stCondLst>
                                            <p:cond delay="0"/>
                                          </p:stCondLst>
                                        </p:cTn>
                                        <p:tgtEl>
                                          <p:spTgt spid="636960"/>
                                        </p:tgtEl>
                                        <p:attrNameLst>
                                          <p:attrName>style.visibility</p:attrName>
                                        </p:attrNameLst>
                                      </p:cBhvr>
                                      <p:to>
                                        <p:strVal val="visible"/>
                                      </p:to>
                                    </p:set>
                                    <p:anim calcmode="lin" valueType="num">
                                      <p:cBhvr additive="base">
                                        <p:cTn id="95" dur="500" fill="hold"/>
                                        <p:tgtEl>
                                          <p:spTgt spid="636960"/>
                                        </p:tgtEl>
                                        <p:attrNameLst>
                                          <p:attrName>ppt_x</p:attrName>
                                        </p:attrNameLst>
                                      </p:cBhvr>
                                      <p:tavLst>
                                        <p:tav tm="0">
                                          <p:val>
                                            <p:strVal val="#ppt_x"/>
                                          </p:val>
                                        </p:tav>
                                        <p:tav tm="100000">
                                          <p:val>
                                            <p:strVal val="#ppt_x"/>
                                          </p:val>
                                        </p:tav>
                                      </p:tavLst>
                                    </p:anim>
                                    <p:anim calcmode="lin" valueType="num">
                                      <p:cBhvr additive="base">
                                        <p:cTn id="96" dur="500" fill="hold"/>
                                        <p:tgtEl>
                                          <p:spTgt spid="636960"/>
                                        </p:tgtEl>
                                        <p:attrNameLst>
                                          <p:attrName>ppt_y</p:attrName>
                                        </p:attrNameLst>
                                      </p:cBhvr>
                                      <p:tavLst>
                                        <p:tav tm="0">
                                          <p:val>
                                            <p:strVal val="1+#ppt_h/2"/>
                                          </p:val>
                                        </p:tav>
                                        <p:tav tm="100000">
                                          <p:val>
                                            <p:strVal val="#ppt_y"/>
                                          </p:val>
                                        </p:tav>
                                      </p:tavLst>
                                    </p:anim>
                                  </p:childTnLst>
                                </p:cTn>
                              </p:par>
                              <p:par>
                                <p:cTn id="97" presetID="2" presetClass="entr" presetSubtype="4" fill="hold" grpId="0" nodeType="withEffect">
                                  <p:stCondLst>
                                    <p:cond delay="0"/>
                                  </p:stCondLst>
                                  <p:childTnLst>
                                    <p:set>
                                      <p:cBhvr>
                                        <p:cTn id="98" dur="1" fill="hold">
                                          <p:stCondLst>
                                            <p:cond delay="0"/>
                                          </p:stCondLst>
                                        </p:cTn>
                                        <p:tgtEl>
                                          <p:spTgt spid="636962"/>
                                        </p:tgtEl>
                                        <p:attrNameLst>
                                          <p:attrName>style.visibility</p:attrName>
                                        </p:attrNameLst>
                                      </p:cBhvr>
                                      <p:to>
                                        <p:strVal val="visible"/>
                                      </p:to>
                                    </p:set>
                                    <p:anim calcmode="lin" valueType="num">
                                      <p:cBhvr additive="base">
                                        <p:cTn id="99" dur="500" fill="hold"/>
                                        <p:tgtEl>
                                          <p:spTgt spid="636962"/>
                                        </p:tgtEl>
                                        <p:attrNameLst>
                                          <p:attrName>ppt_x</p:attrName>
                                        </p:attrNameLst>
                                      </p:cBhvr>
                                      <p:tavLst>
                                        <p:tav tm="0">
                                          <p:val>
                                            <p:strVal val="#ppt_x"/>
                                          </p:val>
                                        </p:tav>
                                        <p:tav tm="100000">
                                          <p:val>
                                            <p:strVal val="#ppt_x"/>
                                          </p:val>
                                        </p:tav>
                                      </p:tavLst>
                                    </p:anim>
                                    <p:anim calcmode="lin" valueType="num">
                                      <p:cBhvr additive="base">
                                        <p:cTn id="100" dur="500" fill="hold"/>
                                        <p:tgtEl>
                                          <p:spTgt spid="636962"/>
                                        </p:tgtEl>
                                        <p:attrNameLst>
                                          <p:attrName>ppt_y</p:attrName>
                                        </p:attrNameLst>
                                      </p:cBhvr>
                                      <p:tavLst>
                                        <p:tav tm="0">
                                          <p:val>
                                            <p:strVal val="1+#ppt_h/2"/>
                                          </p:val>
                                        </p:tav>
                                        <p:tav tm="100000">
                                          <p:val>
                                            <p:strVal val="#ppt_y"/>
                                          </p:val>
                                        </p:tav>
                                      </p:tavLst>
                                    </p:anim>
                                  </p:childTnLst>
                                </p:cTn>
                              </p:par>
                              <p:par>
                                <p:cTn id="101" presetID="2" presetClass="entr" presetSubtype="4" fill="hold" grpId="0" nodeType="withEffect">
                                  <p:stCondLst>
                                    <p:cond delay="0"/>
                                  </p:stCondLst>
                                  <p:childTnLst>
                                    <p:set>
                                      <p:cBhvr>
                                        <p:cTn id="102" dur="1" fill="hold">
                                          <p:stCondLst>
                                            <p:cond delay="0"/>
                                          </p:stCondLst>
                                        </p:cTn>
                                        <p:tgtEl>
                                          <p:spTgt spid="636970"/>
                                        </p:tgtEl>
                                        <p:attrNameLst>
                                          <p:attrName>style.visibility</p:attrName>
                                        </p:attrNameLst>
                                      </p:cBhvr>
                                      <p:to>
                                        <p:strVal val="visible"/>
                                      </p:to>
                                    </p:set>
                                    <p:anim calcmode="lin" valueType="num">
                                      <p:cBhvr additive="base">
                                        <p:cTn id="103" dur="500" fill="hold"/>
                                        <p:tgtEl>
                                          <p:spTgt spid="636970"/>
                                        </p:tgtEl>
                                        <p:attrNameLst>
                                          <p:attrName>ppt_x</p:attrName>
                                        </p:attrNameLst>
                                      </p:cBhvr>
                                      <p:tavLst>
                                        <p:tav tm="0">
                                          <p:val>
                                            <p:strVal val="#ppt_x"/>
                                          </p:val>
                                        </p:tav>
                                        <p:tav tm="100000">
                                          <p:val>
                                            <p:strVal val="#ppt_x"/>
                                          </p:val>
                                        </p:tav>
                                      </p:tavLst>
                                    </p:anim>
                                    <p:anim calcmode="lin" valueType="num">
                                      <p:cBhvr additive="base">
                                        <p:cTn id="104" dur="500" fill="hold"/>
                                        <p:tgtEl>
                                          <p:spTgt spid="636970"/>
                                        </p:tgtEl>
                                        <p:attrNameLst>
                                          <p:attrName>ppt_y</p:attrName>
                                        </p:attrNameLst>
                                      </p:cBhvr>
                                      <p:tavLst>
                                        <p:tav tm="0">
                                          <p:val>
                                            <p:strVal val="1+#ppt_h/2"/>
                                          </p:val>
                                        </p:tav>
                                        <p:tav tm="100000">
                                          <p:val>
                                            <p:strVal val="#ppt_y"/>
                                          </p:val>
                                        </p:tav>
                                      </p:tavLst>
                                    </p:anim>
                                  </p:childTnLst>
                                </p:cTn>
                              </p:par>
                              <p:par>
                                <p:cTn id="105" presetID="2" presetClass="entr" presetSubtype="4" fill="hold" grpId="0" nodeType="withEffect">
                                  <p:stCondLst>
                                    <p:cond delay="0"/>
                                  </p:stCondLst>
                                  <p:childTnLst>
                                    <p:set>
                                      <p:cBhvr>
                                        <p:cTn id="106" dur="1" fill="hold">
                                          <p:stCondLst>
                                            <p:cond delay="0"/>
                                          </p:stCondLst>
                                        </p:cTn>
                                        <p:tgtEl>
                                          <p:spTgt spid="636971"/>
                                        </p:tgtEl>
                                        <p:attrNameLst>
                                          <p:attrName>style.visibility</p:attrName>
                                        </p:attrNameLst>
                                      </p:cBhvr>
                                      <p:to>
                                        <p:strVal val="visible"/>
                                      </p:to>
                                    </p:set>
                                    <p:anim calcmode="lin" valueType="num">
                                      <p:cBhvr additive="base">
                                        <p:cTn id="107" dur="500" fill="hold"/>
                                        <p:tgtEl>
                                          <p:spTgt spid="636971"/>
                                        </p:tgtEl>
                                        <p:attrNameLst>
                                          <p:attrName>ppt_x</p:attrName>
                                        </p:attrNameLst>
                                      </p:cBhvr>
                                      <p:tavLst>
                                        <p:tav tm="0">
                                          <p:val>
                                            <p:strVal val="#ppt_x"/>
                                          </p:val>
                                        </p:tav>
                                        <p:tav tm="100000">
                                          <p:val>
                                            <p:strVal val="#ppt_x"/>
                                          </p:val>
                                        </p:tav>
                                      </p:tavLst>
                                    </p:anim>
                                    <p:anim calcmode="lin" valueType="num">
                                      <p:cBhvr additive="base">
                                        <p:cTn id="108" dur="500" fill="hold"/>
                                        <p:tgtEl>
                                          <p:spTgt spid="636971"/>
                                        </p:tgtEl>
                                        <p:attrNameLst>
                                          <p:attrName>ppt_y</p:attrName>
                                        </p:attrNameLst>
                                      </p:cBhvr>
                                      <p:tavLst>
                                        <p:tav tm="0">
                                          <p:val>
                                            <p:strVal val="1+#ppt_h/2"/>
                                          </p:val>
                                        </p:tav>
                                        <p:tav tm="100000">
                                          <p:val>
                                            <p:strVal val="#ppt_y"/>
                                          </p:val>
                                        </p:tav>
                                      </p:tavLst>
                                    </p:anim>
                                  </p:childTnLst>
                                </p:cTn>
                              </p:par>
                              <p:par>
                                <p:cTn id="109" presetID="2" presetClass="entr" presetSubtype="4" fill="hold" grpId="0" nodeType="withEffect">
                                  <p:stCondLst>
                                    <p:cond delay="0"/>
                                  </p:stCondLst>
                                  <p:childTnLst>
                                    <p:set>
                                      <p:cBhvr>
                                        <p:cTn id="110" dur="1" fill="hold">
                                          <p:stCondLst>
                                            <p:cond delay="0"/>
                                          </p:stCondLst>
                                        </p:cTn>
                                        <p:tgtEl>
                                          <p:spTgt spid="636973"/>
                                        </p:tgtEl>
                                        <p:attrNameLst>
                                          <p:attrName>style.visibility</p:attrName>
                                        </p:attrNameLst>
                                      </p:cBhvr>
                                      <p:to>
                                        <p:strVal val="visible"/>
                                      </p:to>
                                    </p:set>
                                    <p:anim calcmode="lin" valueType="num">
                                      <p:cBhvr additive="base">
                                        <p:cTn id="111" dur="500" fill="hold"/>
                                        <p:tgtEl>
                                          <p:spTgt spid="636973"/>
                                        </p:tgtEl>
                                        <p:attrNameLst>
                                          <p:attrName>ppt_x</p:attrName>
                                        </p:attrNameLst>
                                      </p:cBhvr>
                                      <p:tavLst>
                                        <p:tav tm="0">
                                          <p:val>
                                            <p:strVal val="#ppt_x"/>
                                          </p:val>
                                        </p:tav>
                                        <p:tav tm="100000">
                                          <p:val>
                                            <p:strVal val="#ppt_x"/>
                                          </p:val>
                                        </p:tav>
                                      </p:tavLst>
                                    </p:anim>
                                    <p:anim calcmode="lin" valueType="num">
                                      <p:cBhvr additive="base">
                                        <p:cTn id="112" dur="500" fill="hold"/>
                                        <p:tgtEl>
                                          <p:spTgt spid="636973"/>
                                        </p:tgtEl>
                                        <p:attrNameLst>
                                          <p:attrName>ppt_y</p:attrName>
                                        </p:attrNameLst>
                                      </p:cBhvr>
                                      <p:tavLst>
                                        <p:tav tm="0">
                                          <p:val>
                                            <p:strVal val="1+#ppt_h/2"/>
                                          </p:val>
                                        </p:tav>
                                        <p:tav tm="100000">
                                          <p:val>
                                            <p:strVal val="#ppt_y"/>
                                          </p:val>
                                        </p:tav>
                                      </p:tavLst>
                                    </p:anim>
                                  </p:childTnLst>
                                </p:cTn>
                              </p:par>
                              <p:par>
                                <p:cTn id="113" presetID="2" presetClass="entr" presetSubtype="4" fill="hold" grpId="0" nodeType="withEffect">
                                  <p:stCondLst>
                                    <p:cond delay="0"/>
                                  </p:stCondLst>
                                  <p:childTnLst>
                                    <p:set>
                                      <p:cBhvr>
                                        <p:cTn id="114" dur="1" fill="hold">
                                          <p:stCondLst>
                                            <p:cond delay="0"/>
                                          </p:stCondLst>
                                        </p:cTn>
                                        <p:tgtEl>
                                          <p:spTgt spid="636974"/>
                                        </p:tgtEl>
                                        <p:attrNameLst>
                                          <p:attrName>style.visibility</p:attrName>
                                        </p:attrNameLst>
                                      </p:cBhvr>
                                      <p:to>
                                        <p:strVal val="visible"/>
                                      </p:to>
                                    </p:set>
                                    <p:anim calcmode="lin" valueType="num">
                                      <p:cBhvr additive="base">
                                        <p:cTn id="115" dur="500" fill="hold"/>
                                        <p:tgtEl>
                                          <p:spTgt spid="636974"/>
                                        </p:tgtEl>
                                        <p:attrNameLst>
                                          <p:attrName>ppt_x</p:attrName>
                                        </p:attrNameLst>
                                      </p:cBhvr>
                                      <p:tavLst>
                                        <p:tav tm="0">
                                          <p:val>
                                            <p:strVal val="#ppt_x"/>
                                          </p:val>
                                        </p:tav>
                                        <p:tav tm="100000">
                                          <p:val>
                                            <p:strVal val="#ppt_x"/>
                                          </p:val>
                                        </p:tav>
                                      </p:tavLst>
                                    </p:anim>
                                    <p:anim calcmode="lin" valueType="num">
                                      <p:cBhvr additive="base">
                                        <p:cTn id="116" dur="500" fill="hold"/>
                                        <p:tgtEl>
                                          <p:spTgt spid="636974"/>
                                        </p:tgtEl>
                                        <p:attrNameLst>
                                          <p:attrName>ppt_y</p:attrName>
                                        </p:attrNameLst>
                                      </p:cBhvr>
                                      <p:tavLst>
                                        <p:tav tm="0">
                                          <p:val>
                                            <p:strVal val="1+#ppt_h/2"/>
                                          </p:val>
                                        </p:tav>
                                        <p:tav tm="100000">
                                          <p:val>
                                            <p:strVal val="#ppt_y"/>
                                          </p:val>
                                        </p:tav>
                                      </p:tavLst>
                                    </p:anim>
                                  </p:childTnLst>
                                </p:cTn>
                              </p:par>
                              <p:par>
                                <p:cTn id="117" presetID="2" presetClass="entr" presetSubtype="4" fill="hold" grpId="0" nodeType="withEffect">
                                  <p:stCondLst>
                                    <p:cond delay="0"/>
                                  </p:stCondLst>
                                  <p:childTnLst>
                                    <p:set>
                                      <p:cBhvr>
                                        <p:cTn id="118" dur="1" fill="hold">
                                          <p:stCondLst>
                                            <p:cond delay="0"/>
                                          </p:stCondLst>
                                        </p:cTn>
                                        <p:tgtEl>
                                          <p:spTgt spid="636975"/>
                                        </p:tgtEl>
                                        <p:attrNameLst>
                                          <p:attrName>style.visibility</p:attrName>
                                        </p:attrNameLst>
                                      </p:cBhvr>
                                      <p:to>
                                        <p:strVal val="visible"/>
                                      </p:to>
                                    </p:set>
                                    <p:anim calcmode="lin" valueType="num">
                                      <p:cBhvr additive="base">
                                        <p:cTn id="119" dur="500" fill="hold"/>
                                        <p:tgtEl>
                                          <p:spTgt spid="636975"/>
                                        </p:tgtEl>
                                        <p:attrNameLst>
                                          <p:attrName>ppt_x</p:attrName>
                                        </p:attrNameLst>
                                      </p:cBhvr>
                                      <p:tavLst>
                                        <p:tav tm="0">
                                          <p:val>
                                            <p:strVal val="#ppt_x"/>
                                          </p:val>
                                        </p:tav>
                                        <p:tav tm="100000">
                                          <p:val>
                                            <p:strVal val="#ppt_x"/>
                                          </p:val>
                                        </p:tav>
                                      </p:tavLst>
                                    </p:anim>
                                    <p:anim calcmode="lin" valueType="num">
                                      <p:cBhvr additive="base">
                                        <p:cTn id="120" dur="500" fill="hold"/>
                                        <p:tgtEl>
                                          <p:spTgt spid="636975"/>
                                        </p:tgtEl>
                                        <p:attrNameLst>
                                          <p:attrName>ppt_y</p:attrName>
                                        </p:attrNameLst>
                                      </p:cBhvr>
                                      <p:tavLst>
                                        <p:tav tm="0">
                                          <p:val>
                                            <p:strVal val="1+#ppt_h/2"/>
                                          </p:val>
                                        </p:tav>
                                        <p:tav tm="100000">
                                          <p:val>
                                            <p:strVal val="#ppt_y"/>
                                          </p:val>
                                        </p:tav>
                                      </p:tavLst>
                                    </p:anim>
                                  </p:childTnLst>
                                </p:cTn>
                              </p:par>
                              <p:par>
                                <p:cTn id="121" presetID="2" presetClass="entr" presetSubtype="4" fill="hold" grpId="0" nodeType="withEffect">
                                  <p:stCondLst>
                                    <p:cond delay="0"/>
                                  </p:stCondLst>
                                  <p:childTnLst>
                                    <p:set>
                                      <p:cBhvr>
                                        <p:cTn id="122" dur="1" fill="hold">
                                          <p:stCondLst>
                                            <p:cond delay="0"/>
                                          </p:stCondLst>
                                        </p:cTn>
                                        <p:tgtEl>
                                          <p:spTgt spid="636976"/>
                                        </p:tgtEl>
                                        <p:attrNameLst>
                                          <p:attrName>style.visibility</p:attrName>
                                        </p:attrNameLst>
                                      </p:cBhvr>
                                      <p:to>
                                        <p:strVal val="visible"/>
                                      </p:to>
                                    </p:set>
                                    <p:anim calcmode="lin" valueType="num">
                                      <p:cBhvr additive="base">
                                        <p:cTn id="123" dur="500" fill="hold"/>
                                        <p:tgtEl>
                                          <p:spTgt spid="636976"/>
                                        </p:tgtEl>
                                        <p:attrNameLst>
                                          <p:attrName>ppt_x</p:attrName>
                                        </p:attrNameLst>
                                      </p:cBhvr>
                                      <p:tavLst>
                                        <p:tav tm="0">
                                          <p:val>
                                            <p:strVal val="#ppt_x"/>
                                          </p:val>
                                        </p:tav>
                                        <p:tav tm="100000">
                                          <p:val>
                                            <p:strVal val="#ppt_x"/>
                                          </p:val>
                                        </p:tav>
                                      </p:tavLst>
                                    </p:anim>
                                    <p:anim calcmode="lin" valueType="num">
                                      <p:cBhvr additive="base">
                                        <p:cTn id="124" dur="500" fill="hold"/>
                                        <p:tgtEl>
                                          <p:spTgt spid="636976"/>
                                        </p:tgtEl>
                                        <p:attrNameLst>
                                          <p:attrName>ppt_y</p:attrName>
                                        </p:attrNameLst>
                                      </p:cBhvr>
                                      <p:tavLst>
                                        <p:tav tm="0">
                                          <p:val>
                                            <p:strVal val="1+#ppt_h/2"/>
                                          </p:val>
                                        </p:tav>
                                        <p:tav tm="100000">
                                          <p:val>
                                            <p:strVal val="#ppt_y"/>
                                          </p:val>
                                        </p:tav>
                                      </p:tavLst>
                                    </p:anim>
                                  </p:childTnLst>
                                </p:cTn>
                              </p:par>
                              <p:par>
                                <p:cTn id="125" presetID="2" presetClass="entr" presetSubtype="4" fill="hold" grpId="0" nodeType="withEffect">
                                  <p:stCondLst>
                                    <p:cond delay="0"/>
                                  </p:stCondLst>
                                  <p:childTnLst>
                                    <p:set>
                                      <p:cBhvr>
                                        <p:cTn id="126" dur="1" fill="hold">
                                          <p:stCondLst>
                                            <p:cond delay="0"/>
                                          </p:stCondLst>
                                        </p:cTn>
                                        <p:tgtEl>
                                          <p:spTgt spid="636977"/>
                                        </p:tgtEl>
                                        <p:attrNameLst>
                                          <p:attrName>style.visibility</p:attrName>
                                        </p:attrNameLst>
                                      </p:cBhvr>
                                      <p:to>
                                        <p:strVal val="visible"/>
                                      </p:to>
                                    </p:set>
                                    <p:anim calcmode="lin" valueType="num">
                                      <p:cBhvr additive="base">
                                        <p:cTn id="127" dur="500" fill="hold"/>
                                        <p:tgtEl>
                                          <p:spTgt spid="636977"/>
                                        </p:tgtEl>
                                        <p:attrNameLst>
                                          <p:attrName>ppt_x</p:attrName>
                                        </p:attrNameLst>
                                      </p:cBhvr>
                                      <p:tavLst>
                                        <p:tav tm="0">
                                          <p:val>
                                            <p:strVal val="#ppt_x"/>
                                          </p:val>
                                        </p:tav>
                                        <p:tav tm="100000">
                                          <p:val>
                                            <p:strVal val="#ppt_x"/>
                                          </p:val>
                                        </p:tav>
                                      </p:tavLst>
                                    </p:anim>
                                    <p:anim calcmode="lin" valueType="num">
                                      <p:cBhvr additive="base">
                                        <p:cTn id="128" dur="500" fill="hold"/>
                                        <p:tgtEl>
                                          <p:spTgt spid="636977"/>
                                        </p:tgtEl>
                                        <p:attrNameLst>
                                          <p:attrName>ppt_y</p:attrName>
                                        </p:attrNameLst>
                                      </p:cBhvr>
                                      <p:tavLst>
                                        <p:tav tm="0">
                                          <p:val>
                                            <p:strVal val="1+#ppt_h/2"/>
                                          </p:val>
                                        </p:tav>
                                        <p:tav tm="100000">
                                          <p:val>
                                            <p:strVal val="#ppt_y"/>
                                          </p:val>
                                        </p:tav>
                                      </p:tavLst>
                                    </p:anim>
                                  </p:childTnLst>
                                </p:cTn>
                              </p:par>
                              <p:par>
                                <p:cTn id="129" presetID="2" presetClass="entr" presetSubtype="4" fill="hold" grpId="0" nodeType="withEffect">
                                  <p:stCondLst>
                                    <p:cond delay="0"/>
                                  </p:stCondLst>
                                  <p:childTnLst>
                                    <p:set>
                                      <p:cBhvr>
                                        <p:cTn id="130" dur="1" fill="hold">
                                          <p:stCondLst>
                                            <p:cond delay="0"/>
                                          </p:stCondLst>
                                        </p:cTn>
                                        <p:tgtEl>
                                          <p:spTgt spid="636978"/>
                                        </p:tgtEl>
                                        <p:attrNameLst>
                                          <p:attrName>style.visibility</p:attrName>
                                        </p:attrNameLst>
                                      </p:cBhvr>
                                      <p:to>
                                        <p:strVal val="visible"/>
                                      </p:to>
                                    </p:set>
                                    <p:anim calcmode="lin" valueType="num">
                                      <p:cBhvr additive="base">
                                        <p:cTn id="131" dur="500" fill="hold"/>
                                        <p:tgtEl>
                                          <p:spTgt spid="636978"/>
                                        </p:tgtEl>
                                        <p:attrNameLst>
                                          <p:attrName>ppt_x</p:attrName>
                                        </p:attrNameLst>
                                      </p:cBhvr>
                                      <p:tavLst>
                                        <p:tav tm="0">
                                          <p:val>
                                            <p:strVal val="#ppt_x"/>
                                          </p:val>
                                        </p:tav>
                                        <p:tav tm="100000">
                                          <p:val>
                                            <p:strVal val="#ppt_x"/>
                                          </p:val>
                                        </p:tav>
                                      </p:tavLst>
                                    </p:anim>
                                    <p:anim calcmode="lin" valueType="num">
                                      <p:cBhvr additive="base">
                                        <p:cTn id="132" dur="500" fill="hold"/>
                                        <p:tgtEl>
                                          <p:spTgt spid="636978"/>
                                        </p:tgtEl>
                                        <p:attrNameLst>
                                          <p:attrName>ppt_y</p:attrName>
                                        </p:attrNameLst>
                                      </p:cBhvr>
                                      <p:tavLst>
                                        <p:tav tm="0">
                                          <p:val>
                                            <p:strVal val="1+#ppt_h/2"/>
                                          </p:val>
                                        </p:tav>
                                        <p:tav tm="100000">
                                          <p:val>
                                            <p:strVal val="#ppt_y"/>
                                          </p:val>
                                        </p:tav>
                                      </p:tavLst>
                                    </p:anim>
                                  </p:childTnLst>
                                </p:cTn>
                              </p:par>
                              <p:par>
                                <p:cTn id="133" presetID="2" presetClass="entr" presetSubtype="4" fill="hold" grpId="0" nodeType="withEffect">
                                  <p:stCondLst>
                                    <p:cond delay="0"/>
                                  </p:stCondLst>
                                  <p:childTnLst>
                                    <p:set>
                                      <p:cBhvr>
                                        <p:cTn id="134" dur="1" fill="hold">
                                          <p:stCondLst>
                                            <p:cond delay="0"/>
                                          </p:stCondLst>
                                        </p:cTn>
                                        <p:tgtEl>
                                          <p:spTgt spid="636979"/>
                                        </p:tgtEl>
                                        <p:attrNameLst>
                                          <p:attrName>style.visibility</p:attrName>
                                        </p:attrNameLst>
                                      </p:cBhvr>
                                      <p:to>
                                        <p:strVal val="visible"/>
                                      </p:to>
                                    </p:set>
                                    <p:anim calcmode="lin" valueType="num">
                                      <p:cBhvr additive="base">
                                        <p:cTn id="135" dur="500" fill="hold"/>
                                        <p:tgtEl>
                                          <p:spTgt spid="636979"/>
                                        </p:tgtEl>
                                        <p:attrNameLst>
                                          <p:attrName>ppt_x</p:attrName>
                                        </p:attrNameLst>
                                      </p:cBhvr>
                                      <p:tavLst>
                                        <p:tav tm="0">
                                          <p:val>
                                            <p:strVal val="#ppt_x"/>
                                          </p:val>
                                        </p:tav>
                                        <p:tav tm="100000">
                                          <p:val>
                                            <p:strVal val="#ppt_x"/>
                                          </p:val>
                                        </p:tav>
                                      </p:tavLst>
                                    </p:anim>
                                    <p:anim calcmode="lin" valueType="num">
                                      <p:cBhvr additive="base">
                                        <p:cTn id="136" dur="500" fill="hold"/>
                                        <p:tgtEl>
                                          <p:spTgt spid="63697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6931" grpId="0" animBg="1"/>
      <p:bldP spid="636933" grpId="0" animBg="1"/>
      <p:bldP spid="636937" grpId="0" animBg="1"/>
      <p:bldP spid="636938" grpId="0" animBg="1"/>
      <p:bldP spid="636939" grpId="0" animBg="1"/>
      <p:bldP spid="636940" grpId="0" animBg="1"/>
      <p:bldP spid="636941" grpId="0" animBg="1"/>
      <p:bldP spid="636942" grpId="0" animBg="1"/>
      <p:bldP spid="636945" grpId="0"/>
      <p:bldP spid="636946" grpId="0"/>
      <p:bldP spid="636949" grpId="0"/>
      <p:bldP spid="636953" grpId="0"/>
      <p:bldP spid="636957" grpId="0"/>
      <p:bldP spid="636959" grpId="0"/>
      <p:bldP spid="636960" grpId="0"/>
      <p:bldP spid="636961" grpId="0"/>
      <p:bldP spid="636962" grpId="0"/>
      <p:bldP spid="636963" grpId="0"/>
      <p:bldP spid="636964" grpId="0" animBg="1"/>
      <p:bldP spid="636965" grpId="0" animBg="1"/>
      <p:bldP spid="636967" grpId="0"/>
      <p:bldP spid="636969" grpId="0" animBg="1"/>
      <p:bldP spid="636970" grpId="0" animBg="1"/>
      <p:bldP spid="636971" grpId="0"/>
      <p:bldP spid="636972" grpId="0"/>
      <p:bldP spid="636973" grpId="0" animBg="1"/>
      <p:bldP spid="636974" grpId="0" animBg="1"/>
      <p:bldP spid="636975" grpId="0"/>
      <p:bldP spid="636976" grpId="0" animBg="1"/>
      <p:bldP spid="636977" grpId="0"/>
      <p:bldP spid="636978" grpId="0" animBg="1"/>
      <p:bldP spid="63697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8978" name="Rectangle 2"/>
          <p:cNvSpPr>
            <a:spLocks noGrp="1" noChangeArrowheads="1"/>
          </p:cNvSpPr>
          <p:nvPr>
            <p:ph type="title"/>
          </p:nvPr>
        </p:nvSpPr>
        <p:spPr bwMode="auto">
          <a:xfrm>
            <a:off x="374848" y="53752"/>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Gerekli ve Yeterli Nedenler</a:t>
            </a:r>
          </a:p>
        </p:txBody>
      </p:sp>
      <p:sp>
        <p:nvSpPr>
          <p:cNvPr id="638979" name="Rectangle 3"/>
          <p:cNvSpPr>
            <a:spLocks noGrp="1" noChangeArrowheads="1"/>
          </p:cNvSpPr>
          <p:nvPr>
            <p:ph type="body" idx="1"/>
          </p:nvPr>
        </p:nvSpPr>
        <p:spPr bwMode="auto">
          <a:xfrm>
            <a:off x="323528" y="1340768"/>
            <a:ext cx="8229600" cy="4210050"/>
          </a:xfrm>
          <a:noFill/>
          <a:ln>
            <a:miter lim="800000"/>
            <a:headEnd/>
            <a:tailEnd/>
          </a:ln>
        </p:spPr>
        <p:txBody>
          <a:bodyPr vert="horz" wrap="square" lIns="91440" tIns="45720" rIns="91440" bIns="45720" numCol="1" anchor="t" anchorCtr="0" compatLnSpc="1">
            <a:prstTxWarp prst="textNoShape">
              <a:avLst/>
            </a:prstTxWarp>
          </a:bodyPr>
          <a:lstStyle/>
          <a:p>
            <a:r>
              <a:rPr lang="tr-TR" dirty="0"/>
              <a:t>Gerekli neden: Etkinin meydana gelebilmesi için yerine getirilmesi gereken koşul</a:t>
            </a:r>
          </a:p>
          <a:p>
            <a:r>
              <a:rPr lang="tr-TR" dirty="0"/>
              <a:t>Yeterli neden: Etkiyi hemen hemen garantileyen koşul</a:t>
            </a:r>
          </a:p>
          <a:p>
            <a:r>
              <a:rPr lang="tr-TR" dirty="0" err="1"/>
              <a:t>Nomotetik</a:t>
            </a:r>
            <a:r>
              <a:rPr lang="tr-TR" dirty="0"/>
              <a:t> ilişkileri incelerken kesinlikle gerekli ve kesinlikle yeterli nedenleri keşfetmek zor</a:t>
            </a:r>
          </a:p>
        </p:txBody>
      </p:sp>
      <p:sp>
        <p:nvSpPr>
          <p:cNvPr id="4" name="Text Box 4"/>
          <p:cNvSpPr txBox="1">
            <a:spLocks noChangeArrowheads="1"/>
          </p:cNvSpPr>
          <p:nvPr/>
        </p:nvSpPr>
        <p:spPr bwMode="auto">
          <a:xfrm>
            <a:off x="6238438" y="6237312"/>
            <a:ext cx="2326278" cy="276999"/>
          </a:xfrm>
          <a:prstGeom prst="rect">
            <a:avLst/>
          </a:prstGeom>
          <a:noFill/>
          <a:ln w="25400">
            <a:noFill/>
            <a:miter lim="800000"/>
            <a:headEnd/>
            <a:tailEnd/>
          </a:ln>
          <a:effectLst/>
        </p:spPr>
        <p:txBody>
          <a:bodyPr wrap="none">
            <a:spAutoFit/>
          </a:bodyPr>
          <a:lstStyle/>
          <a:p>
            <a:r>
              <a:rPr lang="tr-TR" sz="1200" dirty="0">
                <a:solidFill>
                  <a:schemeClr val="tx2"/>
                </a:solidFill>
              </a:rPr>
              <a:t>Kaynak: </a:t>
            </a:r>
            <a:r>
              <a:rPr lang="tr-TR" sz="1200" dirty="0" err="1" smtClean="0">
                <a:solidFill>
                  <a:schemeClr val="tx2"/>
                </a:solidFill>
              </a:rPr>
              <a:t>Babbie</a:t>
            </a:r>
            <a:r>
              <a:rPr lang="tr-TR" sz="1200" dirty="0" smtClean="0">
                <a:solidFill>
                  <a:schemeClr val="tx2"/>
                </a:solidFill>
              </a:rPr>
              <a:t>, 2001, s</a:t>
            </a:r>
            <a:r>
              <a:rPr lang="tr-TR" sz="1200" dirty="0">
                <a:solidFill>
                  <a:schemeClr val="tx2"/>
                </a:solidFill>
              </a:rPr>
              <a:t>. </a:t>
            </a:r>
            <a:r>
              <a:rPr lang="tr-TR" sz="1200" dirty="0" smtClean="0">
                <a:solidFill>
                  <a:schemeClr val="tx2"/>
                </a:solidFill>
              </a:rPr>
              <a:t>93-94</a:t>
            </a:r>
            <a:endParaRPr lang="en-US" sz="1200" dirty="0">
              <a:solidFill>
                <a:schemeClr val="tx2"/>
              </a:solidFill>
            </a:endParaRPr>
          </a:p>
        </p:txBody>
      </p:sp>
    </p:spTree>
  </p:cSld>
  <p:clrMapOvr>
    <a:masterClrMapping/>
  </p:clrMapOvr>
  <p:transition>
    <p:pull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7954" name="Rectangle 2"/>
          <p:cNvSpPr>
            <a:spLocks noGrp="1" noChangeArrowheads="1"/>
          </p:cNvSpPr>
          <p:nvPr>
            <p:ph type="title"/>
          </p:nvPr>
        </p:nvSpPr>
        <p:spPr bwMode="auto">
          <a:xfrm>
            <a:off x="323528"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Gerekli ve Yeterli Nedenler</a:t>
            </a:r>
          </a:p>
        </p:txBody>
      </p:sp>
      <p:sp>
        <p:nvSpPr>
          <p:cNvPr id="637955" name="Rectangle 3"/>
          <p:cNvSpPr>
            <a:spLocks noChangeArrowheads="1"/>
          </p:cNvSpPr>
          <p:nvPr/>
        </p:nvSpPr>
        <p:spPr bwMode="auto">
          <a:xfrm>
            <a:off x="1259334" y="1485677"/>
            <a:ext cx="7056438" cy="3815531"/>
          </a:xfrm>
          <a:prstGeom prst="rect">
            <a:avLst/>
          </a:prstGeom>
          <a:noFill/>
          <a:ln w="25400">
            <a:solidFill>
              <a:schemeClr val="tx1"/>
            </a:solidFill>
            <a:miter lim="800000"/>
            <a:headEnd/>
            <a:tailEnd/>
          </a:ln>
          <a:effectLst/>
        </p:spPr>
        <p:txBody>
          <a:bodyPr wrap="none" anchor="ctr"/>
          <a:lstStyle/>
          <a:p>
            <a:endParaRPr lang="tr-TR" sz="2000"/>
          </a:p>
        </p:txBody>
      </p:sp>
      <p:sp>
        <p:nvSpPr>
          <p:cNvPr id="637956" name="Text Box 4"/>
          <p:cNvSpPr txBox="1">
            <a:spLocks noChangeArrowheads="1"/>
          </p:cNvSpPr>
          <p:nvPr/>
        </p:nvSpPr>
        <p:spPr bwMode="auto">
          <a:xfrm>
            <a:off x="1801530" y="949102"/>
            <a:ext cx="1595309" cy="400110"/>
          </a:xfrm>
          <a:prstGeom prst="rect">
            <a:avLst/>
          </a:prstGeom>
          <a:noFill/>
          <a:ln w="25400">
            <a:noFill/>
            <a:miter lim="800000"/>
            <a:headEnd/>
            <a:tailEnd/>
          </a:ln>
          <a:effectLst/>
        </p:spPr>
        <p:txBody>
          <a:bodyPr wrap="none">
            <a:spAutoFit/>
          </a:bodyPr>
          <a:lstStyle/>
          <a:p>
            <a:r>
              <a:rPr lang="tr-TR" sz="2000"/>
              <a:t>Sınava Girdi</a:t>
            </a:r>
          </a:p>
        </p:txBody>
      </p:sp>
      <p:sp>
        <p:nvSpPr>
          <p:cNvPr id="637957" name="Text Box 5"/>
          <p:cNvSpPr txBox="1">
            <a:spLocks noChangeArrowheads="1"/>
          </p:cNvSpPr>
          <p:nvPr/>
        </p:nvSpPr>
        <p:spPr bwMode="auto">
          <a:xfrm>
            <a:off x="5460854" y="877664"/>
            <a:ext cx="1895071" cy="400110"/>
          </a:xfrm>
          <a:prstGeom prst="rect">
            <a:avLst/>
          </a:prstGeom>
          <a:noFill/>
          <a:ln w="25400">
            <a:noFill/>
            <a:miter lim="800000"/>
            <a:headEnd/>
            <a:tailEnd/>
          </a:ln>
          <a:effectLst/>
        </p:spPr>
        <p:txBody>
          <a:bodyPr wrap="none">
            <a:spAutoFit/>
          </a:bodyPr>
          <a:lstStyle/>
          <a:p>
            <a:r>
              <a:rPr lang="tr-TR" sz="2000"/>
              <a:t>Sınava girmedi</a:t>
            </a:r>
          </a:p>
        </p:txBody>
      </p:sp>
      <p:sp>
        <p:nvSpPr>
          <p:cNvPr id="637958" name="Text Box 6"/>
          <p:cNvSpPr txBox="1">
            <a:spLocks noChangeArrowheads="1"/>
          </p:cNvSpPr>
          <p:nvPr/>
        </p:nvSpPr>
        <p:spPr bwMode="auto">
          <a:xfrm>
            <a:off x="219609" y="1988914"/>
            <a:ext cx="769762" cy="400110"/>
          </a:xfrm>
          <a:prstGeom prst="rect">
            <a:avLst/>
          </a:prstGeom>
          <a:noFill/>
          <a:ln w="25400">
            <a:noFill/>
            <a:miter lim="800000"/>
            <a:headEnd/>
            <a:tailEnd/>
          </a:ln>
          <a:effectLst/>
        </p:spPr>
        <p:txBody>
          <a:bodyPr wrap="none">
            <a:spAutoFit/>
          </a:bodyPr>
          <a:lstStyle/>
          <a:p>
            <a:r>
              <a:rPr lang="tr-TR" sz="2000"/>
              <a:t>Kaldı</a:t>
            </a:r>
          </a:p>
        </p:txBody>
      </p:sp>
      <p:sp>
        <p:nvSpPr>
          <p:cNvPr id="637959" name="Text Box 7"/>
          <p:cNvSpPr txBox="1">
            <a:spLocks noChangeArrowheads="1"/>
          </p:cNvSpPr>
          <p:nvPr/>
        </p:nvSpPr>
        <p:spPr bwMode="auto">
          <a:xfrm>
            <a:off x="222722" y="4051077"/>
            <a:ext cx="782587" cy="400110"/>
          </a:xfrm>
          <a:prstGeom prst="rect">
            <a:avLst/>
          </a:prstGeom>
          <a:noFill/>
          <a:ln w="25400">
            <a:noFill/>
            <a:miter lim="800000"/>
            <a:headEnd/>
            <a:tailEnd/>
          </a:ln>
          <a:effectLst/>
        </p:spPr>
        <p:txBody>
          <a:bodyPr wrap="none">
            <a:spAutoFit/>
          </a:bodyPr>
          <a:lstStyle/>
          <a:p>
            <a:r>
              <a:rPr lang="tr-TR" sz="2000"/>
              <a:t>Geçti</a:t>
            </a:r>
          </a:p>
        </p:txBody>
      </p:sp>
      <p:sp>
        <p:nvSpPr>
          <p:cNvPr id="637961" name="Text Box 9"/>
          <p:cNvSpPr txBox="1">
            <a:spLocks noChangeArrowheads="1"/>
          </p:cNvSpPr>
          <p:nvPr/>
        </p:nvSpPr>
        <p:spPr bwMode="auto">
          <a:xfrm>
            <a:off x="1332359" y="3646264"/>
            <a:ext cx="2647950" cy="1631216"/>
          </a:xfrm>
          <a:prstGeom prst="rect">
            <a:avLst/>
          </a:prstGeom>
          <a:noFill/>
          <a:ln w="25400">
            <a:noFill/>
            <a:miter lim="800000"/>
            <a:headEnd/>
            <a:tailEnd/>
          </a:ln>
          <a:effectLst/>
        </p:spPr>
        <p:txBody>
          <a:bodyPr>
            <a:spAutoFit/>
          </a:bodyPr>
          <a:lstStyle/>
          <a:p>
            <a:r>
              <a:rPr lang="tr-TR" sz="2000"/>
              <a:t>A  A C  B   D  A  B  B</a:t>
            </a:r>
          </a:p>
          <a:p>
            <a:r>
              <a:rPr lang="tr-TR" sz="2000"/>
              <a:t>   A   C    D    D    A  </a:t>
            </a:r>
          </a:p>
          <a:p>
            <a:r>
              <a:rPr lang="tr-TR" sz="2000"/>
              <a:t>B  A   B   D   C   CC </a:t>
            </a:r>
          </a:p>
          <a:p>
            <a:r>
              <a:rPr lang="tr-TR" sz="2000"/>
              <a:t>  A  B   BB  C   CC   D</a:t>
            </a:r>
          </a:p>
          <a:p>
            <a:r>
              <a:rPr lang="tr-TR" sz="2000"/>
              <a:t>  A  BBB    C C    A</a:t>
            </a:r>
          </a:p>
        </p:txBody>
      </p:sp>
      <p:sp>
        <p:nvSpPr>
          <p:cNvPr id="637962" name="Line 10"/>
          <p:cNvSpPr>
            <a:spLocks noChangeShapeType="1"/>
          </p:cNvSpPr>
          <p:nvPr/>
        </p:nvSpPr>
        <p:spPr bwMode="auto">
          <a:xfrm>
            <a:off x="323528" y="3429000"/>
            <a:ext cx="7992888" cy="0"/>
          </a:xfrm>
          <a:prstGeom prst="line">
            <a:avLst/>
          </a:prstGeom>
          <a:noFill/>
          <a:ln w="25400">
            <a:solidFill>
              <a:schemeClr val="tx1"/>
            </a:solidFill>
            <a:round/>
            <a:headEnd/>
            <a:tailEnd/>
          </a:ln>
          <a:effectLst/>
        </p:spPr>
        <p:txBody>
          <a:bodyPr/>
          <a:lstStyle/>
          <a:p>
            <a:endParaRPr lang="tr-TR" sz="2000"/>
          </a:p>
        </p:txBody>
      </p:sp>
      <p:sp>
        <p:nvSpPr>
          <p:cNvPr id="637963" name="Line 11"/>
          <p:cNvSpPr>
            <a:spLocks noChangeShapeType="1"/>
          </p:cNvSpPr>
          <p:nvPr/>
        </p:nvSpPr>
        <p:spPr bwMode="auto">
          <a:xfrm flipH="1">
            <a:off x="4572000" y="1052736"/>
            <a:ext cx="72008" cy="4249167"/>
          </a:xfrm>
          <a:prstGeom prst="line">
            <a:avLst/>
          </a:prstGeom>
          <a:noFill/>
          <a:ln w="25400">
            <a:solidFill>
              <a:schemeClr val="tx1"/>
            </a:solidFill>
            <a:round/>
            <a:headEnd/>
            <a:tailEnd/>
          </a:ln>
          <a:effectLst/>
        </p:spPr>
        <p:txBody>
          <a:bodyPr/>
          <a:lstStyle/>
          <a:p>
            <a:endParaRPr lang="tr-TR" sz="2000"/>
          </a:p>
        </p:txBody>
      </p:sp>
      <p:sp>
        <p:nvSpPr>
          <p:cNvPr id="637965" name="Text Box 13"/>
          <p:cNvSpPr txBox="1">
            <a:spLocks noChangeArrowheads="1"/>
          </p:cNvSpPr>
          <p:nvPr/>
        </p:nvSpPr>
        <p:spPr bwMode="auto">
          <a:xfrm>
            <a:off x="0" y="5373216"/>
            <a:ext cx="9144000" cy="1015663"/>
          </a:xfrm>
          <a:prstGeom prst="rect">
            <a:avLst/>
          </a:prstGeom>
          <a:noFill/>
          <a:ln w="25400">
            <a:noFill/>
            <a:miter lim="800000"/>
            <a:headEnd/>
            <a:tailEnd/>
          </a:ln>
          <a:effectLst/>
        </p:spPr>
        <p:txBody>
          <a:bodyPr wrap="square">
            <a:spAutoFit/>
          </a:bodyPr>
          <a:lstStyle/>
          <a:p>
            <a:pPr algn="l"/>
            <a:r>
              <a:rPr lang="tr-TR" sz="2000" dirty="0"/>
              <a:t>Geçmek için sınava girmek gerekli </a:t>
            </a:r>
            <a:r>
              <a:rPr lang="tr-TR" sz="2000" dirty="0" smtClean="0"/>
              <a:t>ama yeterli değil, sınavdan geçmek için hem sınava girmek gerekli hem de geçer not almak. Kalmak </a:t>
            </a:r>
            <a:r>
              <a:rPr lang="tr-TR" sz="2000" dirty="0"/>
              <a:t>için sınava </a:t>
            </a:r>
            <a:r>
              <a:rPr lang="tr-TR" sz="2000" dirty="0" smtClean="0"/>
              <a:t>girmemek yeterli neden (ama başka nedenlerle de kalınabilir) </a:t>
            </a:r>
            <a:endParaRPr lang="tr-TR" sz="2000" dirty="0"/>
          </a:p>
        </p:txBody>
      </p:sp>
      <p:sp>
        <p:nvSpPr>
          <p:cNvPr id="637966" name="Text Box 14"/>
          <p:cNvSpPr txBox="1">
            <a:spLocks noChangeArrowheads="1"/>
          </p:cNvSpPr>
          <p:nvPr/>
        </p:nvSpPr>
        <p:spPr bwMode="auto">
          <a:xfrm>
            <a:off x="1950343" y="1911127"/>
            <a:ext cx="2008883" cy="1323439"/>
          </a:xfrm>
          <a:prstGeom prst="rect">
            <a:avLst/>
          </a:prstGeom>
          <a:noFill/>
          <a:ln w="25400">
            <a:noFill/>
            <a:miter lim="800000"/>
            <a:headEnd/>
            <a:tailEnd/>
          </a:ln>
          <a:effectLst/>
        </p:spPr>
        <p:txBody>
          <a:bodyPr wrap="none">
            <a:spAutoFit/>
          </a:bodyPr>
          <a:lstStyle/>
          <a:p>
            <a:r>
              <a:rPr lang="tr-TR" sz="2000"/>
              <a:t>K                K     </a:t>
            </a:r>
          </a:p>
          <a:p>
            <a:r>
              <a:rPr lang="tr-TR" sz="2000"/>
              <a:t>   K           K</a:t>
            </a:r>
          </a:p>
          <a:p>
            <a:r>
              <a:rPr lang="tr-TR" sz="2000"/>
              <a:t>K                   k</a:t>
            </a:r>
          </a:p>
          <a:p>
            <a:r>
              <a:rPr lang="tr-TR" sz="2000"/>
              <a:t>           K</a:t>
            </a:r>
          </a:p>
        </p:txBody>
      </p:sp>
      <p:sp>
        <p:nvSpPr>
          <p:cNvPr id="637967" name="Text Box 15"/>
          <p:cNvSpPr txBox="1">
            <a:spLocks noChangeArrowheads="1"/>
          </p:cNvSpPr>
          <p:nvPr/>
        </p:nvSpPr>
        <p:spPr bwMode="auto">
          <a:xfrm>
            <a:off x="5138459" y="1846039"/>
            <a:ext cx="2250937" cy="1323439"/>
          </a:xfrm>
          <a:prstGeom prst="rect">
            <a:avLst/>
          </a:prstGeom>
          <a:noFill/>
          <a:ln w="25400">
            <a:noFill/>
            <a:miter lim="800000"/>
            <a:headEnd/>
            <a:tailEnd/>
          </a:ln>
          <a:effectLst/>
        </p:spPr>
        <p:txBody>
          <a:bodyPr wrap="none">
            <a:spAutoFit/>
          </a:bodyPr>
          <a:lstStyle/>
          <a:p>
            <a:r>
              <a:rPr lang="tr-TR" sz="2000"/>
              <a:t>K          K       K     </a:t>
            </a:r>
          </a:p>
          <a:p>
            <a:r>
              <a:rPr lang="tr-TR" sz="2000"/>
              <a:t>   K     K      K</a:t>
            </a:r>
          </a:p>
          <a:p>
            <a:r>
              <a:rPr lang="tr-TR" sz="2000"/>
              <a:t>K          K K         k</a:t>
            </a:r>
          </a:p>
          <a:p>
            <a:r>
              <a:rPr lang="tr-TR" sz="2000"/>
              <a:t>      K     K    K</a:t>
            </a:r>
          </a:p>
        </p:txBody>
      </p:sp>
      <p:sp>
        <p:nvSpPr>
          <p:cNvPr id="14" name="Text Box 4"/>
          <p:cNvSpPr txBox="1">
            <a:spLocks noChangeArrowheads="1"/>
          </p:cNvSpPr>
          <p:nvPr/>
        </p:nvSpPr>
        <p:spPr bwMode="auto">
          <a:xfrm>
            <a:off x="5868144" y="6237312"/>
            <a:ext cx="3066865" cy="276999"/>
          </a:xfrm>
          <a:prstGeom prst="rect">
            <a:avLst/>
          </a:prstGeom>
          <a:noFill/>
          <a:ln w="25400">
            <a:noFill/>
            <a:miter lim="800000"/>
            <a:headEnd/>
            <a:tailEnd/>
          </a:ln>
          <a:effectLst/>
        </p:spPr>
        <p:txBody>
          <a:bodyPr wrap="none">
            <a:spAutoFit/>
          </a:bodyPr>
          <a:lstStyle/>
          <a:p>
            <a:r>
              <a:rPr lang="tr-TR" sz="1200" dirty="0">
                <a:solidFill>
                  <a:schemeClr val="tx2"/>
                </a:solidFill>
              </a:rPr>
              <a:t>Kaynak: </a:t>
            </a:r>
            <a:r>
              <a:rPr lang="tr-TR" sz="1200" dirty="0" err="1" smtClean="0">
                <a:solidFill>
                  <a:schemeClr val="tx2"/>
                </a:solidFill>
              </a:rPr>
              <a:t>Babbie</a:t>
            </a:r>
            <a:r>
              <a:rPr lang="tr-TR" sz="1200" dirty="0" smtClean="0">
                <a:solidFill>
                  <a:schemeClr val="tx2"/>
                </a:solidFill>
              </a:rPr>
              <a:t>, 2001, s</a:t>
            </a:r>
            <a:r>
              <a:rPr lang="tr-TR" sz="1200" dirty="0">
                <a:solidFill>
                  <a:schemeClr val="tx2"/>
                </a:solidFill>
              </a:rPr>
              <a:t>. </a:t>
            </a:r>
            <a:r>
              <a:rPr lang="tr-TR" sz="1200" dirty="0" smtClean="0">
                <a:solidFill>
                  <a:schemeClr val="tx2"/>
                </a:solidFill>
              </a:rPr>
              <a:t>80’den uyarlandı</a:t>
            </a:r>
            <a:endParaRPr lang="en-US" sz="1200" dirty="0">
              <a:solidFill>
                <a:schemeClr val="tx2"/>
              </a:solidFill>
            </a:endParaRPr>
          </a:p>
        </p:txBody>
      </p:sp>
    </p:spTree>
  </p:cSld>
  <p:clrMapOvr>
    <a:masterClrMapping/>
  </p:clrMapOvr>
  <p:transition>
    <p:pull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22594" name="Rectangle 2"/>
          <p:cNvSpPr>
            <a:spLocks noGrp="1" noChangeArrowheads="1"/>
          </p:cNvSpPr>
          <p:nvPr>
            <p:ph type="title"/>
          </p:nvPr>
        </p:nvSpPr>
        <p:spPr bwMode="auto">
          <a:xfrm>
            <a:off x="323528"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Gerekli ve Yeterli Nedenler</a:t>
            </a:r>
          </a:p>
        </p:txBody>
      </p:sp>
      <p:sp>
        <p:nvSpPr>
          <p:cNvPr id="622596" name="Rectangle 4"/>
          <p:cNvSpPr>
            <a:spLocks noChangeArrowheads="1"/>
          </p:cNvSpPr>
          <p:nvPr/>
        </p:nvSpPr>
        <p:spPr bwMode="auto">
          <a:xfrm>
            <a:off x="1152525" y="1556792"/>
            <a:ext cx="7056438" cy="4032250"/>
          </a:xfrm>
          <a:prstGeom prst="rect">
            <a:avLst/>
          </a:prstGeom>
          <a:noFill/>
          <a:ln w="25400">
            <a:solidFill>
              <a:schemeClr val="tx1"/>
            </a:solidFill>
            <a:miter lim="800000"/>
            <a:headEnd/>
            <a:tailEnd/>
          </a:ln>
          <a:effectLst/>
        </p:spPr>
        <p:txBody>
          <a:bodyPr wrap="none" anchor="ctr"/>
          <a:lstStyle/>
          <a:p>
            <a:endParaRPr lang="tr-TR" sz="2000"/>
          </a:p>
        </p:txBody>
      </p:sp>
      <p:sp>
        <p:nvSpPr>
          <p:cNvPr id="622597" name="Text Box 5"/>
          <p:cNvSpPr txBox="1">
            <a:spLocks noChangeArrowheads="1"/>
          </p:cNvSpPr>
          <p:nvPr/>
        </p:nvSpPr>
        <p:spPr bwMode="auto">
          <a:xfrm>
            <a:off x="1547559" y="1020217"/>
            <a:ext cx="840295" cy="400110"/>
          </a:xfrm>
          <a:prstGeom prst="rect">
            <a:avLst/>
          </a:prstGeom>
          <a:noFill/>
          <a:ln w="25400">
            <a:noFill/>
            <a:miter lim="800000"/>
            <a:headEnd/>
            <a:tailEnd/>
          </a:ln>
          <a:effectLst/>
        </p:spPr>
        <p:txBody>
          <a:bodyPr wrap="none">
            <a:spAutoFit/>
          </a:bodyPr>
          <a:lstStyle/>
          <a:p>
            <a:r>
              <a:rPr lang="tr-TR" sz="2000"/>
              <a:t>Erkek</a:t>
            </a:r>
          </a:p>
        </p:txBody>
      </p:sp>
      <p:sp>
        <p:nvSpPr>
          <p:cNvPr id="622598" name="Text Box 6"/>
          <p:cNvSpPr txBox="1">
            <a:spLocks noChangeArrowheads="1"/>
          </p:cNvSpPr>
          <p:nvPr/>
        </p:nvSpPr>
        <p:spPr bwMode="auto">
          <a:xfrm>
            <a:off x="5151115" y="948779"/>
            <a:ext cx="854721" cy="400110"/>
          </a:xfrm>
          <a:prstGeom prst="rect">
            <a:avLst/>
          </a:prstGeom>
          <a:noFill/>
          <a:ln w="25400">
            <a:noFill/>
            <a:miter lim="800000"/>
            <a:headEnd/>
            <a:tailEnd/>
          </a:ln>
          <a:effectLst/>
        </p:spPr>
        <p:txBody>
          <a:bodyPr wrap="none">
            <a:spAutoFit/>
          </a:bodyPr>
          <a:lstStyle/>
          <a:p>
            <a:r>
              <a:rPr lang="tr-TR" sz="2000"/>
              <a:t>Kadın</a:t>
            </a:r>
          </a:p>
        </p:txBody>
      </p:sp>
      <p:sp>
        <p:nvSpPr>
          <p:cNvPr id="622599" name="Text Box 7"/>
          <p:cNvSpPr txBox="1">
            <a:spLocks noChangeArrowheads="1"/>
          </p:cNvSpPr>
          <p:nvPr/>
        </p:nvSpPr>
        <p:spPr bwMode="auto">
          <a:xfrm>
            <a:off x="154624" y="2060029"/>
            <a:ext cx="984565" cy="400110"/>
          </a:xfrm>
          <a:prstGeom prst="rect">
            <a:avLst/>
          </a:prstGeom>
          <a:noFill/>
          <a:ln w="25400">
            <a:noFill/>
            <a:miter lim="800000"/>
            <a:headEnd/>
            <a:tailEnd/>
          </a:ln>
          <a:effectLst/>
        </p:spPr>
        <p:txBody>
          <a:bodyPr wrap="none">
            <a:spAutoFit/>
          </a:bodyPr>
          <a:lstStyle/>
          <a:p>
            <a:r>
              <a:rPr lang="tr-TR" sz="2000"/>
              <a:t>Hamile</a:t>
            </a:r>
          </a:p>
        </p:txBody>
      </p:sp>
      <p:sp>
        <p:nvSpPr>
          <p:cNvPr id="622600" name="Text Box 8"/>
          <p:cNvSpPr txBox="1">
            <a:spLocks noChangeArrowheads="1"/>
          </p:cNvSpPr>
          <p:nvPr/>
        </p:nvSpPr>
        <p:spPr bwMode="auto">
          <a:xfrm>
            <a:off x="168571" y="4122192"/>
            <a:ext cx="1055096" cy="707886"/>
          </a:xfrm>
          <a:prstGeom prst="rect">
            <a:avLst/>
          </a:prstGeom>
          <a:noFill/>
          <a:ln w="25400">
            <a:noFill/>
            <a:miter lim="800000"/>
            <a:headEnd/>
            <a:tailEnd/>
          </a:ln>
          <a:effectLst/>
        </p:spPr>
        <p:txBody>
          <a:bodyPr wrap="none">
            <a:spAutoFit/>
          </a:bodyPr>
          <a:lstStyle/>
          <a:p>
            <a:r>
              <a:rPr lang="tr-TR" sz="2000"/>
              <a:t>Hamile </a:t>
            </a:r>
          </a:p>
          <a:p>
            <a:r>
              <a:rPr lang="tr-TR" sz="2000"/>
              <a:t>değil</a:t>
            </a:r>
          </a:p>
        </p:txBody>
      </p:sp>
      <p:sp>
        <p:nvSpPr>
          <p:cNvPr id="622603" name="Text Box 11"/>
          <p:cNvSpPr txBox="1">
            <a:spLocks noChangeArrowheads="1"/>
          </p:cNvSpPr>
          <p:nvPr/>
        </p:nvSpPr>
        <p:spPr bwMode="auto">
          <a:xfrm>
            <a:off x="4752975" y="1844129"/>
            <a:ext cx="3236913" cy="1311275"/>
          </a:xfrm>
          <a:prstGeom prst="rect">
            <a:avLst/>
          </a:prstGeom>
          <a:noFill/>
          <a:ln w="25400">
            <a:noFill/>
            <a:miter lim="800000"/>
            <a:headEnd/>
            <a:tailEnd/>
          </a:ln>
          <a:effectLst/>
        </p:spPr>
        <p:txBody>
          <a:bodyPr wrap="none">
            <a:spAutoFit/>
          </a:bodyPr>
          <a:lstStyle/>
          <a:p>
            <a:r>
              <a:rPr lang="tr-TR" sz="2000"/>
              <a:t>K    K            KK     K</a:t>
            </a:r>
          </a:p>
          <a:p>
            <a:r>
              <a:rPr lang="tr-TR" sz="2000"/>
              <a:t>K  k   k           k                  k</a:t>
            </a:r>
          </a:p>
          <a:p>
            <a:r>
              <a:rPr lang="tr-TR" sz="2000"/>
              <a:t>K             k      k            k</a:t>
            </a:r>
          </a:p>
          <a:p>
            <a:r>
              <a:rPr lang="tr-TR" sz="2000"/>
              <a:t>      k     k                     k </a:t>
            </a:r>
          </a:p>
        </p:txBody>
      </p:sp>
      <p:sp>
        <p:nvSpPr>
          <p:cNvPr id="622604" name="Text Box 12"/>
          <p:cNvSpPr txBox="1">
            <a:spLocks noChangeArrowheads="1"/>
          </p:cNvSpPr>
          <p:nvPr/>
        </p:nvSpPr>
        <p:spPr bwMode="auto">
          <a:xfrm>
            <a:off x="1225550" y="4076154"/>
            <a:ext cx="2711450" cy="1311275"/>
          </a:xfrm>
          <a:prstGeom prst="rect">
            <a:avLst/>
          </a:prstGeom>
          <a:noFill/>
          <a:ln w="25400">
            <a:noFill/>
            <a:miter lim="800000"/>
            <a:headEnd/>
            <a:tailEnd/>
          </a:ln>
          <a:effectLst/>
        </p:spPr>
        <p:txBody>
          <a:bodyPr wrap="none">
            <a:spAutoFit/>
          </a:bodyPr>
          <a:lstStyle/>
          <a:p>
            <a:r>
              <a:rPr lang="tr-TR" sz="2000"/>
              <a:t>E     E   e  E     E       E</a:t>
            </a:r>
          </a:p>
          <a:p>
            <a:r>
              <a:rPr lang="tr-TR" sz="2000"/>
              <a:t>  E   e    E     E      e </a:t>
            </a:r>
          </a:p>
          <a:p>
            <a:r>
              <a:rPr lang="tr-TR" sz="2000"/>
              <a:t>E   e   E    E      E     E</a:t>
            </a:r>
          </a:p>
          <a:p>
            <a:r>
              <a:rPr lang="tr-TR" sz="2000"/>
              <a:t>    E        E     e      E</a:t>
            </a:r>
          </a:p>
        </p:txBody>
      </p:sp>
      <p:sp>
        <p:nvSpPr>
          <p:cNvPr id="622605" name="Line 13"/>
          <p:cNvSpPr>
            <a:spLocks noChangeShapeType="1"/>
          </p:cNvSpPr>
          <p:nvPr/>
        </p:nvSpPr>
        <p:spPr bwMode="auto">
          <a:xfrm>
            <a:off x="649288" y="3501479"/>
            <a:ext cx="8243887" cy="0"/>
          </a:xfrm>
          <a:prstGeom prst="line">
            <a:avLst/>
          </a:prstGeom>
          <a:noFill/>
          <a:ln w="25400">
            <a:solidFill>
              <a:schemeClr val="tx1"/>
            </a:solidFill>
            <a:round/>
            <a:headEnd/>
            <a:tailEnd/>
          </a:ln>
          <a:effectLst/>
        </p:spPr>
        <p:txBody>
          <a:bodyPr/>
          <a:lstStyle/>
          <a:p>
            <a:endParaRPr lang="tr-TR" sz="2000"/>
          </a:p>
        </p:txBody>
      </p:sp>
      <p:sp>
        <p:nvSpPr>
          <p:cNvPr id="622606" name="Line 14"/>
          <p:cNvSpPr>
            <a:spLocks noChangeShapeType="1"/>
          </p:cNvSpPr>
          <p:nvPr/>
        </p:nvSpPr>
        <p:spPr bwMode="auto">
          <a:xfrm flipH="1">
            <a:off x="4321175" y="1267867"/>
            <a:ext cx="71438" cy="4321175"/>
          </a:xfrm>
          <a:prstGeom prst="line">
            <a:avLst/>
          </a:prstGeom>
          <a:noFill/>
          <a:ln w="25400">
            <a:solidFill>
              <a:schemeClr val="tx1"/>
            </a:solidFill>
            <a:round/>
            <a:headEnd/>
            <a:tailEnd/>
          </a:ln>
          <a:effectLst/>
        </p:spPr>
        <p:txBody>
          <a:bodyPr/>
          <a:lstStyle/>
          <a:p>
            <a:endParaRPr lang="tr-TR" sz="2000"/>
          </a:p>
        </p:txBody>
      </p:sp>
      <p:sp>
        <p:nvSpPr>
          <p:cNvPr id="622607" name="Text Box 15"/>
          <p:cNvSpPr txBox="1">
            <a:spLocks noChangeArrowheads="1"/>
          </p:cNvSpPr>
          <p:nvPr/>
        </p:nvSpPr>
        <p:spPr bwMode="auto">
          <a:xfrm>
            <a:off x="4681538" y="3933279"/>
            <a:ext cx="3900487" cy="1616075"/>
          </a:xfrm>
          <a:prstGeom prst="rect">
            <a:avLst/>
          </a:prstGeom>
          <a:noFill/>
          <a:ln w="25400">
            <a:noFill/>
            <a:miter lim="800000"/>
            <a:headEnd/>
            <a:tailEnd/>
          </a:ln>
          <a:effectLst/>
        </p:spPr>
        <p:txBody>
          <a:bodyPr wrap="none">
            <a:spAutoFit/>
          </a:bodyPr>
          <a:lstStyle/>
          <a:p>
            <a:r>
              <a:rPr lang="tr-TR" sz="2000"/>
              <a:t>K   K  k  K  K       k     KK     K</a:t>
            </a:r>
          </a:p>
          <a:p>
            <a:r>
              <a:rPr lang="tr-TR" sz="2000"/>
              <a:t>K  k   k     K  K      k       KK      </a:t>
            </a:r>
          </a:p>
          <a:p>
            <a:r>
              <a:rPr lang="tr-TR" sz="2000"/>
              <a:t>   kK    K K   k   kk         k      k      </a:t>
            </a:r>
          </a:p>
          <a:p>
            <a:r>
              <a:rPr lang="tr-TR" sz="2000"/>
              <a:t>KK      k  K   K     K    kk  K</a:t>
            </a:r>
          </a:p>
          <a:p>
            <a:r>
              <a:rPr lang="tr-TR" sz="2000"/>
              <a:t>      k     k      K  KK  k              </a:t>
            </a:r>
          </a:p>
        </p:txBody>
      </p:sp>
      <p:sp>
        <p:nvSpPr>
          <p:cNvPr id="622608" name="Text Box 16"/>
          <p:cNvSpPr txBox="1">
            <a:spLocks noChangeArrowheads="1"/>
          </p:cNvSpPr>
          <p:nvPr/>
        </p:nvSpPr>
        <p:spPr bwMode="auto">
          <a:xfrm>
            <a:off x="288925" y="5607645"/>
            <a:ext cx="7651750" cy="701675"/>
          </a:xfrm>
          <a:prstGeom prst="rect">
            <a:avLst/>
          </a:prstGeom>
          <a:noFill/>
          <a:ln w="25400">
            <a:noFill/>
            <a:miter lim="800000"/>
            <a:headEnd/>
            <a:tailEnd/>
          </a:ln>
          <a:effectLst/>
        </p:spPr>
        <p:txBody>
          <a:bodyPr wrap="none">
            <a:spAutoFit/>
          </a:bodyPr>
          <a:lstStyle/>
          <a:p>
            <a:r>
              <a:rPr lang="tr-TR" sz="2000" dirty="0"/>
              <a:t>Kadın olmak gerekli neden; cinsel ilişkide bulunmak yeterli neden; </a:t>
            </a:r>
          </a:p>
          <a:p>
            <a:r>
              <a:rPr lang="tr-TR" sz="2000" dirty="0"/>
              <a:t>kadın olmak ve cinsel ilişkide bulunmak gerekli ve yeterli nedenler</a:t>
            </a:r>
          </a:p>
        </p:txBody>
      </p:sp>
    </p:spTree>
  </p:cSld>
  <p:clrMapOvr>
    <a:masterClrMapping/>
  </p:clrMapOvr>
  <p:transition>
    <p:pull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8626" name="Rectangle 2"/>
          <p:cNvSpPr>
            <a:spLocks noGrp="1" noChangeArrowheads="1"/>
          </p:cNvSpPr>
          <p:nvPr>
            <p:ph type="title"/>
          </p:nvPr>
        </p:nvSpPr>
        <p:spPr bwMode="auto">
          <a:xfrm>
            <a:off x="1259632" y="0"/>
            <a:ext cx="6624736" cy="908720"/>
          </a:xfrm>
          <a:noFill/>
          <a:ln>
            <a:miter lim="800000"/>
            <a:headEnd/>
            <a:tailEnd/>
          </a:ln>
        </p:spPr>
        <p:txBody>
          <a:bodyPr vert="horz" wrap="square" lIns="91440" tIns="45720" rIns="91440" bIns="45720" numCol="1" anchor="t" anchorCtr="0" compatLnSpc="1">
            <a:prstTxWarp prst="textNoShape">
              <a:avLst/>
            </a:prstTxWarp>
          </a:bodyPr>
          <a:lstStyle/>
          <a:p>
            <a:r>
              <a:rPr lang="tr-TR" dirty="0" smtClean="0"/>
              <a:t>Plan</a:t>
            </a:r>
            <a:endParaRPr lang="tr-TR" dirty="0"/>
          </a:p>
        </p:txBody>
      </p:sp>
      <p:sp>
        <p:nvSpPr>
          <p:cNvPr id="538627" name="Rectangle 3"/>
          <p:cNvSpPr>
            <a:spLocks noGrp="1" noChangeArrowheads="1"/>
          </p:cNvSpPr>
          <p:nvPr>
            <p:ph type="body" idx="1"/>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tr-TR" dirty="0" smtClean="0"/>
              <a:t>Bilimselliğin nitelikleri</a:t>
            </a:r>
          </a:p>
          <a:p>
            <a:r>
              <a:rPr lang="tr-TR" dirty="0" smtClean="0"/>
              <a:t>Nedensellik</a:t>
            </a:r>
          </a:p>
          <a:p>
            <a:r>
              <a:rPr lang="tr-TR" dirty="0" smtClean="0"/>
              <a:t>Nedensellik ölçütleri</a:t>
            </a:r>
          </a:p>
          <a:p>
            <a:r>
              <a:rPr lang="tr-TR" dirty="0" smtClean="0"/>
              <a:t>Korelasyon ve nedensellik</a:t>
            </a:r>
          </a:p>
          <a:p>
            <a:r>
              <a:rPr lang="tr-TR" dirty="0" smtClean="0"/>
              <a:t>Nedensel hipotezler</a:t>
            </a:r>
          </a:p>
          <a:p>
            <a:r>
              <a:rPr lang="tr-TR" dirty="0" smtClean="0"/>
              <a:t>Nedensel açıklamada potansiyel hatalar</a:t>
            </a:r>
            <a:endParaRPr lang="tr-TR" dirty="0"/>
          </a:p>
        </p:txBody>
      </p:sp>
    </p:spTree>
  </p:cSld>
  <p:clrMapOvr>
    <a:masterClrMapping/>
  </p:clrMapOvr>
  <p:transition>
    <p:pull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4034" name="Rectangle 2"/>
          <p:cNvSpPr>
            <a:spLocks noGrp="1" noChangeArrowheads="1"/>
          </p:cNvSpPr>
          <p:nvPr>
            <p:ph type="title"/>
          </p:nvPr>
        </p:nvSpPr>
        <p:spPr bwMode="auto">
          <a:xfrm>
            <a:off x="467544"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Nedensel Hipotezler</a:t>
            </a:r>
          </a:p>
        </p:txBody>
      </p:sp>
      <p:sp>
        <p:nvSpPr>
          <p:cNvPr id="684035" name="Rectangle 3"/>
          <p:cNvSpPr>
            <a:spLocks noGrp="1" noChangeArrowheads="1"/>
          </p:cNvSpPr>
          <p:nvPr>
            <p:ph type="body" idx="1"/>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tr-TR" sz="2800" dirty="0"/>
              <a:t>En az iki değişken vardır</a:t>
            </a:r>
          </a:p>
          <a:p>
            <a:r>
              <a:rPr lang="tr-TR" sz="2800" dirty="0"/>
              <a:t>Değişkenler arasında nedensel </a:t>
            </a:r>
            <a:r>
              <a:rPr lang="tr-TR" sz="2800" dirty="0" smtClean="0"/>
              <a:t>ilişki veya neden-sonuç ilişkisi ifade eder</a:t>
            </a:r>
            <a:endParaRPr lang="tr-TR" sz="2800" dirty="0"/>
          </a:p>
          <a:p>
            <a:r>
              <a:rPr lang="tr-TR" sz="2800" dirty="0"/>
              <a:t>Bir </a:t>
            </a:r>
            <a:r>
              <a:rPr lang="tr-TR" sz="2800" smtClean="0"/>
              <a:t>kestirim </a:t>
            </a:r>
            <a:r>
              <a:rPr lang="tr-TR" sz="2800" smtClean="0"/>
              <a:t>ya </a:t>
            </a:r>
            <a:r>
              <a:rPr lang="tr-TR" sz="2800" dirty="0"/>
              <a:t>da </a:t>
            </a:r>
            <a:r>
              <a:rPr lang="tr-TR" sz="2800" dirty="0" smtClean="0"/>
              <a:t>gelecekte beklenen bir sonuç </a:t>
            </a:r>
            <a:r>
              <a:rPr lang="tr-TR" sz="2800" dirty="0"/>
              <a:t>olarak ifade edilebilir</a:t>
            </a:r>
          </a:p>
          <a:p>
            <a:r>
              <a:rPr lang="tr-TR" sz="2800" dirty="0"/>
              <a:t>Mantıksal olarak bir araştırma </a:t>
            </a:r>
            <a:r>
              <a:rPr lang="tr-TR" sz="2800" dirty="0" smtClean="0"/>
              <a:t>sorusuna </a:t>
            </a:r>
            <a:r>
              <a:rPr lang="tr-TR" sz="2800" dirty="0"/>
              <a:t>ve </a:t>
            </a:r>
            <a:r>
              <a:rPr lang="tr-TR" sz="2800" dirty="0" smtClean="0"/>
              <a:t>bir kurama bağlıdır</a:t>
            </a:r>
            <a:endParaRPr lang="tr-TR" sz="2800" dirty="0"/>
          </a:p>
          <a:p>
            <a:r>
              <a:rPr lang="tr-TR" sz="2800" dirty="0" err="1" smtClean="0"/>
              <a:t>Yanlışlanabilir</a:t>
            </a:r>
            <a:r>
              <a:rPr lang="tr-TR" sz="2800" dirty="0" smtClean="0"/>
              <a:t>; yani, </a:t>
            </a:r>
            <a:r>
              <a:rPr lang="tr-TR" sz="2800" dirty="0"/>
              <a:t>ampirik </a:t>
            </a:r>
            <a:r>
              <a:rPr lang="tr-TR" sz="2800" dirty="0" smtClean="0"/>
              <a:t>kanıtlarla test edilebilir ve doğru veya </a:t>
            </a:r>
            <a:r>
              <a:rPr lang="tr-TR" sz="2800" dirty="0"/>
              <a:t>yanlış olduğu </a:t>
            </a:r>
            <a:r>
              <a:rPr lang="tr-TR" sz="2800" dirty="0" smtClean="0"/>
              <a:t>gösterilebilir.</a:t>
            </a:r>
            <a:endParaRPr lang="tr-TR" sz="2800" dirty="0"/>
          </a:p>
        </p:txBody>
      </p:sp>
      <p:sp>
        <p:nvSpPr>
          <p:cNvPr id="5" name="Text Box 4"/>
          <p:cNvSpPr txBox="1">
            <a:spLocks noChangeArrowheads="1"/>
          </p:cNvSpPr>
          <p:nvPr/>
        </p:nvSpPr>
        <p:spPr bwMode="auto">
          <a:xfrm>
            <a:off x="6506725" y="6135687"/>
            <a:ext cx="2673787" cy="461665"/>
          </a:xfrm>
          <a:prstGeom prst="rect">
            <a:avLst/>
          </a:prstGeom>
          <a:noFill/>
          <a:ln w="25400">
            <a:noFill/>
            <a:miter lim="800000"/>
            <a:headEnd/>
            <a:tailEnd/>
          </a:ln>
          <a:effectLst/>
        </p:spPr>
        <p:txBody>
          <a:bodyPr wrap="square">
            <a:spAutoFit/>
          </a:bodyPr>
          <a:lstStyle/>
          <a:p>
            <a:r>
              <a:rPr lang="tr-TR" sz="1200" dirty="0">
                <a:solidFill>
                  <a:schemeClr val="tx2"/>
                </a:solidFill>
              </a:rPr>
              <a:t>Kaynak: </a:t>
            </a:r>
            <a:r>
              <a:rPr lang="fi-FI" sz="1200" dirty="0" smtClean="0">
                <a:solidFill>
                  <a:schemeClr val="tx2"/>
                </a:solidFill>
              </a:rPr>
              <a:t>Neuman, </a:t>
            </a:r>
            <a:r>
              <a:rPr lang="tr-TR" sz="1200" dirty="0" smtClean="0">
                <a:solidFill>
                  <a:schemeClr val="tx2"/>
                </a:solidFill>
              </a:rPr>
              <a:t>2008, </a:t>
            </a:r>
            <a:r>
              <a:rPr lang="fi-FI" sz="1200" dirty="0" smtClean="0">
                <a:solidFill>
                  <a:schemeClr val="tx2"/>
                </a:solidFill>
              </a:rPr>
              <a:t>s. 241</a:t>
            </a:r>
          </a:p>
          <a:p>
            <a:endParaRPr lang="en-US" sz="1200" dirty="0">
              <a:solidFill>
                <a:schemeClr val="tx2"/>
              </a:solidFill>
            </a:endParaRPr>
          </a:p>
        </p:txBody>
      </p:sp>
    </p:spTree>
  </p:cSld>
  <p:clrMapOvr>
    <a:masterClrMapping/>
  </p:clrMapOvr>
  <p:transition>
    <p:pull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82" name="Rectangle 2"/>
          <p:cNvSpPr>
            <a:spLocks noGrp="1" noChangeArrowheads="1"/>
          </p:cNvSpPr>
          <p:nvPr>
            <p:ph type="title"/>
          </p:nvPr>
        </p:nvSpPr>
        <p:spPr bwMode="auto">
          <a:xfrm>
            <a:off x="35496" y="0"/>
            <a:ext cx="9145016"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Nedensel İlişkileri İfade Etme Biçimleri</a:t>
            </a:r>
          </a:p>
        </p:txBody>
      </p:sp>
      <p:sp>
        <p:nvSpPr>
          <p:cNvPr id="686083" name="Rectangle 3"/>
          <p:cNvSpPr>
            <a:spLocks noGrp="1" noChangeArrowheads="1"/>
          </p:cNvSpPr>
          <p:nvPr>
            <p:ph type="body" idx="1"/>
          </p:nvPr>
        </p:nvSpPr>
        <p:spPr bwMode="auto">
          <a:xfrm>
            <a:off x="395536" y="1052736"/>
            <a:ext cx="8229600" cy="4525962"/>
          </a:xfrm>
          <a:noFill/>
          <a:ln>
            <a:miter lim="800000"/>
            <a:headEnd/>
            <a:tailEnd/>
          </a:ln>
        </p:spPr>
        <p:txBody>
          <a:bodyPr vert="horz" wrap="square" lIns="91440" tIns="45720" rIns="91440" bIns="45720" numCol="1" anchor="t" anchorCtr="0" compatLnSpc="1">
            <a:prstTxWarp prst="textNoShape">
              <a:avLst/>
            </a:prstTxWarp>
          </a:bodyPr>
          <a:lstStyle/>
          <a:p>
            <a:r>
              <a:rPr lang="tr-TR" dirty="0" smtClean="0"/>
              <a:t>Dini törenlere katılma boşanma oranlarında düşüşe </a:t>
            </a:r>
            <a:r>
              <a:rPr lang="tr-TR" i="1" dirty="0" smtClean="0"/>
              <a:t>neden olur</a:t>
            </a:r>
          </a:p>
          <a:p>
            <a:r>
              <a:rPr lang="tr-TR" dirty="0" smtClean="0"/>
              <a:t>Dini törenlere katılma oranı </a:t>
            </a:r>
            <a:r>
              <a:rPr lang="tr-TR" i="1" dirty="0" smtClean="0"/>
              <a:t>ne kadar yüksekse</a:t>
            </a:r>
            <a:r>
              <a:rPr lang="tr-TR" dirty="0" smtClean="0"/>
              <a:t>, boşanma ihtimali </a:t>
            </a:r>
            <a:r>
              <a:rPr lang="tr-TR" i="1" dirty="0" smtClean="0"/>
              <a:t>aynı derecede düşüktür.</a:t>
            </a:r>
            <a:endParaRPr lang="tr-TR" i="1" dirty="0"/>
          </a:p>
          <a:p>
            <a:r>
              <a:rPr lang="tr-TR" dirty="0" smtClean="0"/>
              <a:t>Dini törenlere katılma, boşanma oranlarındaki düşüşle </a:t>
            </a:r>
            <a:r>
              <a:rPr lang="tr-TR" i="1" dirty="0" smtClean="0"/>
              <a:t>ilişkilendirilir</a:t>
            </a:r>
            <a:r>
              <a:rPr lang="tr-TR" dirty="0" smtClean="0"/>
              <a:t>.</a:t>
            </a:r>
          </a:p>
          <a:p>
            <a:r>
              <a:rPr lang="tr-TR" dirty="0" smtClean="0"/>
              <a:t>Dini törenlere katılma, boşanma ihtimalini </a:t>
            </a:r>
            <a:r>
              <a:rPr lang="tr-TR" i="1" dirty="0" smtClean="0"/>
              <a:t>azaltmaktadır.</a:t>
            </a:r>
          </a:p>
        </p:txBody>
      </p:sp>
      <p:sp>
        <p:nvSpPr>
          <p:cNvPr id="6" name="Text Box 4"/>
          <p:cNvSpPr txBox="1">
            <a:spLocks noChangeArrowheads="1"/>
          </p:cNvSpPr>
          <p:nvPr/>
        </p:nvSpPr>
        <p:spPr bwMode="auto">
          <a:xfrm>
            <a:off x="6506725" y="6135687"/>
            <a:ext cx="2673787" cy="461665"/>
          </a:xfrm>
          <a:prstGeom prst="rect">
            <a:avLst/>
          </a:prstGeom>
          <a:noFill/>
          <a:ln w="25400">
            <a:noFill/>
            <a:miter lim="800000"/>
            <a:headEnd/>
            <a:tailEnd/>
          </a:ln>
          <a:effectLst/>
        </p:spPr>
        <p:txBody>
          <a:bodyPr wrap="square">
            <a:spAutoFit/>
          </a:bodyPr>
          <a:lstStyle/>
          <a:p>
            <a:r>
              <a:rPr lang="tr-TR" sz="1200" dirty="0">
                <a:solidFill>
                  <a:schemeClr val="tx2"/>
                </a:solidFill>
              </a:rPr>
              <a:t>Kaynak: </a:t>
            </a:r>
            <a:r>
              <a:rPr lang="fi-FI" sz="1200" dirty="0" smtClean="0">
                <a:solidFill>
                  <a:schemeClr val="tx2"/>
                </a:solidFill>
              </a:rPr>
              <a:t>Neuman, </a:t>
            </a:r>
            <a:r>
              <a:rPr lang="tr-TR" sz="1200" dirty="0" smtClean="0">
                <a:solidFill>
                  <a:schemeClr val="tx2"/>
                </a:solidFill>
              </a:rPr>
              <a:t>2008, </a:t>
            </a:r>
            <a:r>
              <a:rPr lang="fi-FI" sz="1200" dirty="0" smtClean="0">
                <a:solidFill>
                  <a:schemeClr val="tx2"/>
                </a:solidFill>
              </a:rPr>
              <a:t>s. 24</a:t>
            </a:r>
            <a:r>
              <a:rPr lang="tr-TR" sz="1200" dirty="0" smtClean="0">
                <a:solidFill>
                  <a:schemeClr val="tx2"/>
                </a:solidFill>
              </a:rPr>
              <a:t>2</a:t>
            </a:r>
            <a:endParaRPr lang="fi-FI" sz="1200" dirty="0" smtClean="0">
              <a:solidFill>
                <a:schemeClr val="tx2"/>
              </a:solidFill>
            </a:endParaRPr>
          </a:p>
          <a:p>
            <a:endParaRPr lang="en-US" sz="1200" dirty="0">
              <a:solidFill>
                <a:schemeClr val="tx2"/>
              </a:solidFill>
            </a:endParaRPr>
          </a:p>
        </p:txBody>
      </p:sp>
    </p:spTree>
  </p:cSld>
  <p:clrMapOvr>
    <a:masterClrMapping/>
  </p:clrMapOvr>
  <p:transition>
    <p:pull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8130" name="Rectangle 2"/>
          <p:cNvSpPr>
            <a:spLocks noGrp="1" noChangeArrowheads="1"/>
          </p:cNvSpPr>
          <p:nvPr>
            <p:ph type="title"/>
          </p:nvPr>
        </p:nvSpPr>
        <p:spPr bwMode="auto">
          <a:xfrm>
            <a:off x="-72008" y="53752"/>
            <a:ext cx="9540552"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Nedensel Açıklamada Potansiyel Hatalar</a:t>
            </a:r>
          </a:p>
        </p:txBody>
      </p:sp>
      <p:sp>
        <p:nvSpPr>
          <p:cNvPr id="688133" name="Text Box 5"/>
          <p:cNvSpPr txBox="1">
            <a:spLocks noChangeArrowheads="1"/>
          </p:cNvSpPr>
          <p:nvPr/>
        </p:nvSpPr>
        <p:spPr bwMode="auto">
          <a:xfrm>
            <a:off x="0" y="908721"/>
            <a:ext cx="9144000" cy="584775"/>
          </a:xfrm>
          <a:prstGeom prst="rect">
            <a:avLst/>
          </a:prstGeom>
          <a:noFill/>
          <a:ln w="25400">
            <a:noFill/>
            <a:miter lim="800000"/>
            <a:headEnd/>
            <a:tailEnd/>
          </a:ln>
          <a:effectLst/>
        </p:spPr>
        <p:txBody>
          <a:bodyPr wrap="square">
            <a:spAutoFit/>
          </a:bodyPr>
          <a:lstStyle/>
          <a:p>
            <a:endParaRPr lang="tr-TR" sz="3200" u="sng" dirty="0"/>
          </a:p>
        </p:txBody>
      </p:sp>
      <p:sp>
        <p:nvSpPr>
          <p:cNvPr id="688134" name="Text Box 6"/>
          <p:cNvSpPr txBox="1">
            <a:spLocks noChangeArrowheads="1"/>
          </p:cNvSpPr>
          <p:nvPr/>
        </p:nvSpPr>
        <p:spPr bwMode="auto">
          <a:xfrm>
            <a:off x="0" y="980728"/>
            <a:ext cx="2239716" cy="4847481"/>
          </a:xfrm>
          <a:prstGeom prst="rect">
            <a:avLst/>
          </a:prstGeom>
          <a:noFill/>
          <a:ln w="25400">
            <a:noFill/>
            <a:miter lim="800000"/>
            <a:headEnd/>
            <a:tailEnd/>
          </a:ln>
          <a:effectLst/>
        </p:spPr>
        <p:txBody>
          <a:bodyPr wrap="square">
            <a:spAutoFit/>
          </a:bodyPr>
          <a:lstStyle/>
          <a:p>
            <a:pPr algn="l"/>
            <a:r>
              <a:rPr lang="tr-TR" b="1" dirty="0" smtClean="0">
                <a:latin typeface="+mn-lt"/>
              </a:rPr>
              <a:t>Hata türü</a:t>
            </a:r>
          </a:p>
          <a:p>
            <a:pPr algn="l">
              <a:spcBef>
                <a:spcPts val="600"/>
              </a:spcBef>
            </a:pPr>
            <a:r>
              <a:rPr lang="tr-TR" sz="2000" dirty="0" err="1" smtClean="0">
                <a:latin typeface="+mn-lt"/>
              </a:rPr>
              <a:t>Totoloji</a:t>
            </a:r>
            <a:endParaRPr lang="tr-TR" sz="2000" dirty="0">
              <a:latin typeface="+mn-lt"/>
            </a:endParaRPr>
          </a:p>
          <a:p>
            <a:pPr algn="l"/>
            <a:endParaRPr lang="tr-TR" sz="2000" dirty="0">
              <a:latin typeface="+mn-lt"/>
            </a:endParaRPr>
          </a:p>
          <a:p>
            <a:pPr algn="l"/>
            <a:endParaRPr lang="tr-TR" sz="2000" dirty="0" smtClean="0">
              <a:latin typeface="+mn-lt"/>
            </a:endParaRPr>
          </a:p>
          <a:p>
            <a:pPr algn="l"/>
            <a:r>
              <a:rPr lang="tr-TR" sz="2000" dirty="0" smtClean="0">
                <a:latin typeface="+mn-lt"/>
              </a:rPr>
              <a:t>Teleoloji</a:t>
            </a:r>
            <a:endParaRPr lang="tr-TR" sz="2000" dirty="0">
              <a:latin typeface="+mn-lt"/>
            </a:endParaRPr>
          </a:p>
          <a:p>
            <a:pPr algn="l"/>
            <a:endParaRPr lang="tr-TR" sz="2000" dirty="0">
              <a:latin typeface="+mn-lt"/>
            </a:endParaRPr>
          </a:p>
          <a:p>
            <a:pPr algn="l"/>
            <a:endParaRPr lang="tr-TR" sz="2000" dirty="0" smtClean="0">
              <a:latin typeface="+mn-lt"/>
            </a:endParaRPr>
          </a:p>
          <a:p>
            <a:pPr algn="l"/>
            <a:r>
              <a:rPr lang="tr-TR" sz="2000" dirty="0" smtClean="0">
                <a:latin typeface="+mn-lt"/>
              </a:rPr>
              <a:t>Ekolojik </a:t>
            </a:r>
            <a:r>
              <a:rPr lang="tr-TR" sz="2000" dirty="0">
                <a:latin typeface="+mn-lt"/>
              </a:rPr>
              <a:t>yanılgı</a:t>
            </a:r>
          </a:p>
          <a:p>
            <a:pPr algn="l"/>
            <a:endParaRPr lang="tr-TR" sz="2000" dirty="0">
              <a:latin typeface="+mn-lt"/>
            </a:endParaRPr>
          </a:p>
          <a:p>
            <a:pPr algn="l"/>
            <a:endParaRPr lang="tr-TR" sz="2000" dirty="0" smtClean="0">
              <a:latin typeface="+mn-lt"/>
            </a:endParaRPr>
          </a:p>
          <a:p>
            <a:pPr algn="l"/>
            <a:r>
              <a:rPr lang="tr-TR" sz="2000" dirty="0" smtClean="0">
                <a:latin typeface="+mn-lt"/>
              </a:rPr>
              <a:t>İndirgemecilik</a:t>
            </a:r>
            <a:endParaRPr lang="tr-TR" sz="2000" dirty="0">
              <a:latin typeface="+mn-lt"/>
            </a:endParaRPr>
          </a:p>
          <a:p>
            <a:pPr algn="l"/>
            <a:endParaRPr lang="tr-TR" sz="2000" dirty="0">
              <a:latin typeface="+mn-lt"/>
            </a:endParaRPr>
          </a:p>
          <a:p>
            <a:pPr algn="l"/>
            <a:endParaRPr lang="tr-TR" sz="2000" dirty="0">
              <a:latin typeface="+mn-lt"/>
            </a:endParaRPr>
          </a:p>
          <a:p>
            <a:pPr algn="l"/>
            <a:r>
              <a:rPr lang="tr-TR" sz="2000" dirty="0">
                <a:latin typeface="+mn-lt"/>
              </a:rPr>
              <a:t>Yalancı </a:t>
            </a:r>
            <a:r>
              <a:rPr lang="tr-TR" sz="2000" dirty="0" smtClean="0">
                <a:latin typeface="+mn-lt"/>
              </a:rPr>
              <a:t>ilişki</a:t>
            </a:r>
          </a:p>
          <a:p>
            <a:pPr algn="l"/>
            <a:endParaRPr lang="tr-TR" sz="2000" dirty="0"/>
          </a:p>
        </p:txBody>
      </p:sp>
      <p:sp>
        <p:nvSpPr>
          <p:cNvPr id="688135" name="Text Box 7"/>
          <p:cNvSpPr txBox="1">
            <a:spLocks noChangeArrowheads="1"/>
          </p:cNvSpPr>
          <p:nvPr/>
        </p:nvSpPr>
        <p:spPr bwMode="auto">
          <a:xfrm>
            <a:off x="2195736" y="980728"/>
            <a:ext cx="3312368" cy="5478423"/>
          </a:xfrm>
          <a:prstGeom prst="rect">
            <a:avLst/>
          </a:prstGeom>
          <a:noFill/>
          <a:ln w="25400">
            <a:noFill/>
            <a:miter lim="800000"/>
            <a:headEnd/>
            <a:tailEnd/>
          </a:ln>
          <a:effectLst/>
        </p:spPr>
        <p:txBody>
          <a:bodyPr wrap="square">
            <a:spAutoFit/>
          </a:bodyPr>
          <a:lstStyle/>
          <a:p>
            <a:pPr algn="l"/>
            <a:r>
              <a:rPr lang="tr-TR" b="1" dirty="0" smtClean="0">
                <a:latin typeface="+mn-lt"/>
              </a:rPr>
              <a:t>Kısa tanım</a:t>
            </a:r>
          </a:p>
          <a:p>
            <a:pPr algn="l">
              <a:spcBef>
                <a:spcPts val="600"/>
              </a:spcBef>
            </a:pPr>
            <a:r>
              <a:rPr lang="tr-TR" sz="1500" dirty="0" smtClean="0">
                <a:latin typeface="+mn-lt"/>
              </a:rPr>
              <a:t>İlişki </a:t>
            </a:r>
            <a:r>
              <a:rPr lang="tr-TR" sz="1500" dirty="0">
                <a:latin typeface="+mn-lt"/>
              </a:rPr>
              <a:t>tanım olarak </a:t>
            </a:r>
            <a:r>
              <a:rPr lang="tr-TR" sz="1500" dirty="0" smtClean="0">
                <a:latin typeface="+mn-lt"/>
              </a:rPr>
              <a:t>doğru ama </a:t>
            </a:r>
            <a:r>
              <a:rPr lang="tr-TR" sz="1500" dirty="0">
                <a:latin typeface="+mn-lt"/>
              </a:rPr>
              <a:t>döngüsel bir mantığı var</a:t>
            </a:r>
          </a:p>
          <a:p>
            <a:pPr algn="l"/>
            <a:endParaRPr lang="tr-TR" sz="1500" dirty="0" smtClean="0">
              <a:latin typeface="+mn-lt"/>
            </a:endParaRPr>
          </a:p>
          <a:p>
            <a:pPr algn="l"/>
            <a:endParaRPr lang="tr-TR" sz="1500" dirty="0">
              <a:latin typeface="+mn-lt"/>
            </a:endParaRPr>
          </a:p>
          <a:p>
            <a:pPr algn="l"/>
            <a:r>
              <a:rPr lang="tr-TR" sz="1500" dirty="0" smtClean="0">
                <a:latin typeface="+mn-lt"/>
              </a:rPr>
              <a:t>Sebep, </a:t>
            </a:r>
            <a:r>
              <a:rPr lang="tr-TR" sz="1500" dirty="0">
                <a:latin typeface="+mn-lt"/>
              </a:rPr>
              <a:t>uygun olmayan bir </a:t>
            </a:r>
            <a:r>
              <a:rPr lang="tr-TR" sz="1500" dirty="0" smtClean="0">
                <a:latin typeface="+mn-lt"/>
              </a:rPr>
              <a:t>niyettir, veya zaman </a:t>
            </a:r>
            <a:r>
              <a:rPr lang="tr-TR" sz="1500" dirty="0">
                <a:latin typeface="+mn-lt"/>
              </a:rPr>
              <a:t>sırası </a:t>
            </a:r>
            <a:r>
              <a:rPr lang="tr-TR" sz="1500" dirty="0" smtClean="0">
                <a:latin typeface="+mn-lt"/>
              </a:rPr>
              <a:t>yanlıştır</a:t>
            </a:r>
            <a:endParaRPr lang="tr-TR" sz="1500" dirty="0">
              <a:latin typeface="+mn-lt"/>
            </a:endParaRPr>
          </a:p>
          <a:p>
            <a:pPr algn="l"/>
            <a:endParaRPr lang="tr-TR" sz="1500" dirty="0" smtClean="0">
              <a:latin typeface="+mn-lt"/>
            </a:endParaRPr>
          </a:p>
          <a:p>
            <a:pPr algn="l"/>
            <a:endParaRPr lang="tr-TR" sz="1500" dirty="0">
              <a:latin typeface="+mn-lt"/>
            </a:endParaRPr>
          </a:p>
          <a:p>
            <a:pPr algn="l"/>
            <a:r>
              <a:rPr lang="tr-TR" sz="1500" dirty="0" smtClean="0">
                <a:latin typeface="+mn-lt"/>
              </a:rPr>
              <a:t>Ampirik </a:t>
            </a:r>
            <a:r>
              <a:rPr lang="tr-TR" sz="1500" dirty="0">
                <a:latin typeface="+mn-lt"/>
              </a:rPr>
              <a:t>gözlemler </a:t>
            </a:r>
            <a:r>
              <a:rPr lang="tr-TR" sz="1500" dirty="0" smtClean="0">
                <a:latin typeface="+mn-lt"/>
              </a:rPr>
              <a:t>nedensel ilişkiyi </a:t>
            </a:r>
            <a:r>
              <a:rPr lang="tr-TR" sz="1500" dirty="0">
                <a:latin typeface="+mn-lt"/>
              </a:rPr>
              <a:t>açıklamak için çok </a:t>
            </a:r>
            <a:r>
              <a:rPr lang="tr-TR" sz="1500" dirty="0" smtClean="0">
                <a:latin typeface="+mn-lt"/>
              </a:rPr>
              <a:t>üst düzeyde</a:t>
            </a:r>
            <a:endParaRPr lang="tr-TR" sz="1500" dirty="0">
              <a:latin typeface="+mn-lt"/>
            </a:endParaRPr>
          </a:p>
          <a:p>
            <a:pPr algn="l"/>
            <a:endParaRPr lang="tr-TR" sz="1500" dirty="0">
              <a:latin typeface="+mn-lt"/>
            </a:endParaRPr>
          </a:p>
          <a:p>
            <a:pPr algn="l"/>
            <a:endParaRPr lang="tr-TR" sz="1500" dirty="0" smtClean="0">
              <a:latin typeface="+mn-lt"/>
            </a:endParaRPr>
          </a:p>
          <a:p>
            <a:pPr algn="l"/>
            <a:r>
              <a:rPr lang="tr-TR" sz="1500" dirty="0" smtClean="0">
                <a:latin typeface="+mn-lt"/>
              </a:rPr>
              <a:t>Ampirik </a:t>
            </a:r>
            <a:r>
              <a:rPr lang="tr-TR" sz="1500" dirty="0">
                <a:latin typeface="+mn-lt"/>
              </a:rPr>
              <a:t>gözlemler </a:t>
            </a:r>
            <a:r>
              <a:rPr lang="tr-TR" sz="1500" dirty="0" smtClean="0">
                <a:latin typeface="+mn-lt"/>
              </a:rPr>
              <a:t>nedensel ilişkiyi </a:t>
            </a:r>
            <a:r>
              <a:rPr lang="tr-TR" sz="1500" dirty="0">
                <a:latin typeface="+mn-lt"/>
              </a:rPr>
              <a:t>açıklamak için çok </a:t>
            </a:r>
            <a:r>
              <a:rPr lang="tr-TR" sz="1500" dirty="0" smtClean="0">
                <a:latin typeface="+mn-lt"/>
              </a:rPr>
              <a:t>alt düzeyde</a:t>
            </a:r>
            <a:endParaRPr lang="tr-TR" sz="1500" dirty="0">
              <a:latin typeface="+mn-lt"/>
            </a:endParaRPr>
          </a:p>
          <a:p>
            <a:pPr algn="l"/>
            <a:endParaRPr lang="tr-TR" sz="1500" dirty="0">
              <a:latin typeface="+mn-lt"/>
            </a:endParaRPr>
          </a:p>
          <a:p>
            <a:pPr algn="l"/>
            <a:endParaRPr lang="tr-TR" sz="1500" dirty="0" smtClean="0">
              <a:latin typeface="+mn-lt"/>
            </a:endParaRPr>
          </a:p>
          <a:p>
            <a:pPr algn="l"/>
            <a:r>
              <a:rPr lang="tr-TR" sz="1500" dirty="0" smtClean="0">
                <a:latin typeface="+mn-lt"/>
              </a:rPr>
              <a:t>Görünmeyen üçüncü </a:t>
            </a:r>
            <a:r>
              <a:rPr lang="tr-TR" sz="1500" dirty="0">
                <a:latin typeface="+mn-lt"/>
              </a:rPr>
              <a:t>bir değişken hem </a:t>
            </a:r>
            <a:r>
              <a:rPr lang="tr-TR" sz="1500" dirty="0" smtClean="0">
                <a:latin typeface="+mn-lt"/>
              </a:rPr>
              <a:t>bağımsız hem </a:t>
            </a:r>
            <a:r>
              <a:rPr lang="tr-TR" sz="1500" dirty="0">
                <a:latin typeface="+mn-lt"/>
              </a:rPr>
              <a:t>bağımlı değişkenin nedeni</a:t>
            </a:r>
          </a:p>
          <a:p>
            <a:pPr algn="l"/>
            <a:endParaRPr lang="tr-TR" sz="1800" dirty="0"/>
          </a:p>
          <a:p>
            <a:pPr algn="l"/>
            <a:endParaRPr lang="tr-TR" sz="1800" dirty="0"/>
          </a:p>
        </p:txBody>
      </p:sp>
      <p:sp>
        <p:nvSpPr>
          <p:cNvPr id="688136" name="Text Box 8"/>
          <p:cNvSpPr txBox="1">
            <a:spLocks noChangeArrowheads="1"/>
          </p:cNvSpPr>
          <p:nvPr/>
        </p:nvSpPr>
        <p:spPr bwMode="auto">
          <a:xfrm>
            <a:off x="5472608" y="980728"/>
            <a:ext cx="3707904" cy="5256584"/>
          </a:xfrm>
          <a:prstGeom prst="rect">
            <a:avLst/>
          </a:prstGeom>
          <a:noFill/>
          <a:ln w="25400">
            <a:noFill/>
            <a:miter lim="800000"/>
            <a:headEnd/>
            <a:tailEnd/>
          </a:ln>
          <a:effectLst/>
        </p:spPr>
        <p:txBody>
          <a:bodyPr wrap="square">
            <a:spAutoFit/>
          </a:bodyPr>
          <a:lstStyle/>
          <a:p>
            <a:pPr algn="l"/>
            <a:r>
              <a:rPr lang="tr-TR" b="1" dirty="0" smtClean="0">
                <a:latin typeface="+mn-lt"/>
              </a:rPr>
              <a:t>Örnek</a:t>
            </a:r>
          </a:p>
          <a:p>
            <a:pPr algn="l">
              <a:spcBef>
                <a:spcPts val="600"/>
              </a:spcBef>
            </a:pPr>
            <a:r>
              <a:rPr lang="tr-TR" sz="1500" dirty="0" smtClean="0">
                <a:latin typeface="+mn-lt"/>
              </a:rPr>
              <a:t>Yoksulluğun </a:t>
            </a:r>
            <a:r>
              <a:rPr lang="tr-TR" sz="1500" dirty="0">
                <a:latin typeface="+mn-lt"/>
              </a:rPr>
              <a:t>nedeni az </a:t>
            </a:r>
            <a:r>
              <a:rPr lang="tr-TR" sz="1500" dirty="0" smtClean="0">
                <a:latin typeface="+mn-lt"/>
              </a:rPr>
              <a:t>parası </a:t>
            </a:r>
            <a:r>
              <a:rPr lang="tr-TR" sz="1500" dirty="0">
                <a:latin typeface="+mn-lt"/>
              </a:rPr>
              <a:t>olmaktır</a:t>
            </a:r>
          </a:p>
          <a:p>
            <a:pPr algn="l"/>
            <a:endParaRPr lang="tr-TR" sz="1500" dirty="0">
              <a:latin typeface="+mn-lt"/>
            </a:endParaRPr>
          </a:p>
          <a:p>
            <a:pPr algn="l"/>
            <a:endParaRPr lang="tr-TR" sz="1500" dirty="0" smtClean="0">
              <a:latin typeface="+mn-lt"/>
            </a:endParaRPr>
          </a:p>
          <a:p>
            <a:pPr algn="l"/>
            <a:endParaRPr lang="tr-TR" sz="1500" dirty="0" smtClean="0">
              <a:latin typeface="+mn-lt"/>
            </a:endParaRPr>
          </a:p>
          <a:p>
            <a:pPr algn="l"/>
            <a:r>
              <a:rPr lang="tr-TR" sz="1500" dirty="0" smtClean="0">
                <a:latin typeface="+mn-lt"/>
              </a:rPr>
              <a:t>İnsanlar </a:t>
            </a:r>
            <a:r>
              <a:rPr lang="tr-TR" sz="1500" dirty="0">
                <a:latin typeface="+mn-lt"/>
              </a:rPr>
              <a:t>imam nikahıyla </a:t>
            </a:r>
          </a:p>
          <a:p>
            <a:pPr algn="l"/>
            <a:r>
              <a:rPr lang="tr-TR" sz="1500" dirty="0">
                <a:latin typeface="+mn-lt"/>
              </a:rPr>
              <a:t>e</a:t>
            </a:r>
            <a:r>
              <a:rPr lang="tr-TR" sz="1500" dirty="0" smtClean="0">
                <a:latin typeface="+mn-lt"/>
              </a:rPr>
              <a:t>vleniyor </a:t>
            </a:r>
            <a:r>
              <a:rPr lang="tr-TR" sz="1500" dirty="0">
                <a:latin typeface="+mn-lt"/>
              </a:rPr>
              <a:t>çünkü toplum </a:t>
            </a:r>
            <a:r>
              <a:rPr lang="tr-TR" sz="1500" dirty="0" smtClean="0">
                <a:latin typeface="+mn-lt"/>
              </a:rPr>
              <a:t>öyle </a:t>
            </a:r>
            <a:r>
              <a:rPr lang="tr-TR" sz="1500" dirty="0">
                <a:latin typeface="+mn-lt"/>
              </a:rPr>
              <a:t>istiyor</a:t>
            </a:r>
          </a:p>
          <a:p>
            <a:pPr algn="l"/>
            <a:endParaRPr lang="tr-TR" sz="1500" dirty="0">
              <a:latin typeface="+mn-lt"/>
            </a:endParaRPr>
          </a:p>
          <a:p>
            <a:pPr algn="l"/>
            <a:endParaRPr lang="tr-TR" sz="1500" dirty="0" smtClean="0">
              <a:latin typeface="+mn-lt"/>
            </a:endParaRPr>
          </a:p>
          <a:p>
            <a:pPr algn="l"/>
            <a:r>
              <a:rPr lang="tr-TR" sz="1500" dirty="0" smtClean="0">
                <a:latin typeface="+mn-lt"/>
              </a:rPr>
              <a:t>Ankara’da </a:t>
            </a:r>
            <a:r>
              <a:rPr lang="tr-TR" sz="1500" dirty="0">
                <a:latin typeface="+mn-lt"/>
              </a:rPr>
              <a:t>suç </a:t>
            </a:r>
            <a:r>
              <a:rPr lang="tr-TR" sz="1500" dirty="0" smtClean="0">
                <a:latin typeface="+mn-lt"/>
              </a:rPr>
              <a:t>oranı yüksek</a:t>
            </a:r>
            <a:r>
              <a:rPr lang="tr-TR" sz="1500" dirty="0">
                <a:latin typeface="+mn-lt"/>
              </a:rPr>
              <a:t>. Ali </a:t>
            </a:r>
            <a:r>
              <a:rPr lang="tr-TR" sz="1500" dirty="0" smtClean="0">
                <a:latin typeface="+mn-lt"/>
              </a:rPr>
              <a:t>Ankara’da yaşıyor</a:t>
            </a:r>
            <a:r>
              <a:rPr lang="tr-TR" sz="1500" dirty="0">
                <a:latin typeface="+mn-lt"/>
              </a:rPr>
              <a:t>. Bu nedenle </a:t>
            </a:r>
            <a:r>
              <a:rPr lang="tr-TR" sz="1500" dirty="0" smtClean="0">
                <a:latin typeface="+mn-lt"/>
              </a:rPr>
              <a:t>saatimi </a:t>
            </a:r>
            <a:r>
              <a:rPr lang="tr-TR" sz="1500" dirty="0">
                <a:latin typeface="+mn-lt"/>
              </a:rPr>
              <a:t>muhtemelen o çaldı</a:t>
            </a:r>
          </a:p>
          <a:p>
            <a:pPr algn="l"/>
            <a:endParaRPr lang="tr-TR" sz="1500" dirty="0">
              <a:latin typeface="+mn-lt"/>
            </a:endParaRPr>
          </a:p>
          <a:p>
            <a:pPr algn="l"/>
            <a:r>
              <a:rPr lang="tr-TR" sz="1500" dirty="0">
                <a:latin typeface="+mn-lt"/>
              </a:rPr>
              <a:t>Ali işsiz kaldığı ve yeni </a:t>
            </a:r>
          </a:p>
          <a:p>
            <a:pPr algn="l"/>
            <a:r>
              <a:rPr lang="tr-TR" sz="1500" dirty="0">
                <a:latin typeface="+mn-lt"/>
              </a:rPr>
              <a:t>araba alamadığı için ülke </a:t>
            </a:r>
          </a:p>
          <a:p>
            <a:pPr algn="l"/>
            <a:r>
              <a:rPr lang="tr-TR" sz="1500" dirty="0" smtClean="0">
                <a:latin typeface="+mn-lt"/>
              </a:rPr>
              <a:t>ekonomisi </a:t>
            </a:r>
            <a:r>
              <a:rPr lang="tr-TR" sz="1500" dirty="0">
                <a:latin typeface="+mn-lt"/>
              </a:rPr>
              <a:t>durgun</a:t>
            </a:r>
          </a:p>
          <a:p>
            <a:pPr algn="l"/>
            <a:endParaRPr lang="tr-TR" sz="1500" dirty="0">
              <a:latin typeface="+mn-lt"/>
            </a:endParaRPr>
          </a:p>
          <a:p>
            <a:pPr algn="l"/>
            <a:r>
              <a:rPr lang="tr-TR" sz="1500" dirty="0">
                <a:latin typeface="+mn-lt"/>
              </a:rPr>
              <a:t>Saç uzunluğu </a:t>
            </a:r>
            <a:r>
              <a:rPr lang="tr-TR" sz="1500" dirty="0" smtClean="0">
                <a:latin typeface="+mn-lt"/>
              </a:rPr>
              <a:t>TV programlarıyla ilişkili. Kısa saçlılar futbol, uzun saçlılar aşk hikayeleri izlemeyi tercih ediyorlar.  </a:t>
            </a:r>
            <a:endParaRPr lang="tr-TR" sz="1500" dirty="0">
              <a:latin typeface="+mn-lt"/>
            </a:endParaRPr>
          </a:p>
          <a:p>
            <a:pPr algn="l"/>
            <a:r>
              <a:rPr lang="tr-TR" sz="1500" dirty="0" smtClean="0">
                <a:latin typeface="+mn-lt"/>
              </a:rPr>
              <a:t>(Görünmeyen neden: Cinsiyet) </a:t>
            </a:r>
            <a:endParaRPr lang="tr-TR" sz="1500" dirty="0">
              <a:latin typeface="+mn-lt"/>
            </a:endParaRPr>
          </a:p>
        </p:txBody>
      </p:sp>
      <p:sp>
        <p:nvSpPr>
          <p:cNvPr id="8" name="Text Box 4"/>
          <p:cNvSpPr txBox="1">
            <a:spLocks noChangeArrowheads="1"/>
          </p:cNvSpPr>
          <p:nvPr/>
        </p:nvSpPr>
        <p:spPr bwMode="auto">
          <a:xfrm>
            <a:off x="-180528" y="6207695"/>
            <a:ext cx="3816423" cy="646331"/>
          </a:xfrm>
          <a:prstGeom prst="rect">
            <a:avLst/>
          </a:prstGeom>
          <a:noFill/>
          <a:ln w="25400">
            <a:noFill/>
            <a:miter lim="800000"/>
            <a:headEnd/>
            <a:tailEnd/>
          </a:ln>
          <a:effectLst/>
        </p:spPr>
        <p:txBody>
          <a:bodyPr wrap="square">
            <a:spAutoFit/>
          </a:bodyPr>
          <a:lstStyle/>
          <a:p>
            <a:r>
              <a:rPr lang="tr-TR" sz="1200" dirty="0">
                <a:solidFill>
                  <a:schemeClr val="tx2"/>
                </a:solidFill>
              </a:rPr>
              <a:t>Kaynak: </a:t>
            </a:r>
            <a:r>
              <a:rPr lang="de-DE" sz="1200" dirty="0" smtClean="0">
                <a:solidFill>
                  <a:schemeClr val="tx2"/>
                </a:solidFill>
              </a:rPr>
              <a:t>Neuman, </a:t>
            </a:r>
            <a:r>
              <a:rPr lang="de-DE" sz="1200" dirty="0" smtClean="0">
                <a:solidFill>
                  <a:schemeClr val="tx2"/>
                </a:solidFill>
              </a:rPr>
              <a:t>200</a:t>
            </a:r>
            <a:r>
              <a:rPr lang="tr-TR" sz="1200" dirty="0" smtClean="0">
                <a:solidFill>
                  <a:schemeClr val="tx2"/>
                </a:solidFill>
              </a:rPr>
              <a:t>8</a:t>
            </a:r>
            <a:r>
              <a:rPr lang="de-DE" sz="1200" dirty="0" smtClean="0">
                <a:solidFill>
                  <a:schemeClr val="tx2"/>
                </a:solidFill>
              </a:rPr>
              <a:t>, </a:t>
            </a:r>
            <a:r>
              <a:rPr lang="de-DE" sz="1200" dirty="0" smtClean="0">
                <a:solidFill>
                  <a:schemeClr val="tx2"/>
                </a:solidFill>
              </a:rPr>
              <a:t>s. 173’ten uyarlandı</a:t>
            </a:r>
          </a:p>
          <a:p>
            <a:endParaRPr lang="fi-FI" sz="1200" dirty="0" smtClean="0">
              <a:solidFill>
                <a:schemeClr val="tx2"/>
              </a:solidFill>
            </a:endParaRPr>
          </a:p>
          <a:p>
            <a:endParaRPr lang="en-US" sz="1200" dirty="0">
              <a:solidFill>
                <a:schemeClr val="tx2"/>
              </a:solidFill>
            </a:endParaRPr>
          </a:p>
        </p:txBody>
      </p:sp>
    </p:spTree>
  </p:cSld>
  <p:clrMapOvr>
    <a:masterClrMapping/>
  </p:clrMapOvr>
  <p:transition>
    <p:pull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3618" name="Rectangle 2"/>
          <p:cNvSpPr>
            <a:spLocks noGrp="1" noChangeArrowheads="1"/>
          </p:cNvSpPr>
          <p:nvPr>
            <p:ph type="title"/>
          </p:nvPr>
        </p:nvSpPr>
        <p:spPr bwMode="auto">
          <a:xfrm>
            <a:off x="467544"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Akıl Yürütme Hataları</a:t>
            </a:r>
          </a:p>
        </p:txBody>
      </p:sp>
      <p:sp>
        <p:nvSpPr>
          <p:cNvPr id="623619" name="Rectangle 3"/>
          <p:cNvSpPr>
            <a:spLocks noGrp="1" noChangeArrowheads="1"/>
          </p:cNvSpPr>
          <p:nvPr>
            <p:ph type="body" idx="1"/>
          </p:nvPr>
        </p:nvSpPr>
        <p:spPr bwMode="auto">
          <a:xfrm>
            <a:off x="467544" y="1340768"/>
            <a:ext cx="8229600" cy="4210050"/>
          </a:xfrm>
          <a:noFill/>
          <a:ln>
            <a:miter lim="800000"/>
            <a:headEnd/>
            <a:tailEnd/>
          </a:ln>
        </p:spPr>
        <p:txBody>
          <a:bodyPr vert="horz" wrap="square" lIns="91440" tIns="45720" rIns="91440" bIns="45720" numCol="1" anchor="t" anchorCtr="0" compatLnSpc="1">
            <a:prstTxWarp prst="textNoShape">
              <a:avLst/>
            </a:prstTxWarp>
          </a:bodyPr>
          <a:lstStyle/>
          <a:p>
            <a:r>
              <a:rPr lang="tr-TR" dirty="0" smtClean="0"/>
              <a:t>Kişisel ve kültürel önyargı, görüş sahibi olma; araştırmacının olayları kendi </a:t>
            </a:r>
            <a:r>
              <a:rPr lang="tr-TR" dirty="0"/>
              <a:t>bakış açısıyla yorumlaması</a:t>
            </a:r>
          </a:p>
          <a:p>
            <a:r>
              <a:rPr lang="tr-TR" dirty="0"/>
              <a:t> Sonuca varmada aceleci davranma</a:t>
            </a:r>
          </a:p>
          <a:p>
            <a:r>
              <a:rPr lang="tr-TR" dirty="0"/>
              <a:t> Kuşkulu neden</a:t>
            </a:r>
          </a:p>
          <a:p>
            <a:r>
              <a:rPr lang="tr-TR" dirty="0"/>
              <a:t> Bastırılmış kanıtlar</a:t>
            </a:r>
          </a:p>
          <a:p>
            <a:r>
              <a:rPr lang="tr-TR" dirty="0"/>
              <a:t> Yanlış ikilem</a:t>
            </a:r>
          </a:p>
        </p:txBody>
      </p:sp>
      <p:sp>
        <p:nvSpPr>
          <p:cNvPr id="5" name="Text Box 4"/>
          <p:cNvSpPr txBox="1">
            <a:spLocks noChangeArrowheads="1"/>
          </p:cNvSpPr>
          <p:nvPr/>
        </p:nvSpPr>
        <p:spPr bwMode="auto">
          <a:xfrm>
            <a:off x="6710218" y="6176337"/>
            <a:ext cx="2326278" cy="276999"/>
          </a:xfrm>
          <a:prstGeom prst="rect">
            <a:avLst/>
          </a:prstGeom>
          <a:noFill/>
          <a:ln w="25400">
            <a:noFill/>
            <a:miter lim="800000"/>
            <a:headEnd/>
            <a:tailEnd/>
          </a:ln>
          <a:effectLst/>
        </p:spPr>
        <p:txBody>
          <a:bodyPr wrap="none">
            <a:spAutoFit/>
          </a:bodyPr>
          <a:lstStyle/>
          <a:p>
            <a:r>
              <a:rPr lang="tr-TR" sz="1200" dirty="0">
                <a:solidFill>
                  <a:schemeClr val="tx2"/>
                </a:solidFill>
              </a:rPr>
              <a:t>Kaynak: </a:t>
            </a:r>
            <a:r>
              <a:rPr lang="tr-TR" sz="1200" dirty="0" smtClean="0">
                <a:solidFill>
                  <a:schemeClr val="tx2"/>
                </a:solidFill>
              </a:rPr>
              <a:t>Babbie, 2001, s</a:t>
            </a:r>
            <a:r>
              <a:rPr lang="tr-TR" sz="1200" dirty="0">
                <a:solidFill>
                  <a:schemeClr val="tx2"/>
                </a:solidFill>
              </a:rPr>
              <a:t>. </a:t>
            </a:r>
            <a:r>
              <a:rPr lang="tr-TR" sz="1200" dirty="0" smtClean="0">
                <a:solidFill>
                  <a:schemeClr val="tx2"/>
                </a:solidFill>
              </a:rPr>
              <a:t>81-83</a:t>
            </a:r>
            <a:endParaRPr lang="en-US" sz="1200" dirty="0">
              <a:solidFill>
                <a:schemeClr val="tx2"/>
              </a:solidFill>
            </a:endParaRPr>
          </a:p>
        </p:txBody>
      </p:sp>
    </p:spTree>
  </p:cSld>
  <p:clrMapOvr>
    <a:masterClrMapping/>
  </p:clrMapOvr>
  <p:transition>
    <p:pull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8626" name="Rectangle 2"/>
          <p:cNvSpPr>
            <a:spLocks noGrp="1" noChangeArrowheads="1"/>
          </p:cNvSpPr>
          <p:nvPr>
            <p:ph type="title"/>
          </p:nvPr>
        </p:nvSpPr>
        <p:spPr bwMode="auto">
          <a:xfrm>
            <a:off x="1259632" y="0"/>
            <a:ext cx="6624736" cy="908720"/>
          </a:xfrm>
          <a:noFill/>
          <a:ln>
            <a:miter lim="800000"/>
            <a:headEnd/>
            <a:tailEnd/>
          </a:ln>
        </p:spPr>
        <p:txBody>
          <a:bodyPr vert="horz" wrap="square" lIns="91440" tIns="45720" rIns="91440" bIns="45720" numCol="1" anchor="t" anchorCtr="0" compatLnSpc="1">
            <a:prstTxWarp prst="textNoShape">
              <a:avLst/>
            </a:prstTxWarp>
          </a:bodyPr>
          <a:lstStyle/>
          <a:p>
            <a:r>
              <a:rPr lang="tr-TR" dirty="0" smtClean="0"/>
              <a:t>Özet</a:t>
            </a:r>
            <a:endParaRPr lang="tr-TR" dirty="0"/>
          </a:p>
        </p:txBody>
      </p:sp>
      <p:sp>
        <p:nvSpPr>
          <p:cNvPr id="4" name="Rectangle 3"/>
          <p:cNvSpPr txBox="1">
            <a:spLocks noChangeArrowheads="1"/>
          </p:cNvSpPr>
          <p:nvPr/>
        </p:nvSpPr>
        <p:spPr bwMode="auto">
          <a:xfrm>
            <a:off x="457200" y="1219200"/>
            <a:ext cx="8229600" cy="495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tr-TR" sz="3200" b="0" i="0" u="none" strike="noStrike" kern="0" cap="none" spc="0" normalizeH="0" baseline="0" noProof="0" dirty="0" smtClean="0">
                <a:ln>
                  <a:noFill/>
                </a:ln>
                <a:solidFill>
                  <a:schemeClr val="tx1"/>
                </a:solidFill>
                <a:effectLst/>
                <a:uLnTx/>
                <a:uFillTx/>
                <a:latin typeface="+mn-lt"/>
                <a:ea typeface="+mn-ea"/>
                <a:cs typeface="+mn-cs"/>
              </a:rPr>
              <a:t>Bilimselliğin nitelikleri</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lang="tr-TR" sz="3200" kern="0" dirty="0" smtClean="0">
                <a:latin typeface="+mn-lt"/>
              </a:rPr>
              <a:t>Nedenleri saptama</a:t>
            </a:r>
          </a:p>
          <a:p>
            <a:pPr marL="342900" lvl="0" indent="-342900" algn="l" eaLnBrk="0" hangingPunct="0">
              <a:spcBef>
                <a:spcPct val="20000"/>
              </a:spcBef>
              <a:buFontTx/>
              <a:buChar char="•"/>
            </a:pPr>
            <a:r>
              <a:rPr lang="tr-TR" sz="3200" kern="0" dirty="0" smtClean="0">
                <a:latin typeface="+mn-lt"/>
              </a:rPr>
              <a:t>İdiografik – nomotetik açıklama</a:t>
            </a:r>
            <a:endParaRPr kumimoji="0" lang="tr-TR" sz="32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tr-TR" sz="3200" b="0" i="0" u="none" strike="noStrike" kern="0" cap="none" spc="0" normalizeH="0" baseline="0" noProof="0" dirty="0" smtClean="0">
                <a:ln>
                  <a:noFill/>
                </a:ln>
                <a:solidFill>
                  <a:schemeClr val="tx1"/>
                </a:solidFill>
                <a:effectLst/>
                <a:uLnTx/>
                <a:uFillTx/>
                <a:latin typeface="+mn-lt"/>
                <a:ea typeface="+mn-ea"/>
                <a:cs typeface="+mn-cs"/>
              </a:rPr>
              <a:t>Nedensellik ölçütleri</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tr-TR" sz="3200" b="0" i="0" u="none" strike="noStrike" kern="0" cap="none" spc="0" normalizeH="0" baseline="0" noProof="0" dirty="0" smtClean="0">
                <a:ln>
                  <a:noFill/>
                </a:ln>
                <a:solidFill>
                  <a:schemeClr val="tx1"/>
                </a:solidFill>
                <a:effectLst/>
                <a:uLnTx/>
                <a:uFillTx/>
                <a:latin typeface="+mn-lt"/>
                <a:ea typeface="+mn-ea"/>
                <a:cs typeface="+mn-cs"/>
              </a:rPr>
              <a:t>Nedensel açıklamada potansiyel hatalar</a:t>
            </a:r>
            <a:endParaRPr kumimoji="0" lang="tr-TR" sz="3200" b="0" i="0" u="none" strike="noStrike" kern="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pull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0178" name="Rectangle 2"/>
          <p:cNvSpPr>
            <a:spLocks noGrp="1" noChangeArrowheads="1"/>
          </p:cNvSpPr>
          <p:nvPr>
            <p:ph type="title"/>
          </p:nvPr>
        </p:nvSpPr>
        <p:spPr bwMode="auto">
          <a:xfrm>
            <a:off x="467544"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Bilimselliğin Nitelikleri</a:t>
            </a:r>
            <a:endParaRPr lang="en-US" dirty="0"/>
          </a:p>
        </p:txBody>
      </p:sp>
      <p:sp>
        <p:nvSpPr>
          <p:cNvPr id="690179" name="Rectangle 3"/>
          <p:cNvSpPr>
            <a:spLocks noGrp="1" noChangeArrowheads="1"/>
          </p:cNvSpPr>
          <p:nvPr>
            <p:ph type="body" idx="1"/>
          </p:nvPr>
        </p:nvSpPr>
        <p:spPr bwMode="auto">
          <a:xfrm>
            <a:off x="467544" y="1196752"/>
            <a:ext cx="8229600" cy="4525963"/>
          </a:xfrm>
          <a:noFill/>
          <a:ln>
            <a:miter lim="800000"/>
            <a:headEnd/>
            <a:tailEnd/>
          </a:ln>
        </p:spPr>
        <p:txBody>
          <a:bodyPr vert="horz" wrap="square" lIns="91440" tIns="45720" rIns="91440" bIns="45720" numCol="1" anchor="t" anchorCtr="0" compatLnSpc="1">
            <a:prstTxWarp prst="textNoShape">
              <a:avLst/>
            </a:prstTxWarp>
          </a:bodyPr>
          <a:lstStyle/>
          <a:p>
            <a:pPr marL="514350" indent="-514350">
              <a:buNone/>
            </a:pPr>
            <a:r>
              <a:rPr lang="tr-TR" dirty="0" smtClean="0"/>
              <a:t>“1. Tabiat içinde belirli </a:t>
            </a:r>
            <a:r>
              <a:rPr lang="tr-TR" dirty="0"/>
              <a:t>bir türden olan </a:t>
            </a:r>
            <a:r>
              <a:rPr lang="tr-TR" dirty="0" smtClean="0"/>
              <a:t>olayların </a:t>
            </a:r>
            <a:r>
              <a:rPr lang="tr-TR" dirty="0"/>
              <a:t>düzenliliğinin ifade </a:t>
            </a:r>
            <a:r>
              <a:rPr lang="tr-TR" dirty="0" smtClean="0"/>
              <a:t>edilmesi.</a:t>
            </a:r>
          </a:p>
          <a:p>
            <a:pPr marL="514350" indent="-514350">
              <a:buNone/>
            </a:pPr>
            <a:r>
              <a:rPr lang="tr-TR" dirty="0" smtClean="0"/>
              <a:t>  2. Bu </a:t>
            </a:r>
            <a:r>
              <a:rPr lang="tr-TR" dirty="0"/>
              <a:t>düzenliliklerinin diğer </a:t>
            </a:r>
            <a:r>
              <a:rPr lang="tr-TR" dirty="0" smtClean="0"/>
              <a:t>bir türden </a:t>
            </a:r>
            <a:r>
              <a:rPr lang="tr-TR" dirty="0"/>
              <a:t>olayların düzenliliği ile </a:t>
            </a:r>
            <a:r>
              <a:rPr lang="tr-TR" dirty="0" smtClean="0"/>
              <a:t>bir ilişkisinin kurulması.</a:t>
            </a:r>
          </a:p>
          <a:p>
            <a:pPr marL="514350" indent="-514350">
              <a:buNone/>
            </a:pPr>
            <a:r>
              <a:rPr lang="tr-TR" dirty="0" smtClean="0"/>
              <a:t>  3. Bu </a:t>
            </a:r>
            <a:r>
              <a:rPr lang="tr-TR" dirty="0"/>
              <a:t>ilişkilerin </a:t>
            </a:r>
            <a:r>
              <a:rPr lang="tr-TR" dirty="0" smtClean="0"/>
              <a:t>önce kurallar, daha sonra kuralların toplamı olan teorilerle </a:t>
            </a:r>
            <a:r>
              <a:rPr lang="tr-TR" dirty="0"/>
              <a:t>ifade </a:t>
            </a:r>
            <a:r>
              <a:rPr lang="tr-TR" dirty="0" smtClean="0"/>
              <a:t>edilmesi.”  </a:t>
            </a:r>
            <a:endParaRPr lang="en-US" dirty="0"/>
          </a:p>
        </p:txBody>
      </p:sp>
      <p:sp>
        <p:nvSpPr>
          <p:cNvPr id="690180" name="Text Box 4"/>
          <p:cNvSpPr txBox="1">
            <a:spLocks noChangeArrowheads="1"/>
          </p:cNvSpPr>
          <p:nvPr/>
        </p:nvSpPr>
        <p:spPr bwMode="auto">
          <a:xfrm>
            <a:off x="6795432" y="6093296"/>
            <a:ext cx="2097048" cy="276999"/>
          </a:xfrm>
          <a:prstGeom prst="rect">
            <a:avLst/>
          </a:prstGeom>
          <a:noFill/>
          <a:ln w="25400">
            <a:noFill/>
            <a:miter lim="800000"/>
            <a:headEnd/>
            <a:tailEnd/>
          </a:ln>
          <a:effectLst/>
        </p:spPr>
        <p:txBody>
          <a:bodyPr wrap="none">
            <a:spAutoFit/>
          </a:bodyPr>
          <a:lstStyle/>
          <a:p>
            <a:r>
              <a:rPr lang="tr-TR" sz="1200" dirty="0">
                <a:solidFill>
                  <a:schemeClr val="tx2"/>
                </a:solidFill>
                <a:cs typeface="Arial" pitchFamily="34" charset="0"/>
              </a:rPr>
              <a:t>Kaynak: Mardin, </a:t>
            </a:r>
            <a:r>
              <a:rPr lang="tr-TR" sz="1200" dirty="0" smtClean="0">
                <a:solidFill>
                  <a:schemeClr val="tx2"/>
                </a:solidFill>
                <a:cs typeface="Arial" pitchFamily="34" charset="0"/>
              </a:rPr>
              <a:t>2008, s</a:t>
            </a:r>
            <a:r>
              <a:rPr lang="tr-TR" sz="1200" dirty="0">
                <a:solidFill>
                  <a:schemeClr val="tx2"/>
                </a:solidFill>
                <a:cs typeface="Arial" pitchFamily="34" charset="0"/>
              </a:rPr>
              <a:t>. 24</a:t>
            </a:r>
            <a:endParaRPr lang="en-US" sz="1200" dirty="0">
              <a:solidFill>
                <a:schemeClr val="tx2"/>
              </a:solidFill>
              <a:cs typeface="Arial" pitchFamily="34" charset="0"/>
            </a:endParaRPr>
          </a:p>
        </p:txBody>
      </p:sp>
    </p:spTree>
  </p:cSld>
  <p:clrMapOvr>
    <a:masterClrMapping/>
  </p:clrMapOvr>
  <p:transition>
    <p:pull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2226" name="Rectangle 2"/>
          <p:cNvSpPr>
            <a:spLocks noGrp="1" noChangeArrowheads="1"/>
          </p:cNvSpPr>
          <p:nvPr>
            <p:ph type="title"/>
          </p:nvPr>
        </p:nvSpPr>
        <p:spPr bwMode="auto">
          <a:xfrm>
            <a:off x="323528"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Düzenlilikleri Anlama</a:t>
            </a:r>
            <a:endParaRPr lang="en-US" dirty="0"/>
          </a:p>
        </p:txBody>
      </p:sp>
      <p:sp>
        <p:nvSpPr>
          <p:cNvPr id="692227" name="Rectangle 3"/>
          <p:cNvSpPr>
            <a:spLocks noGrp="1" noChangeArrowheads="1"/>
          </p:cNvSpPr>
          <p:nvPr>
            <p:ph type="body" idx="1"/>
          </p:nvPr>
        </p:nvSpPr>
        <p:spPr bwMode="auto">
          <a:noFill/>
          <a:ln>
            <a:miter lim="800000"/>
            <a:headEnd/>
            <a:tailEnd/>
          </a:ln>
        </p:spPr>
        <p:txBody>
          <a:bodyPr vert="horz" wrap="square" lIns="91440" tIns="45720" rIns="91440" bIns="45720" numCol="1" anchor="t" anchorCtr="0" compatLnSpc="1">
            <a:prstTxWarp prst="textNoShape">
              <a:avLst/>
            </a:prstTxWarp>
          </a:bodyPr>
          <a:lstStyle/>
          <a:p>
            <a:pPr>
              <a:buNone/>
            </a:pPr>
            <a:r>
              <a:rPr lang="tr-TR" dirty="0"/>
              <a:t>“Doğal bilimcilerin incelediği doğal çevre, bu çevrede bulunan molekül, atom ve elektronlar için bir ‘anlam’ ifade etmez. Sosyal bilimcilerin gözlem sahasının, diğer bir deyimle sosyal gerçeklerin ise, bu ortam içinde yaşayan, hareket eden ve düşünen insanlar için belirli bir anlam ve önemi vardır.” </a:t>
            </a:r>
            <a:endParaRPr lang="en-US" dirty="0"/>
          </a:p>
        </p:txBody>
      </p:sp>
      <p:sp>
        <p:nvSpPr>
          <p:cNvPr id="692228" name="Text Box 4"/>
          <p:cNvSpPr txBox="1">
            <a:spLocks noChangeArrowheads="1"/>
          </p:cNvSpPr>
          <p:nvPr/>
        </p:nvSpPr>
        <p:spPr bwMode="auto">
          <a:xfrm>
            <a:off x="4876383" y="6104329"/>
            <a:ext cx="4160113" cy="276999"/>
          </a:xfrm>
          <a:prstGeom prst="rect">
            <a:avLst/>
          </a:prstGeom>
          <a:noFill/>
          <a:ln w="25400">
            <a:noFill/>
            <a:miter lim="800000"/>
            <a:headEnd/>
            <a:tailEnd/>
          </a:ln>
          <a:effectLst/>
        </p:spPr>
        <p:txBody>
          <a:bodyPr wrap="none">
            <a:spAutoFit/>
          </a:bodyPr>
          <a:lstStyle/>
          <a:p>
            <a:r>
              <a:rPr lang="tr-TR" sz="1200" dirty="0">
                <a:solidFill>
                  <a:schemeClr val="tx2"/>
                </a:solidFill>
              </a:rPr>
              <a:t>Kaynak: </a:t>
            </a:r>
            <a:r>
              <a:rPr lang="tr-TR" sz="1200" dirty="0" err="1">
                <a:solidFill>
                  <a:schemeClr val="tx2"/>
                </a:solidFill>
              </a:rPr>
              <a:t>Schutz’den</a:t>
            </a:r>
            <a:r>
              <a:rPr lang="tr-TR" sz="1200" dirty="0">
                <a:solidFill>
                  <a:schemeClr val="tx2"/>
                </a:solidFill>
              </a:rPr>
              <a:t> </a:t>
            </a:r>
            <a:r>
              <a:rPr lang="tr-TR" sz="1200" dirty="0" smtClean="0">
                <a:solidFill>
                  <a:schemeClr val="tx2"/>
                </a:solidFill>
              </a:rPr>
              <a:t>(1954) aktaran </a:t>
            </a:r>
            <a:r>
              <a:rPr lang="tr-TR" sz="1200" dirty="0">
                <a:solidFill>
                  <a:schemeClr val="tx2"/>
                </a:solidFill>
              </a:rPr>
              <a:t>Mardin, </a:t>
            </a:r>
            <a:r>
              <a:rPr lang="tr-TR" sz="1200" dirty="0" smtClean="0">
                <a:solidFill>
                  <a:schemeClr val="tx2"/>
                </a:solidFill>
              </a:rPr>
              <a:t>2008, s</a:t>
            </a:r>
            <a:r>
              <a:rPr lang="tr-TR" sz="1200" dirty="0">
                <a:solidFill>
                  <a:schemeClr val="tx2"/>
                </a:solidFill>
              </a:rPr>
              <a:t>. 24-25</a:t>
            </a:r>
            <a:endParaRPr lang="en-US" sz="1200" dirty="0">
              <a:solidFill>
                <a:schemeClr val="tx2"/>
              </a:solidFill>
            </a:endParaRPr>
          </a:p>
        </p:txBody>
      </p:sp>
    </p:spTree>
  </p:cSld>
  <p:clrMapOvr>
    <a:masterClrMapping/>
  </p:clrMapOvr>
  <p:transition>
    <p:pull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0066" name="Rectangle 2"/>
          <p:cNvSpPr>
            <a:spLocks noGrp="1" noChangeArrowheads="1"/>
          </p:cNvSpPr>
          <p:nvPr>
            <p:ph type="title"/>
          </p:nvPr>
        </p:nvSpPr>
        <p:spPr bwMode="auto">
          <a:xfrm>
            <a:off x="395536"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sz="4000" dirty="0"/>
              <a:t>Gerekircilik ve Sosyal Bilimler</a:t>
            </a:r>
          </a:p>
        </p:txBody>
      </p:sp>
      <p:sp>
        <p:nvSpPr>
          <p:cNvPr id="600067" name="Rectangle 3"/>
          <p:cNvSpPr>
            <a:spLocks noGrp="1" noChangeArrowheads="1"/>
          </p:cNvSpPr>
          <p:nvPr>
            <p:ph type="body" idx="1"/>
          </p:nvPr>
        </p:nvSpPr>
        <p:spPr bwMode="auto">
          <a:xfrm>
            <a:off x="467544" y="1484784"/>
            <a:ext cx="8229600" cy="4281488"/>
          </a:xfrm>
          <a:noFill/>
          <a:ln>
            <a:miter lim="800000"/>
            <a:headEnd/>
            <a:tailEnd/>
          </a:ln>
        </p:spPr>
        <p:txBody>
          <a:bodyPr vert="horz" wrap="square" lIns="91440" tIns="45720" rIns="91440" bIns="45720" numCol="1" anchor="t" anchorCtr="0" compatLnSpc="1">
            <a:prstTxWarp prst="textNoShape">
              <a:avLst/>
            </a:prstTxWarp>
          </a:bodyPr>
          <a:lstStyle/>
          <a:p>
            <a:r>
              <a:rPr lang="tr-TR" dirty="0"/>
              <a:t>Davranışlarımız kendi özgürce verdiğimiz kararlarımızın bir ürünü mü yoksa dünyadaki denetleyemediğimiz ya da bilmediğimiz güçlerin ve etmenlerin bir ürünü mü?</a:t>
            </a:r>
          </a:p>
        </p:txBody>
      </p:sp>
    </p:spTree>
  </p:cSld>
  <p:clrMapOvr>
    <a:masterClrMapping/>
  </p:clrMapOvr>
  <p:transition>
    <p:pull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1090" name="Rectangle 2"/>
          <p:cNvSpPr>
            <a:spLocks noGrp="1" noChangeArrowheads="1"/>
          </p:cNvSpPr>
          <p:nvPr>
            <p:ph type="title"/>
          </p:nvPr>
        </p:nvSpPr>
        <p:spPr bwMode="auto">
          <a:xfrm>
            <a:off x="395536"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Doğa Bilimlerinde Nedensellik</a:t>
            </a:r>
          </a:p>
        </p:txBody>
      </p:sp>
      <p:sp>
        <p:nvSpPr>
          <p:cNvPr id="601091" name="Rectangle 3"/>
          <p:cNvSpPr>
            <a:spLocks noGrp="1" noChangeArrowheads="1"/>
          </p:cNvSpPr>
          <p:nvPr>
            <p:ph type="body" idx="1"/>
          </p:nvPr>
        </p:nvSpPr>
        <p:spPr bwMode="auto">
          <a:xfrm>
            <a:off x="467544" y="1340768"/>
            <a:ext cx="8496944" cy="4824536"/>
          </a:xfrm>
          <a:noFill/>
          <a:ln>
            <a:miter lim="800000"/>
            <a:headEnd/>
            <a:tailEnd/>
          </a:ln>
        </p:spPr>
        <p:txBody>
          <a:bodyPr vert="horz" wrap="square" lIns="91440" tIns="45720" rIns="91440" bIns="45720" numCol="1" anchor="t" anchorCtr="0" compatLnSpc="1">
            <a:prstTxWarp prst="textNoShape">
              <a:avLst/>
            </a:prstTxWarp>
          </a:bodyPr>
          <a:lstStyle/>
          <a:p>
            <a:pPr>
              <a:lnSpc>
                <a:spcPct val="80000"/>
              </a:lnSpc>
              <a:spcAft>
                <a:spcPts val="300"/>
              </a:spcAft>
            </a:pPr>
            <a:r>
              <a:rPr lang="tr-TR" dirty="0"/>
              <a:t>Düşen bir cismin hızını hesaplama (cismin ağırlığı, çevre koşulları vs</a:t>
            </a:r>
            <a:r>
              <a:rPr lang="tr-TR" dirty="0" smtClean="0"/>
              <a:t>. biliniyorsa </a:t>
            </a:r>
            <a:r>
              <a:rPr lang="tr-TR" dirty="0"/>
              <a:t>kesin olarak hesaplanabilir)</a:t>
            </a:r>
          </a:p>
          <a:p>
            <a:pPr>
              <a:lnSpc>
                <a:spcPct val="80000"/>
              </a:lnSpc>
              <a:spcAft>
                <a:spcPts val="300"/>
              </a:spcAft>
            </a:pPr>
            <a:r>
              <a:rPr lang="tr-TR" dirty="0"/>
              <a:t>Bitkilerin gelişmesini denetleme (ışık, su, gübre vs.)</a:t>
            </a:r>
          </a:p>
          <a:p>
            <a:pPr>
              <a:lnSpc>
                <a:spcPct val="80000"/>
              </a:lnSpc>
              <a:spcAft>
                <a:spcPts val="300"/>
              </a:spcAft>
            </a:pPr>
            <a:r>
              <a:rPr lang="tr-TR" dirty="0"/>
              <a:t>Bu ve benzeri etmenler (örneğin, genetik kalıtım) insanların gelişmesini de açıklıyor</a:t>
            </a:r>
          </a:p>
          <a:p>
            <a:pPr>
              <a:lnSpc>
                <a:spcPct val="80000"/>
              </a:lnSpc>
              <a:spcAft>
                <a:spcPts val="300"/>
              </a:spcAft>
            </a:pPr>
            <a:r>
              <a:rPr lang="tr-TR" dirty="0"/>
              <a:t>Doğa bilimlerindeki neden-sonuç ilişkisi insanlar, bitkiler ve cansız nesnelere de genellikle uygulanıyor.</a:t>
            </a:r>
          </a:p>
        </p:txBody>
      </p:sp>
    </p:spTree>
  </p:cSld>
  <p:clrMapOvr>
    <a:masterClrMapping/>
  </p:clrMapOvr>
  <p:transition>
    <p:pull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2114" name="Rectangle 2"/>
          <p:cNvSpPr>
            <a:spLocks noGrp="1" noChangeArrowheads="1"/>
          </p:cNvSpPr>
          <p:nvPr>
            <p:ph type="title"/>
          </p:nvPr>
        </p:nvSpPr>
        <p:spPr bwMode="auto">
          <a:xfrm>
            <a:off x="0" y="0"/>
            <a:ext cx="9144000" cy="1143000"/>
          </a:xfrm>
          <a:noFill/>
          <a:ln>
            <a:miter lim="800000"/>
            <a:headEnd/>
            <a:tailEnd/>
          </a:ln>
        </p:spPr>
        <p:txBody>
          <a:bodyPr vert="horz" wrap="square" lIns="91440" tIns="45720" rIns="91440" bIns="45720" numCol="1" anchor="t" anchorCtr="0" compatLnSpc="1">
            <a:prstTxWarp prst="textNoShape">
              <a:avLst/>
            </a:prstTxWarp>
          </a:bodyPr>
          <a:lstStyle/>
          <a:p>
            <a:r>
              <a:rPr lang="tr-TR" sz="3800" dirty="0"/>
              <a:t>Toplumsal Bilimlerde Nedenleri Saptama</a:t>
            </a:r>
          </a:p>
        </p:txBody>
      </p:sp>
      <p:sp>
        <p:nvSpPr>
          <p:cNvPr id="602115" name="Rectangle 3"/>
          <p:cNvSpPr>
            <a:spLocks noGrp="1" noChangeArrowheads="1"/>
          </p:cNvSpPr>
          <p:nvPr>
            <p:ph type="body" idx="1"/>
          </p:nvPr>
        </p:nvSpPr>
        <p:spPr bwMode="auto">
          <a:xfrm>
            <a:off x="468313" y="1340768"/>
            <a:ext cx="8675687" cy="4797425"/>
          </a:xfrm>
          <a:noFill/>
          <a:ln>
            <a:miter lim="800000"/>
            <a:headEnd/>
            <a:tailEnd/>
          </a:ln>
        </p:spPr>
        <p:txBody>
          <a:bodyPr vert="horz" wrap="square" lIns="91440" tIns="45720" rIns="91440" bIns="45720" numCol="1" anchor="t" anchorCtr="0" compatLnSpc="1">
            <a:prstTxWarp prst="textNoShape">
              <a:avLst/>
            </a:prstTxWarp>
          </a:bodyPr>
          <a:lstStyle/>
          <a:p>
            <a:r>
              <a:rPr lang="tr-TR" dirty="0"/>
              <a:t>Önyargının nedenleri nelerdir?</a:t>
            </a:r>
          </a:p>
          <a:p>
            <a:r>
              <a:rPr lang="tr-TR" dirty="0"/>
              <a:t>Niçin bazı insanlar önyargılı bazıları değil? (Kendi seçimleri mi?)</a:t>
            </a:r>
          </a:p>
          <a:p>
            <a:r>
              <a:rPr lang="tr-TR" dirty="0"/>
              <a:t>Ekonomik rekabet, dini ideoloji, siyasi görüş, çocukluk deneyimleri, eğitim … </a:t>
            </a:r>
          </a:p>
          <a:p>
            <a:r>
              <a:rPr lang="tr-TR" dirty="0"/>
              <a:t>Bu nedenler denetlenebilir mi? </a:t>
            </a:r>
          </a:p>
        </p:txBody>
      </p:sp>
    </p:spTree>
  </p:cSld>
  <p:clrMapOvr>
    <a:masterClrMapping/>
  </p:clrMapOvr>
  <p:transition>
    <p:pull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426" name="Rectangle 2"/>
          <p:cNvSpPr>
            <a:spLocks noGrp="1" noChangeArrowheads="1"/>
          </p:cNvSpPr>
          <p:nvPr>
            <p:ph type="title"/>
          </p:nvPr>
        </p:nvSpPr>
        <p:spPr bwMode="auto">
          <a:xfrm>
            <a:off x="323528"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Nedenlerin </a:t>
            </a:r>
            <a:r>
              <a:rPr lang="tr-TR" dirty="0" smtClean="0"/>
              <a:t>de </a:t>
            </a:r>
            <a:r>
              <a:rPr lang="tr-TR" dirty="0"/>
              <a:t>Nedenleri Var</a:t>
            </a:r>
          </a:p>
        </p:txBody>
      </p:sp>
      <p:sp>
        <p:nvSpPr>
          <p:cNvPr id="615427" name="Rectangle 3"/>
          <p:cNvSpPr>
            <a:spLocks noGrp="1" noChangeArrowheads="1"/>
          </p:cNvSpPr>
          <p:nvPr>
            <p:ph type="body" idx="1"/>
          </p:nvPr>
        </p:nvSpPr>
        <p:spPr bwMode="auto">
          <a:xfrm>
            <a:off x="395536" y="1196752"/>
            <a:ext cx="8496944" cy="5184576"/>
          </a:xfrm>
          <a:noFill/>
          <a:ln>
            <a:miter lim="800000"/>
            <a:headEnd/>
            <a:tailEnd/>
          </a:ln>
        </p:spPr>
        <p:txBody>
          <a:bodyPr vert="horz" wrap="square" lIns="91440" tIns="45720" rIns="91440" bIns="45720" numCol="1" anchor="t" anchorCtr="0" compatLnSpc="1">
            <a:prstTxWarp prst="textNoShape">
              <a:avLst/>
            </a:prstTxWarp>
          </a:bodyPr>
          <a:lstStyle/>
          <a:p>
            <a:pPr>
              <a:lnSpc>
                <a:spcPct val="90000"/>
              </a:lnSpc>
              <a:spcAft>
                <a:spcPts val="300"/>
              </a:spcAft>
            </a:pPr>
            <a:r>
              <a:rPr lang="tr-TR" sz="3000" dirty="0"/>
              <a:t>Önyargılı, suçlu ya da </a:t>
            </a:r>
            <a:r>
              <a:rPr lang="tr-TR" sz="3000" dirty="0" err="1"/>
              <a:t>sencil</a:t>
            </a:r>
            <a:r>
              <a:rPr lang="tr-TR" sz="3000" dirty="0"/>
              <a:t> olmak bireylerin seçimi</a:t>
            </a:r>
          </a:p>
          <a:p>
            <a:pPr>
              <a:lnSpc>
                <a:spcPct val="90000"/>
              </a:lnSpc>
              <a:spcAft>
                <a:spcPts val="300"/>
              </a:spcAft>
            </a:pPr>
            <a:r>
              <a:rPr lang="tr-TR" sz="3000" dirty="0"/>
              <a:t>Okula gidip gitmemek kendi seçimimiz değil mi?</a:t>
            </a:r>
          </a:p>
          <a:p>
            <a:pPr>
              <a:lnSpc>
                <a:spcPct val="90000"/>
              </a:lnSpc>
              <a:spcAft>
                <a:spcPts val="300"/>
              </a:spcAft>
            </a:pPr>
            <a:r>
              <a:rPr lang="tr-TR" sz="3000" dirty="0"/>
              <a:t>Ama ister gidelim ister gitmeyelim, bunun da nedenleri var</a:t>
            </a:r>
          </a:p>
          <a:p>
            <a:pPr>
              <a:lnSpc>
                <a:spcPct val="90000"/>
              </a:lnSpc>
              <a:spcAft>
                <a:spcPts val="300"/>
              </a:spcAft>
            </a:pPr>
            <a:r>
              <a:rPr lang="tr-TR" sz="3000" dirty="0"/>
              <a:t>Aksi takdirde sosyal bilimlerde nedenleri açıklayıp bunları araştırmayla doğrulayamazdık</a:t>
            </a:r>
          </a:p>
          <a:p>
            <a:pPr>
              <a:lnSpc>
                <a:spcPct val="90000"/>
              </a:lnSpc>
              <a:spcAft>
                <a:spcPts val="300"/>
              </a:spcAft>
            </a:pPr>
            <a:r>
              <a:rPr lang="tr-TR" sz="3000" dirty="0"/>
              <a:t>İnsanların kendi seçimlerinin çok az olduğu bir insan davranışı modeli kullanıyoruz </a:t>
            </a:r>
          </a:p>
        </p:txBody>
      </p:sp>
    </p:spTree>
  </p:cSld>
  <p:clrMapOvr>
    <a:masterClrMapping/>
  </p:clrMapOvr>
  <p:transition>
    <p:pull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450" name="Rectangle 2"/>
          <p:cNvSpPr>
            <a:spLocks noGrp="1" noChangeArrowheads="1"/>
          </p:cNvSpPr>
          <p:nvPr>
            <p:ph type="title"/>
          </p:nvPr>
        </p:nvSpPr>
        <p:spPr bwMode="auto">
          <a:xfrm>
            <a:off x="0" y="53752"/>
            <a:ext cx="9144000" cy="1143000"/>
          </a:xfrm>
          <a:noFill/>
          <a:ln>
            <a:miter lim="800000"/>
            <a:headEnd/>
            <a:tailEnd/>
          </a:ln>
        </p:spPr>
        <p:txBody>
          <a:bodyPr vert="horz" wrap="square" lIns="91440" tIns="45720" rIns="91440" bIns="45720" numCol="1" anchor="t" anchorCtr="0" compatLnSpc="1">
            <a:prstTxWarp prst="textNoShape">
              <a:avLst/>
            </a:prstTxWarp>
          </a:bodyPr>
          <a:lstStyle/>
          <a:p>
            <a:r>
              <a:rPr lang="tr-TR" sz="3500" dirty="0"/>
              <a:t>Toplumsal Araştırmalarda Gerekirciliğin Rolü</a:t>
            </a:r>
          </a:p>
        </p:txBody>
      </p:sp>
      <p:sp>
        <p:nvSpPr>
          <p:cNvPr id="616451" name="Rectangle 3"/>
          <p:cNvSpPr>
            <a:spLocks noGrp="1" noChangeArrowheads="1"/>
          </p:cNvSpPr>
          <p:nvPr>
            <p:ph type="body" idx="1"/>
          </p:nvPr>
        </p:nvSpPr>
        <p:spPr bwMode="auto">
          <a:xfrm>
            <a:off x="395536" y="1340768"/>
            <a:ext cx="8229600" cy="4464496"/>
          </a:xfrm>
          <a:noFill/>
          <a:ln>
            <a:miter lim="800000"/>
            <a:headEnd/>
            <a:tailEnd/>
          </a:ln>
        </p:spPr>
        <p:txBody>
          <a:bodyPr vert="horz" wrap="square" lIns="91440" tIns="45720" rIns="91440" bIns="45720" numCol="1" anchor="t" anchorCtr="0" compatLnSpc="1">
            <a:prstTxWarp prst="textNoShape">
              <a:avLst/>
            </a:prstTxWarp>
          </a:bodyPr>
          <a:lstStyle/>
          <a:p>
            <a:pPr>
              <a:lnSpc>
                <a:spcPct val="80000"/>
              </a:lnSpc>
              <a:spcAft>
                <a:spcPts val="300"/>
              </a:spcAft>
            </a:pPr>
            <a:r>
              <a:rPr lang="tr-TR" dirty="0"/>
              <a:t>Tüm insan davranış, düşünce ve duyguları önceden mi belirleniyor? </a:t>
            </a:r>
          </a:p>
          <a:p>
            <a:pPr>
              <a:lnSpc>
                <a:spcPct val="80000"/>
              </a:lnSpc>
              <a:spcAft>
                <a:spcPts val="300"/>
              </a:spcAft>
            </a:pPr>
            <a:r>
              <a:rPr lang="tr-TR" dirty="0"/>
              <a:t>Her şeyin nedenini biliyor muyuz?</a:t>
            </a:r>
          </a:p>
          <a:p>
            <a:pPr>
              <a:lnSpc>
                <a:spcPct val="80000"/>
              </a:lnSpc>
              <a:spcAft>
                <a:spcPts val="300"/>
              </a:spcAft>
            </a:pPr>
            <a:r>
              <a:rPr lang="tr-TR" dirty="0"/>
              <a:t>Nedensel model olasılıkçı</a:t>
            </a:r>
          </a:p>
          <a:p>
            <a:pPr>
              <a:lnSpc>
                <a:spcPct val="80000"/>
              </a:lnSpc>
              <a:spcAft>
                <a:spcPts val="300"/>
              </a:spcAft>
            </a:pPr>
            <a:r>
              <a:rPr lang="tr-TR" dirty="0"/>
              <a:t>Kestirim yapmak yerine önyargının eğitim düzeyiyle ilişkisi olduğunu öne sürüyor</a:t>
            </a:r>
          </a:p>
          <a:p>
            <a:pPr>
              <a:lnSpc>
                <a:spcPct val="80000"/>
              </a:lnSpc>
              <a:spcAft>
                <a:spcPts val="300"/>
              </a:spcAft>
            </a:pPr>
            <a:r>
              <a:rPr lang="tr-TR" dirty="0"/>
              <a:t>İlgili etmenler ya da güçler araştırmayla ortaya çıkarılabilir</a:t>
            </a:r>
          </a:p>
          <a:p>
            <a:pPr>
              <a:lnSpc>
                <a:spcPct val="80000"/>
              </a:lnSpc>
            </a:pPr>
            <a:endParaRPr lang="tr-TR" sz="2800" dirty="0"/>
          </a:p>
        </p:txBody>
      </p:sp>
    </p:spTree>
  </p:cSld>
  <p:clrMapOvr>
    <a:masterClrMapping/>
  </p:clrMapOvr>
  <p:transition>
    <p:pull dir="r"/>
  </p:transition>
  <p:timing>
    <p:tnLst>
      <p:par>
        <p:cTn id="1" dur="indefinite" restart="never" nodeType="tmRoot"/>
      </p:par>
    </p:tnLst>
  </p:timing>
</p:sld>
</file>

<file path=ppt/theme/theme1.xml><?xml version="1.0" encoding="utf-8"?>
<a:theme xmlns:a="http://schemas.openxmlformats.org/drawingml/2006/main" name="Default Design">
  <a:themeElements>
    <a:clrScheme name="">
      <a:dk1>
        <a:srgbClr val="000000"/>
      </a:dk1>
      <a:lt1>
        <a:srgbClr val="FFFFFF"/>
      </a:lt1>
      <a:dk2>
        <a:srgbClr val="000000"/>
      </a:dk2>
      <a:lt2>
        <a:srgbClr val="808080"/>
      </a:lt2>
      <a:accent1>
        <a:srgbClr val="0099CC"/>
      </a:accent1>
      <a:accent2>
        <a:srgbClr val="3333CC"/>
      </a:accent2>
      <a:accent3>
        <a:srgbClr val="FFFFFF"/>
      </a:accent3>
      <a:accent4>
        <a:srgbClr val="000000"/>
      </a:accent4>
      <a:accent5>
        <a:srgbClr val="AACAE2"/>
      </a:accent5>
      <a:accent6>
        <a:srgbClr val="2D2DB9"/>
      </a:accent6>
      <a:hlink>
        <a:srgbClr val="CCCCFF"/>
      </a:hlink>
      <a:folHlink>
        <a:srgbClr val="B2B2B2"/>
      </a:folHlink>
    </a:clrScheme>
    <a:fontScheme name="Zengin">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9736</TotalTime>
  <Words>1520</Words>
  <Application>Microsoft Office PowerPoint</Application>
  <PresentationFormat>Ekran Gösterisi (4:3)</PresentationFormat>
  <Paragraphs>302</Paragraphs>
  <Slides>24</Slides>
  <Notes>24</Notes>
  <HiddenSlides>1</HiddenSlides>
  <MMClips>0</MMClips>
  <ScaleCrop>false</ScaleCrop>
  <HeadingPairs>
    <vt:vector size="4" baseType="variant">
      <vt:variant>
        <vt:lpstr>Tema</vt:lpstr>
      </vt:variant>
      <vt:variant>
        <vt:i4>1</vt:i4>
      </vt:variant>
      <vt:variant>
        <vt:lpstr>Slayt Başlıkları</vt:lpstr>
      </vt:variant>
      <vt:variant>
        <vt:i4>24</vt:i4>
      </vt:variant>
    </vt:vector>
  </HeadingPairs>
  <TitlesOfParts>
    <vt:vector size="25" baseType="lpstr">
      <vt:lpstr>Default Design</vt:lpstr>
      <vt:lpstr>Sosyal Bilimlerde Araştırma Yöntemleri</vt:lpstr>
      <vt:lpstr>Plan</vt:lpstr>
      <vt:lpstr>Bilimselliğin Nitelikleri</vt:lpstr>
      <vt:lpstr>Düzenlilikleri Anlama</vt:lpstr>
      <vt:lpstr>Gerekircilik ve Sosyal Bilimler</vt:lpstr>
      <vt:lpstr>Doğa Bilimlerinde Nedensellik</vt:lpstr>
      <vt:lpstr>Toplumsal Bilimlerde Nedenleri Saptama</vt:lpstr>
      <vt:lpstr>Nedenlerin de Nedenleri Var</vt:lpstr>
      <vt:lpstr>Toplumsal Araştırmalarda Gerekirciliğin Rolü</vt:lpstr>
      <vt:lpstr>İdiografik ve Nomotetik Modellerde Nedensellik</vt:lpstr>
      <vt:lpstr>İdiografik – Nomotetik Açıklama</vt:lpstr>
      <vt:lpstr>Nomotetik Açıklama</vt:lpstr>
      <vt:lpstr>Nedensellik Ölçütleri</vt:lpstr>
      <vt:lpstr>Korelasyon ve Nedensellik</vt:lpstr>
      <vt:lpstr>Nedensellik Diyagramları </vt:lpstr>
      <vt:lpstr>Korelasyon ve Yalancı Nedensellik</vt:lpstr>
      <vt:lpstr>Gerekli ve Yeterli Nedenler</vt:lpstr>
      <vt:lpstr>Gerekli ve Yeterli Nedenler</vt:lpstr>
      <vt:lpstr>Gerekli ve Yeterli Nedenler</vt:lpstr>
      <vt:lpstr>Nedensel Hipotezler</vt:lpstr>
      <vt:lpstr>Nedensel İlişkileri İfade Etme Biçimleri</vt:lpstr>
      <vt:lpstr>Nedensel Açıklamada Potansiyel Hatalar</vt:lpstr>
      <vt:lpstr>Akıl Yürütme Hataları</vt:lpstr>
      <vt:lpstr>Özet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Valued Gateway Client</dc:creator>
  <cp:lastModifiedBy>Yasar Tonta</cp:lastModifiedBy>
  <cp:revision>254</cp:revision>
  <dcterms:created xsi:type="dcterms:W3CDTF">2002-08-26T07:08:49Z</dcterms:created>
  <dcterms:modified xsi:type="dcterms:W3CDTF">2011-08-13T13:53:45Z</dcterms:modified>
</cp:coreProperties>
</file>