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449" r:id="rId2"/>
    <p:sldId id="452" r:id="rId3"/>
    <p:sldId id="515" r:id="rId4"/>
    <p:sldId id="529" r:id="rId5"/>
    <p:sldId id="565" r:id="rId6"/>
    <p:sldId id="516" r:id="rId7"/>
    <p:sldId id="566" r:id="rId8"/>
    <p:sldId id="604" r:id="rId9"/>
    <p:sldId id="567" r:id="rId10"/>
    <p:sldId id="605" r:id="rId11"/>
    <p:sldId id="606" r:id="rId12"/>
    <p:sldId id="611" r:id="rId13"/>
    <p:sldId id="563" r:id="rId14"/>
    <p:sldId id="519" r:id="rId15"/>
    <p:sldId id="520" r:id="rId16"/>
    <p:sldId id="518" r:id="rId17"/>
    <p:sldId id="517" r:id="rId18"/>
    <p:sldId id="621" r:id="rId19"/>
    <p:sldId id="623" r:id="rId20"/>
    <p:sldId id="613" r:id="rId21"/>
    <p:sldId id="614" r:id="rId22"/>
    <p:sldId id="615" r:id="rId23"/>
    <p:sldId id="616" r:id="rId24"/>
    <p:sldId id="617" r:id="rId25"/>
    <p:sldId id="618" r:id="rId26"/>
    <p:sldId id="619" r:id="rId27"/>
    <p:sldId id="624" r:id="rId28"/>
    <p:sldId id="620" r:id="rId29"/>
    <p:sldId id="522" r:id="rId30"/>
    <p:sldId id="569" r:id="rId31"/>
    <p:sldId id="568" r:id="rId32"/>
    <p:sldId id="625" r:id="rId33"/>
    <p:sldId id="523" r:id="rId34"/>
    <p:sldId id="521" r:id="rId35"/>
    <p:sldId id="574" r:id="rId36"/>
    <p:sldId id="572" r:id="rId37"/>
    <p:sldId id="575" r:id="rId38"/>
    <p:sldId id="552" r:id="rId39"/>
    <p:sldId id="553" r:id="rId40"/>
    <p:sldId id="626" r:id="rId41"/>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7359" autoAdjust="0"/>
  </p:normalViewPr>
  <p:slideViewPr>
    <p:cSldViewPr>
      <p:cViewPr>
        <p:scale>
          <a:sx n="77" d="100"/>
          <a:sy n="77" d="100"/>
        </p:scale>
        <p:origin x="-306" y="-72"/>
      </p:cViewPr>
      <p:guideLst>
        <p:guide orient="horz" pos="2160"/>
        <p:guide pos="2880"/>
      </p:guideLst>
    </p:cSldViewPr>
  </p:slideViewPr>
  <p:outlineViewPr>
    <p:cViewPr>
      <p:scale>
        <a:sx n="33" d="100"/>
        <a:sy n="33" d="100"/>
      </p:scale>
      <p:origin x="0" y="462"/>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B072441-5826-4DC4-B2ED-458E0A7738B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1</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810" name="Rectangle 2"/>
          <p:cNvSpPr>
            <a:spLocks noGrp="1" noRot="1" noChangeAspect="1" noChangeArrowheads="1" noTextEdit="1"/>
          </p:cNvSpPr>
          <p:nvPr>
            <p:ph type="sldImg"/>
          </p:nvPr>
        </p:nvSpPr>
        <p:spPr>
          <a:ln/>
        </p:spPr>
      </p:sp>
      <p:sp>
        <p:nvSpPr>
          <p:cNvPr id="75981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458" name="Rectangle 2"/>
          <p:cNvSpPr>
            <a:spLocks noGrp="1" noRot="1" noChangeAspect="1" noChangeArrowheads="1" noTextEdit="1"/>
          </p:cNvSpPr>
          <p:nvPr>
            <p:ph type="sldImg"/>
          </p:nvPr>
        </p:nvSpPr>
        <p:spPr>
          <a:ln/>
        </p:spPr>
      </p:sp>
      <p:sp>
        <p:nvSpPr>
          <p:cNvPr id="78745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362" name="Rectangle 2"/>
          <p:cNvSpPr>
            <a:spLocks noGrp="1" noRot="1" noChangeAspect="1" noChangeArrowheads="1" noTextEdit="1"/>
          </p:cNvSpPr>
          <p:nvPr>
            <p:ph type="sldImg"/>
          </p:nvPr>
        </p:nvSpPr>
        <p:spPr>
          <a:ln/>
        </p:spPr>
      </p:sp>
      <p:sp>
        <p:nvSpPr>
          <p:cNvPr id="78336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386" name="Rectangle 2"/>
          <p:cNvSpPr>
            <a:spLocks noGrp="1" noRot="1" noChangeAspect="1" noChangeArrowheads="1" noTextEdit="1"/>
          </p:cNvSpPr>
          <p:nvPr>
            <p:ph type="sldImg"/>
          </p:nvPr>
        </p:nvSpPr>
        <p:spPr>
          <a:ln/>
        </p:spPr>
      </p:sp>
      <p:sp>
        <p:nvSpPr>
          <p:cNvPr id="78438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338" name="Rectangle 2"/>
          <p:cNvSpPr>
            <a:spLocks noGrp="1" noRot="1" noChangeAspect="1" noChangeArrowheads="1" noTextEdit="1"/>
          </p:cNvSpPr>
          <p:nvPr>
            <p:ph type="sldImg"/>
          </p:nvPr>
        </p:nvSpPr>
        <p:spPr>
          <a:ln/>
        </p:spPr>
      </p:sp>
      <p:sp>
        <p:nvSpPr>
          <p:cNvPr id="78233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Grp="1" noRot="1" noChangeAspect="1" noChangeArrowheads="1" noTextEdit="1"/>
          </p:cNvSpPr>
          <p:nvPr>
            <p:ph type="sldImg"/>
          </p:nvPr>
        </p:nvSpPr>
        <p:spPr>
          <a:ln/>
        </p:spPr>
      </p:sp>
      <p:sp>
        <p:nvSpPr>
          <p:cNvPr id="77824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506" name="Rectangle 2"/>
          <p:cNvSpPr>
            <a:spLocks noGrp="1" noRot="1" noChangeAspect="1" noChangeArrowheads="1" noTextEdit="1"/>
          </p:cNvSpPr>
          <p:nvPr>
            <p:ph type="sldImg"/>
          </p:nvPr>
        </p:nvSpPr>
        <p:spPr>
          <a:ln/>
        </p:spPr>
      </p:sp>
      <p:sp>
        <p:nvSpPr>
          <p:cNvPr id="7895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506" name="Rectangle 2"/>
          <p:cNvSpPr>
            <a:spLocks noGrp="1" noRot="1" noChangeAspect="1" noChangeArrowheads="1" noTextEdit="1"/>
          </p:cNvSpPr>
          <p:nvPr>
            <p:ph type="sldImg"/>
          </p:nvPr>
        </p:nvSpPr>
        <p:spPr>
          <a:ln/>
        </p:spPr>
      </p:sp>
      <p:sp>
        <p:nvSpPr>
          <p:cNvPr id="7895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474" name="Rectangle 2"/>
          <p:cNvSpPr>
            <a:spLocks noGrp="1" noRot="1" noChangeAspect="1" noChangeArrowheads="1" noTextEdit="1"/>
          </p:cNvSpPr>
          <p:nvPr>
            <p:ph type="sldImg"/>
          </p:nvPr>
        </p:nvSpPr>
        <p:spPr>
          <a:ln/>
        </p:spPr>
      </p:sp>
      <p:sp>
        <p:nvSpPr>
          <p:cNvPr id="74547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2" name="Rectangle 2"/>
          <p:cNvSpPr>
            <a:spLocks noGrp="1" noRot="1" noChangeAspect="1" noChangeArrowheads="1" noTextEdit="1"/>
          </p:cNvSpPr>
          <p:nvPr>
            <p:ph type="sldImg"/>
          </p:nvPr>
        </p:nvSpPr>
        <p:spPr>
          <a:ln/>
        </p:spPr>
      </p:sp>
      <p:sp>
        <p:nvSpPr>
          <p:cNvPr id="7424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738" name="Rectangle 2"/>
          <p:cNvSpPr>
            <a:spLocks noGrp="1" noRot="1" noChangeAspect="1" noChangeArrowheads="1" noTextEdit="1"/>
          </p:cNvSpPr>
          <p:nvPr>
            <p:ph type="sldImg"/>
          </p:nvPr>
        </p:nvSpPr>
        <p:spPr>
          <a:ln/>
        </p:spPr>
      </p:sp>
      <p:sp>
        <p:nvSpPr>
          <p:cNvPr id="75673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14" name="Rectangle 2"/>
          <p:cNvSpPr>
            <a:spLocks noGrp="1" noRot="1" noChangeAspect="1" noChangeArrowheads="1" noTextEdit="1"/>
          </p:cNvSpPr>
          <p:nvPr>
            <p:ph type="sldImg"/>
          </p:nvPr>
        </p:nvSpPr>
        <p:spPr>
          <a:ln/>
        </p:spPr>
      </p:sp>
      <p:sp>
        <p:nvSpPr>
          <p:cNvPr id="75571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498" name="Rectangle 2"/>
          <p:cNvSpPr>
            <a:spLocks noGrp="1" noRot="1" noChangeAspect="1" noChangeArrowheads="1" noTextEdit="1"/>
          </p:cNvSpPr>
          <p:nvPr>
            <p:ph type="sldImg"/>
          </p:nvPr>
        </p:nvSpPr>
        <p:spPr>
          <a:ln/>
        </p:spPr>
      </p:sp>
      <p:sp>
        <p:nvSpPr>
          <p:cNvPr id="74649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Rectangle 2"/>
          <p:cNvSpPr>
            <a:spLocks noGrp="1" noRot="1" noChangeAspect="1" noChangeArrowheads="1" noTextEdit="1"/>
          </p:cNvSpPr>
          <p:nvPr>
            <p:ph type="sldImg"/>
          </p:nvPr>
        </p:nvSpPr>
        <p:spPr>
          <a:ln/>
        </p:spPr>
      </p:sp>
      <p:sp>
        <p:nvSpPr>
          <p:cNvPr id="7444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2"/>
          <p:cNvSpPr>
            <a:spLocks noGrp="1" noRot="1" noChangeAspect="1" noChangeArrowheads="1" noTextEdit="1"/>
          </p:cNvSpPr>
          <p:nvPr>
            <p:ph type="sldImg"/>
          </p:nvPr>
        </p:nvSpPr>
        <p:spPr>
          <a:ln/>
        </p:spPr>
      </p:sp>
      <p:sp>
        <p:nvSpPr>
          <p:cNvPr id="67072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Rot="1" noChangeAspect="1" noChangeArrowheads="1" noTextEdit="1"/>
          </p:cNvSpPr>
          <p:nvPr>
            <p:ph type="sldImg"/>
          </p:nvPr>
        </p:nvSpPr>
        <p:spPr>
          <a:ln/>
        </p:spPr>
      </p:sp>
      <p:sp>
        <p:nvSpPr>
          <p:cNvPr id="76697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Rot="1" noChangeAspect="1" noChangeArrowheads="1" noTextEdit="1"/>
          </p:cNvSpPr>
          <p:nvPr>
            <p:ph type="sldImg"/>
          </p:nvPr>
        </p:nvSpPr>
        <p:spPr>
          <a:ln/>
        </p:spPr>
      </p:sp>
      <p:sp>
        <p:nvSpPr>
          <p:cNvPr id="67174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570" name="Rectangle 2"/>
          <p:cNvSpPr>
            <a:spLocks noGrp="1" noRot="1" noChangeAspect="1" noChangeArrowheads="1" noTextEdit="1"/>
          </p:cNvSpPr>
          <p:nvPr>
            <p:ph type="sldImg"/>
          </p:nvPr>
        </p:nvSpPr>
        <p:spPr>
          <a:ln/>
        </p:spPr>
      </p:sp>
      <p:sp>
        <p:nvSpPr>
          <p:cNvPr id="74957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Rectangle 2"/>
          <p:cNvSpPr>
            <a:spLocks noGrp="1" noRot="1" noChangeAspect="1" noChangeArrowheads="1" noTextEdit="1"/>
          </p:cNvSpPr>
          <p:nvPr>
            <p:ph type="sldImg"/>
          </p:nvPr>
        </p:nvSpPr>
        <p:spPr>
          <a:ln/>
        </p:spPr>
      </p:sp>
      <p:sp>
        <p:nvSpPr>
          <p:cNvPr id="75264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426" name="Rectangle 2"/>
          <p:cNvSpPr>
            <a:spLocks noGrp="1" noRot="1" noChangeAspect="1" noChangeArrowheads="1" noTextEdit="1"/>
          </p:cNvSpPr>
          <p:nvPr>
            <p:ph type="sldImg"/>
          </p:nvPr>
        </p:nvSpPr>
        <p:spPr>
          <a:ln/>
        </p:spPr>
      </p:sp>
      <p:sp>
        <p:nvSpPr>
          <p:cNvPr id="74342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66" name="Rectangle 2"/>
          <p:cNvSpPr>
            <a:spLocks noGrp="1" noRot="1" noChangeAspect="1" noChangeArrowheads="1" noTextEdit="1"/>
          </p:cNvSpPr>
          <p:nvPr>
            <p:ph type="sldImg"/>
          </p:nvPr>
        </p:nvSpPr>
        <p:spPr>
          <a:ln/>
        </p:spPr>
      </p:sp>
      <p:sp>
        <p:nvSpPr>
          <p:cNvPr id="75366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Rot="1" noChangeAspect="1" noChangeArrowheads="1" noTextEdit="1"/>
          </p:cNvSpPr>
          <p:nvPr>
            <p:ph type="sldImg"/>
          </p:nvPr>
        </p:nvSpPr>
        <p:spPr>
          <a:ln/>
        </p:spPr>
      </p:sp>
      <p:sp>
        <p:nvSpPr>
          <p:cNvPr id="75161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Rectangle 2"/>
          <p:cNvSpPr>
            <a:spLocks noGrp="1" noRot="1" noChangeAspect="1" noChangeArrowheads="1" noTextEdit="1"/>
          </p:cNvSpPr>
          <p:nvPr>
            <p:ph type="sldImg"/>
          </p:nvPr>
        </p:nvSpPr>
        <p:spPr>
          <a:ln/>
        </p:spPr>
      </p:sp>
      <p:sp>
        <p:nvSpPr>
          <p:cNvPr id="754691" name="Rectangle 3"/>
          <p:cNvSpPr>
            <a:spLocks noGrp="1" noChangeArrowheads="1"/>
          </p:cNvSpPr>
          <p:nvPr>
            <p:ph type="body"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0"/>
            <a:ext cx="2057400" cy="6172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0"/>
            <a:ext cx="6019800" cy="6172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0"/>
          <p:cNvSpPr>
            <a:spLocks noChangeArrowheads="1"/>
          </p:cNvSpPr>
          <p:nvPr userDrawn="1"/>
        </p:nvSpPr>
        <p:spPr bwMode="auto">
          <a:xfrm>
            <a:off x="0" y="0"/>
            <a:ext cx="9144000" cy="9144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46" name="Rectangle 22"/>
          <p:cNvSpPr>
            <a:spLocks noChangeArrowheads="1"/>
          </p:cNvSpPr>
          <p:nvPr userDrawn="1"/>
        </p:nvSpPr>
        <p:spPr bwMode="auto">
          <a:xfrm>
            <a:off x="0" y="6477000"/>
            <a:ext cx="9144000" cy="3810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28" name="Rectangle 2"/>
          <p:cNvSpPr>
            <a:spLocks noGrp="1" noChangeArrowheads="1"/>
          </p:cNvSpPr>
          <p:nvPr>
            <p:ph type="title"/>
          </p:nvPr>
        </p:nvSpPr>
        <p:spPr bwMode="auto">
          <a:xfrm>
            <a:off x="899592" y="0"/>
            <a:ext cx="7330008"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Titles Can Be Long</a:t>
            </a:r>
          </a:p>
        </p:txBody>
      </p:sp>
      <p:sp>
        <p:nvSpPr>
          <p:cNvPr id="1029" name="Rectangle 3"/>
          <p:cNvSpPr>
            <a:spLocks noGrp="1" noChangeArrowheads="1"/>
          </p:cNvSpPr>
          <p:nvPr>
            <p:ph type="body" idx="1"/>
          </p:nvPr>
        </p:nvSpPr>
        <p:spPr bwMode="auto">
          <a:xfrm>
            <a:off x="457200" y="1219200"/>
            <a:ext cx="8229600"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lvl="0"/>
            <a:r>
              <a:rPr lang="en-US" dirty="0" smtClean="0"/>
              <a:t>This the Top Level of the Slide Text</a:t>
            </a:r>
          </a:p>
          <a:p>
            <a:pPr lvl="1"/>
            <a:r>
              <a:rPr lang="en-US" dirty="0" smtClean="0"/>
              <a:t>This Is the Second Level of the Slide Text</a:t>
            </a:r>
          </a:p>
          <a:p>
            <a:pPr lvl="2"/>
            <a:r>
              <a:rPr lang="en-US" dirty="0" smtClean="0"/>
              <a:t>Third level</a:t>
            </a:r>
          </a:p>
          <a:p>
            <a:pPr lvl="3"/>
            <a:r>
              <a:rPr lang="en-US" dirty="0" smtClean="0"/>
              <a:t>Fourth level</a:t>
            </a:r>
          </a:p>
          <a:p>
            <a:pPr lvl="4"/>
            <a:r>
              <a:rPr lang="en-US" dirty="0" smtClean="0"/>
              <a:t>Fifth level</a:t>
            </a:r>
          </a:p>
        </p:txBody>
      </p:sp>
      <p:sp>
        <p:nvSpPr>
          <p:cNvPr id="1043" name="Rectangle 19"/>
          <p:cNvSpPr>
            <a:spLocks noChangeArrowheads="1"/>
          </p:cNvSpPr>
          <p:nvPr/>
        </p:nvSpPr>
        <p:spPr bwMode="auto">
          <a:xfrm>
            <a:off x="6781800" y="6477000"/>
            <a:ext cx="1905000" cy="381000"/>
          </a:xfrm>
          <a:prstGeom prst="rect">
            <a:avLst/>
          </a:prstGeom>
          <a:noFill/>
          <a:ln w="9525">
            <a:noFill/>
            <a:miter lim="800000"/>
            <a:headEnd/>
            <a:tailEnd/>
          </a:ln>
          <a:effectLst/>
        </p:spPr>
        <p:txBody>
          <a:bodyPr rIns="0" anchor="ctr"/>
          <a:lstStyle/>
          <a:p>
            <a:pPr algn="l">
              <a:defRPr/>
            </a:pPr>
            <a:endParaRPr lang="en-US" sz="1000" b="1">
              <a:solidFill>
                <a:srgbClr val="FFFFFF"/>
              </a:solidFill>
              <a:latin typeface="Futura Md BT" pitchFamily="34" charset="0"/>
            </a:endParaRPr>
          </a:p>
          <a:p>
            <a:pPr algn="r">
              <a:defRPr/>
            </a:pPr>
            <a:endParaRPr lang="en-US" sz="1000" b="1">
              <a:solidFill>
                <a:srgbClr val="FFFFFF"/>
              </a:solidFill>
              <a:latin typeface="Futura Md BT" pitchFamily="34" charset="0"/>
            </a:endParaRPr>
          </a:p>
        </p:txBody>
      </p:sp>
      <p:sp>
        <p:nvSpPr>
          <p:cNvPr id="1048" name="Rectangle 24"/>
          <p:cNvSpPr>
            <a:spLocks noChangeArrowheads="1"/>
          </p:cNvSpPr>
          <p:nvPr userDrawn="1"/>
        </p:nvSpPr>
        <p:spPr bwMode="auto">
          <a:xfrm>
            <a:off x="8100392" y="6477000"/>
            <a:ext cx="504056" cy="381000"/>
          </a:xfrm>
          <a:prstGeom prst="rect">
            <a:avLst/>
          </a:prstGeom>
          <a:noFill/>
          <a:ln w="9525">
            <a:noFill/>
            <a:miter lim="800000"/>
            <a:headEnd/>
            <a:tailEnd/>
          </a:ln>
          <a:effectLst/>
        </p:spPr>
        <p:txBody>
          <a:bodyPr rIns="0" anchor="ctr"/>
          <a:lstStyle/>
          <a:p>
            <a:pPr algn="r">
              <a:defRPr/>
            </a:pPr>
            <a:fld id="{11B2A192-C7D8-4BC0-B6D8-2D7341411D18}" type="slidenum">
              <a:rPr lang="en-US" sz="1000" b="1" smtClean="0">
                <a:solidFill>
                  <a:srgbClr val="FFFFFF"/>
                </a:solidFill>
                <a:latin typeface="Futura Md BT" pitchFamily="34" charset="0"/>
              </a:rPr>
              <a:pPr algn="r">
                <a:defRPr/>
              </a:pPr>
              <a:t>‹#›</a:t>
            </a:fld>
            <a:endParaRPr lang="en-US" sz="1000" b="1" dirty="0">
              <a:solidFill>
                <a:srgbClr val="FFFFFF"/>
              </a:solidFill>
              <a:latin typeface="Futura Md BT" pitchFamily="34" charset="0"/>
            </a:endParaRPr>
          </a:p>
        </p:txBody>
      </p:sp>
      <p:sp>
        <p:nvSpPr>
          <p:cNvPr id="14" name="Rectangle 24"/>
          <p:cNvSpPr>
            <a:spLocks noChangeArrowheads="1"/>
          </p:cNvSpPr>
          <p:nvPr userDrawn="1"/>
        </p:nvSpPr>
        <p:spPr bwMode="auto">
          <a:xfrm>
            <a:off x="179512" y="6477000"/>
            <a:ext cx="2808312"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Sosyal</a:t>
            </a:r>
            <a:r>
              <a:rPr lang="tr-TR" sz="1000" b="1" baseline="0" dirty="0" smtClean="0">
                <a:solidFill>
                  <a:srgbClr val="FFFFFF"/>
                </a:solidFill>
                <a:latin typeface="Futura Md BT" pitchFamily="34" charset="0"/>
              </a:rPr>
              <a:t> Bilimlerde Araştırma Yöntemleri </a:t>
            </a:r>
            <a:endParaRPr lang="en-US" sz="1000" b="1" dirty="0">
              <a:solidFill>
                <a:srgbClr val="FFFFFF"/>
              </a:solidFill>
              <a:latin typeface="Futura Md BT" pitchFamily="34" charset="0"/>
            </a:endParaRPr>
          </a:p>
        </p:txBody>
      </p:sp>
      <p:pic>
        <p:nvPicPr>
          <p:cNvPr id="15" name="14 Resim" descr="cc-by-nc-sa.jpg"/>
          <p:cNvPicPr>
            <a:picLocks noChangeAspect="1"/>
          </p:cNvPicPr>
          <p:nvPr userDrawn="1"/>
        </p:nvPicPr>
        <p:blipFill>
          <a:blip r:embed="rId15" cstate="print"/>
          <a:stretch>
            <a:fillRect/>
          </a:stretch>
        </p:blipFill>
        <p:spPr>
          <a:xfrm>
            <a:off x="6228184" y="6525344"/>
            <a:ext cx="748676" cy="258165"/>
          </a:xfrm>
          <a:prstGeom prst="rect">
            <a:avLst/>
          </a:prstGeom>
        </p:spPr>
      </p:pic>
      <p:sp>
        <p:nvSpPr>
          <p:cNvPr id="16" name="Rectangle 24"/>
          <p:cNvSpPr>
            <a:spLocks noChangeArrowheads="1"/>
          </p:cNvSpPr>
          <p:nvPr userDrawn="1"/>
        </p:nvSpPr>
        <p:spPr bwMode="auto">
          <a:xfrm>
            <a:off x="3491880" y="6477000"/>
            <a:ext cx="1440160"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www.</a:t>
            </a:r>
            <a:r>
              <a:rPr lang="tr-TR" sz="1000" b="1" dirty="0" err="1" smtClean="0">
                <a:solidFill>
                  <a:srgbClr val="FFFFFF"/>
                </a:solidFill>
                <a:latin typeface="Futura Md BT" pitchFamily="34" charset="0"/>
              </a:rPr>
              <a:t>acikders</a:t>
            </a:r>
            <a:r>
              <a:rPr lang="tr-TR" sz="1000" b="1" dirty="0" smtClean="0">
                <a:solidFill>
                  <a:srgbClr val="FFFFFF"/>
                </a:solidFill>
                <a:latin typeface="Futura Md BT" pitchFamily="34" charset="0"/>
              </a:rPr>
              <a:t>.</a:t>
            </a:r>
            <a:r>
              <a:rPr lang="tr-TR" sz="1000" b="1" dirty="0" err="1" smtClean="0">
                <a:solidFill>
                  <a:srgbClr val="FFFFFF"/>
                </a:solidFill>
                <a:latin typeface="Futura Md BT" pitchFamily="34" charset="0"/>
              </a:rPr>
              <a:t>org.tr</a:t>
            </a:r>
            <a:r>
              <a:rPr lang="tr-TR" sz="1000" b="1" baseline="0" dirty="0" smtClean="0">
                <a:solidFill>
                  <a:srgbClr val="FFFFFF"/>
                </a:solidFill>
                <a:latin typeface="Futura Md BT" pitchFamily="34" charset="0"/>
              </a:rPr>
              <a:t> </a:t>
            </a:r>
            <a:endParaRPr lang="en-US" sz="1000" b="1" dirty="0">
              <a:solidFill>
                <a:srgbClr val="FFFFFF"/>
              </a:solidFill>
              <a:latin typeface="Futura Md BT"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p:txStyles>
    <p:titleStyle>
      <a:lvl1pPr algn="l" rtl="0" eaLnBrk="0" fontAlgn="base" hangingPunct="0">
        <a:spcBef>
          <a:spcPct val="0"/>
        </a:spcBef>
        <a:spcAft>
          <a:spcPct val="0"/>
        </a:spcAft>
        <a:defRPr sz="4000">
          <a:solidFill>
            <a:srgbClr val="FFFFFF"/>
          </a:solidFill>
          <a:latin typeface="+mj-lt"/>
          <a:ea typeface="+mj-ea"/>
          <a:cs typeface="+mj-cs"/>
        </a:defRPr>
      </a:lvl1pPr>
      <a:lvl2pPr algn="l" rtl="0" eaLnBrk="0" fontAlgn="base" hangingPunct="0">
        <a:spcBef>
          <a:spcPct val="0"/>
        </a:spcBef>
        <a:spcAft>
          <a:spcPct val="0"/>
        </a:spcAft>
        <a:defRPr sz="4000">
          <a:solidFill>
            <a:srgbClr val="FFFFFF"/>
          </a:solidFill>
          <a:latin typeface="Futura Md BT" pitchFamily="34" charset="0"/>
        </a:defRPr>
      </a:lvl2pPr>
      <a:lvl3pPr algn="l" rtl="0" eaLnBrk="0" fontAlgn="base" hangingPunct="0">
        <a:spcBef>
          <a:spcPct val="0"/>
        </a:spcBef>
        <a:spcAft>
          <a:spcPct val="0"/>
        </a:spcAft>
        <a:defRPr sz="4000">
          <a:solidFill>
            <a:srgbClr val="FFFFFF"/>
          </a:solidFill>
          <a:latin typeface="Futura Md BT" pitchFamily="34" charset="0"/>
        </a:defRPr>
      </a:lvl3pPr>
      <a:lvl4pPr algn="l" rtl="0" eaLnBrk="0" fontAlgn="base" hangingPunct="0">
        <a:spcBef>
          <a:spcPct val="0"/>
        </a:spcBef>
        <a:spcAft>
          <a:spcPct val="0"/>
        </a:spcAft>
        <a:defRPr sz="4000">
          <a:solidFill>
            <a:srgbClr val="FFFFFF"/>
          </a:solidFill>
          <a:latin typeface="Futura Md BT" pitchFamily="34" charset="0"/>
        </a:defRPr>
      </a:lvl4pPr>
      <a:lvl5pPr algn="l" rtl="0" eaLnBrk="0" fontAlgn="base" hangingPunct="0">
        <a:spcBef>
          <a:spcPct val="0"/>
        </a:spcBef>
        <a:spcAft>
          <a:spcPct val="0"/>
        </a:spcAft>
        <a:defRPr sz="4000">
          <a:solidFill>
            <a:srgbClr val="FFFFFF"/>
          </a:solidFill>
          <a:latin typeface="Futura Md BT" pitchFamily="34" charset="0"/>
        </a:defRPr>
      </a:lvl5pPr>
      <a:lvl6pPr marL="457200" algn="l" rtl="0" fontAlgn="base">
        <a:spcBef>
          <a:spcPct val="0"/>
        </a:spcBef>
        <a:spcAft>
          <a:spcPct val="0"/>
        </a:spcAft>
        <a:defRPr sz="4000">
          <a:solidFill>
            <a:srgbClr val="FFFFFF"/>
          </a:solidFill>
          <a:latin typeface="Futura Md BT" pitchFamily="34" charset="0"/>
        </a:defRPr>
      </a:lvl6pPr>
      <a:lvl7pPr marL="914400" algn="l" rtl="0" fontAlgn="base">
        <a:spcBef>
          <a:spcPct val="0"/>
        </a:spcBef>
        <a:spcAft>
          <a:spcPct val="0"/>
        </a:spcAft>
        <a:defRPr sz="4000">
          <a:solidFill>
            <a:srgbClr val="FFFFFF"/>
          </a:solidFill>
          <a:latin typeface="Futura Md BT" pitchFamily="34" charset="0"/>
        </a:defRPr>
      </a:lvl7pPr>
      <a:lvl8pPr marL="1371600" algn="l" rtl="0" fontAlgn="base">
        <a:spcBef>
          <a:spcPct val="0"/>
        </a:spcBef>
        <a:spcAft>
          <a:spcPct val="0"/>
        </a:spcAft>
        <a:defRPr sz="4000">
          <a:solidFill>
            <a:srgbClr val="FFFFFF"/>
          </a:solidFill>
          <a:latin typeface="Futura Md BT" pitchFamily="34" charset="0"/>
        </a:defRPr>
      </a:lvl8pPr>
      <a:lvl9pPr marL="1828800" algn="l" rtl="0" fontAlgn="base">
        <a:spcBef>
          <a:spcPct val="0"/>
        </a:spcBef>
        <a:spcAft>
          <a:spcPct val="0"/>
        </a:spcAft>
        <a:defRPr sz="4000">
          <a:solidFill>
            <a:srgbClr val="FFFFFF"/>
          </a:solidFill>
          <a:latin typeface="Futura Md BT"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23528" y="4005064"/>
            <a:ext cx="8424863" cy="864096"/>
          </a:xfrm>
          <a:noFill/>
        </p:spPr>
        <p:txBody>
          <a:bodyPr/>
          <a:lstStyle/>
          <a:p>
            <a:pPr eaLnBrk="1" hangingPunct="1">
              <a:lnSpc>
                <a:spcPct val="80000"/>
              </a:lnSpc>
            </a:pPr>
            <a:r>
              <a:rPr lang="tr-TR" sz="2800" dirty="0" smtClean="0"/>
              <a:t>Kavramsallaştırma, İşletimselleştirme</a:t>
            </a:r>
          </a:p>
        </p:txBody>
      </p:sp>
      <p:pic>
        <p:nvPicPr>
          <p:cNvPr id="4" name="5 Resim" descr="tuba-logosu-2.jpg"/>
          <p:cNvPicPr>
            <a:picLocks noChangeAspect="1"/>
          </p:cNvPicPr>
          <p:nvPr/>
        </p:nvPicPr>
        <p:blipFill>
          <a:blip r:embed="rId3" cstate="print"/>
          <a:stretch>
            <a:fillRect/>
          </a:stretch>
        </p:blipFill>
        <p:spPr>
          <a:xfrm>
            <a:off x="67608" y="44624"/>
            <a:ext cx="759976" cy="792088"/>
          </a:xfrm>
          <a:prstGeom prst="rect">
            <a:avLst/>
          </a:prstGeom>
        </p:spPr>
      </p:pic>
      <p:pic>
        <p:nvPicPr>
          <p:cNvPr id="5" name="6 Resim" descr="uadmk-logosu-3.jpg"/>
          <p:cNvPicPr>
            <a:picLocks noChangeAspect="1"/>
          </p:cNvPicPr>
          <p:nvPr/>
        </p:nvPicPr>
        <p:blipFill>
          <a:blip r:embed="rId4" cstate="print"/>
          <a:stretch>
            <a:fillRect/>
          </a:stretch>
        </p:blipFill>
        <p:spPr>
          <a:xfrm>
            <a:off x="8316416" y="74712"/>
            <a:ext cx="762000" cy="762000"/>
          </a:xfrm>
          <a:prstGeom prst="rect">
            <a:avLst/>
          </a:prstGeom>
        </p:spPr>
      </p:pic>
    </p:spTree>
  </p:cSld>
  <p:clrMapOvr>
    <a:masterClrMapping/>
  </p:clrMapOvr>
  <p:transition>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634"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İşletimselleştirme</a:t>
            </a:r>
          </a:p>
        </p:txBody>
      </p:sp>
      <p:sp>
        <p:nvSpPr>
          <p:cNvPr id="709635" name="Rectangle 3"/>
          <p:cNvSpPr>
            <a:spLocks noGrp="1" noChangeArrowheads="1"/>
          </p:cNvSpPr>
          <p:nvPr>
            <p:ph type="body" idx="1"/>
          </p:nvPr>
        </p:nvSpPr>
        <p:spPr bwMode="auto">
          <a:xfrm>
            <a:off x="323528" y="1268760"/>
            <a:ext cx="8496944" cy="421005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Kavramsallaştırma ve işletimselleştirme birbiriyle yakından ilgili</a:t>
            </a:r>
          </a:p>
          <a:p>
            <a:r>
              <a:rPr lang="tr-TR" dirty="0" smtClean="0"/>
              <a:t>Kavramsallaştırma soyut kavramların rafine edilmesi ve tanımlanması</a:t>
            </a:r>
          </a:p>
          <a:p>
            <a:r>
              <a:rPr lang="tr-TR" dirty="0" smtClean="0"/>
              <a:t>İşletimselleştirme gerçek dünyada kavramları temsil eden ampirik gözlemlerin yapılmasıyla sonuçlanacak spesifik araştırma prosedürlerinin geliştirilmesi</a:t>
            </a:r>
          </a:p>
          <a:p>
            <a:pPr>
              <a:buNone/>
            </a:pPr>
            <a:endParaRPr lang="tr-TR" dirty="0"/>
          </a:p>
        </p:txBody>
      </p:sp>
      <p:sp>
        <p:nvSpPr>
          <p:cNvPr id="5" name="4 Metin kutusu"/>
          <p:cNvSpPr txBox="1"/>
          <p:nvPr/>
        </p:nvSpPr>
        <p:spPr>
          <a:xfrm>
            <a:off x="6846474" y="6176337"/>
            <a:ext cx="2190022" cy="276999"/>
          </a:xfrm>
          <a:prstGeom prst="rect">
            <a:avLst/>
          </a:prstGeom>
          <a:noFill/>
        </p:spPr>
        <p:txBody>
          <a:bodyPr wrap="none" rtlCol="0">
            <a:spAutoFit/>
          </a:bodyPr>
          <a:lstStyle/>
          <a:p>
            <a:r>
              <a:rPr lang="tr-TR" sz="1200" dirty="0" smtClean="0"/>
              <a:t>Kaynak: Babbie, 2007, s. 133</a:t>
            </a:r>
            <a:endParaRPr lang="tr-TR" sz="1200" dirty="0"/>
          </a:p>
        </p:txBody>
      </p:sp>
    </p:spTree>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İşletimselleştirme Seçenekleri</a:t>
            </a:r>
          </a:p>
        </p:txBody>
      </p:sp>
      <p:sp>
        <p:nvSpPr>
          <p:cNvPr id="710659" name="Rectangle 3"/>
          <p:cNvSpPr>
            <a:spLocks noGrp="1" noChangeArrowheads="1"/>
          </p:cNvSpPr>
          <p:nvPr>
            <p:ph type="body" idx="1"/>
          </p:nvPr>
        </p:nvSpPr>
        <p:spPr bwMode="auto">
          <a:xfrm>
            <a:off x="467544" y="1340768"/>
            <a:ext cx="8229600" cy="4210050"/>
          </a:xfrm>
          <a:noFill/>
          <a:ln>
            <a:miter lim="800000"/>
            <a:headEnd/>
            <a:tailEnd/>
          </a:ln>
        </p:spPr>
        <p:txBody>
          <a:bodyPr vert="horz" wrap="square" lIns="91440" tIns="45720" rIns="91440" bIns="45720" numCol="1" anchor="t" anchorCtr="0" compatLnSpc="1">
            <a:prstTxWarp prst="textNoShape">
              <a:avLst/>
            </a:prstTxWarp>
          </a:bodyPr>
          <a:lstStyle/>
          <a:p>
            <a:r>
              <a:rPr lang="tr-TR" sz="3600" dirty="0" smtClean="0"/>
              <a:t>Değişim aralığı (gelir düzeyi)</a:t>
            </a:r>
            <a:endParaRPr lang="tr-TR" dirty="0"/>
          </a:p>
          <a:p>
            <a:r>
              <a:rPr lang="tr-TR" sz="3600" dirty="0" smtClean="0"/>
              <a:t>Uçlar arasındaki değişimler</a:t>
            </a:r>
            <a:endParaRPr lang="tr-TR" dirty="0" smtClean="0"/>
          </a:p>
          <a:p>
            <a:r>
              <a:rPr lang="tr-TR" sz="3600" dirty="0" smtClean="0"/>
              <a:t>Kavramın hangi boyutunun işletimselleştirileceği</a:t>
            </a:r>
          </a:p>
          <a:p>
            <a:pPr lvl="1"/>
            <a:endParaRPr lang="tr-TR" dirty="0"/>
          </a:p>
          <a:p>
            <a:endParaRPr lang="tr-TR" sz="3600" dirty="0"/>
          </a:p>
          <a:p>
            <a:pPr>
              <a:buFont typeface="Monotype Sorts" pitchFamily="2" charset="2"/>
              <a:buNone/>
            </a:pPr>
            <a:endParaRPr lang="tr-TR" sz="3600" dirty="0"/>
          </a:p>
        </p:txBody>
      </p:sp>
      <p:sp>
        <p:nvSpPr>
          <p:cNvPr id="5" name="4 Metin kutusu"/>
          <p:cNvSpPr txBox="1"/>
          <p:nvPr/>
        </p:nvSpPr>
        <p:spPr>
          <a:xfrm>
            <a:off x="6516216" y="6176337"/>
            <a:ext cx="2496197" cy="276999"/>
          </a:xfrm>
          <a:prstGeom prst="rect">
            <a:avLst/>
          </a:prstGeom>
          <a:noFill/>
        </p:spPr>
        <p:txBody>
          <a:bodyPr wrap="none" rtlCol="0">
            <a:spAutoFit/>
          </a:bodyPr>
          <a:lstStyle/>
          <a:p>
            <a:r>
              <a:rPr lang="tr-TR" sz="1200" dirty="0" smtClean="0"/>
              <a:t>Kaynak: Babbie, 2007, s. 133-136</a:t>
            </a:r>
            <a:endParaRPr lang="tr-TR" sz="1200" dirty="0"/>
          </a:p>
        </p:txBody>
      </p:sp>
    </p:spTree>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410" name="Rectangle 2"/>
          <p:cNvSpPr>
            <a:spLocks noGrp="1" noChangeArrowheads="1"/>
          </p:cNvSpPr>
          <p:nvPr>
            <p:ph type="title"/>
          </p:nvPr>
        </p:nvSpPr>
        <p:spPr bwMode="auto">
          <a:xfrm>
            <a:off x="-36512" y="0"/>
            <a:ext cx="9289032"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Kavramsallaştırma ve İşletimselleştirme</a:t>
            </a:r>
            <a:endParaRPr lang="tr-TR" dirty="0"/>
          </a:p>
        </p:txBody>
      </p:sp>
      <p:sp>
        <p:nvSpPr>
          <p:cNvPr id="785413" name="Rectangle 5"/>
          <p:cNvSpPr>
            <a:spLocks noChangeArrowheads="1"/>
          </p:cNvSpPr>
          <p:nvPr/>
        </p:nvSpPr>
        <p:spPr bwMode="auto">
          <a:xfrm>
            <a:off x="539553" y="1484213"/>
            <a:ext cx="2304255" cy="792163"/>
          </a:xfrm>
          <a:prstGeom prst="rect">
            <a:avLst/>
          </a:prstGeom>
          <a:noFill/>
          <a:ln w="25400">
            <a:solidFill>
              <a:schemeClr val="accent2"/>
            </a:solidFill>
            <a:miter lim="800000"/>
            <a:headEnd/>
            <a:tailEnd/>
          </a:ln>
          <a:effectLst/>
        </p:spPr>
        <p:txBody>
          <a:bodyPr wrap="none" anchor="ctr"/>
          <a:lstStyle/>
          <a:p>
            <a:endParaRPr lang="tr-TR"/>
          </a:p>
        </p:txBody>
      </p:sp>
      <p:sp>
        <p:nvSpPr>
          <p:cNvPr id="785414" name="Rectangle 6"/>
          <p:cNvSpPr>
            <a:spLocks noChangeArrowheads="1"/>
          </p:cNvSpPr>
          <p:nvPr/>
        </p:nvSpPr>
        <p:spPr bwMode="auto">
          <a:xfrm>
            <a:off x="611560" y="2924944"/>
            <a:ext cx="2376487" cy="792162"/>
          </a:xfrm>
          <a:prstGeom prst="rect">
            <a:avLst/>
          </a:prstGeom>
          <a:noFill/>
          <a:ln w="25400">
            <a:solidFill>
              <a:schemeClr val="accent2"/>
            </a:solidFill>
            <a:miter lim="800000"/>
            <a:headEnd/>
            <a:tailEnd/>
          </a:ln>
          <a:effectLst/>
        </p:spPr>
        <p:txBody>
          <a:bodyPr wrap="none" anchor="ctr"/>
          <a:lstStyle/>
          <a:p>
            <a:endParaRPr lang="tr-TR"/>
          </a:p>
        </p:txBody>
      </p:sp>
      <p:sp>
        <p:nvSpPr>
          <p:cNvPr id="785415" name="Rectangle 7"/>
          <p:cNvSpPr>
            <a:spLocks noChangeArrowheads="1"/>
          </p:cNvSpPr>
          <p:nvPr/>
        </p:nvSpPr>
        <p:spPr bwMode="auto">
          <a:xfrm>
            <a:off x="682328" y="4652863"/>
            <a:ext cx="2376487" cy="792163"/>
          </a:xfrm>
          <a:prstGeom prst="rect">
            <a:avLst/>
          </a:prstGeom>
          <a:noFill/>
          <a:ln w="25400">
            <a:solidFill>
              <a:schemeClr val="accent2"/>
            </a:solidFill>
            <a:miter lim="800000"/>
            <a:headEnd/>
            <a:tailEnd/>
          </a:ln>
          <a:effectLst/>
        </p:spPr>
        <p:txBody>
          <a:bodyPr wrap="none" anchor="ctr"/>
          <a:lstStyle/>
          <a:p>
            <a:endParaRPr lang="tr-TR"/>
          </a:p>
        </p:txBody>
      </p:sp>
      <p:sp>
        <p:nvSpPr>
          <p:cNvPr id="785416" name="Rectangle 8"/>
          <p:cNvSpPr>
            <a:spLocks noChangeArrowheads="1"/>
          </p:cNvSpPr>
          <p:nvPr/>
        </p:nvSpPr>
        <p:spPr bwMode="auto">
          <a:xfrm>
            <a:off x="5724228" y="4652863"/>
            <a:ext cx="2376487" cy="792163"/>
          </a:xfrm>
          <a:prstGeom prst="rect">
            <a:avLst/>
          </a:prstGeom>
          <a:noFill/>
          <a:ln w="25400">
            <a:solidFill>
              <a:schemeClr val="accent2"/>
            </a:solidFill>
            <a:miter lim="800000"/>
            <a:headEnd/>
            <a:tailEnd/>
          </a:ln>
          <a:effectLst/>
        </p:spPr>
        <p:txBody>
          <a:bodyPr wrap="none" anchor="ctr"/>
          <a:lstStyle/>
          <a:p>
            <a:endParaRPr lang="tr-TR"/>
          </a:p>
        </p:txBody>
      </p:sp>
      <p:sp>
        <p:nvSpPr>
          <p:cNvPr id="785417" name="Rectangle 9"/>
          <p:cNvSpPr>
            <a:spLocks noChangeArrowheads="1"/>
          </p:cNvSpPr>
          <p:nvPr/>
        </p:nvSpPr>
        <p:spPr bwMode="auto">
          <a:xfrm>
            <a:off x="5651203" y="2852638"/>
            <a:ext cx="2376487" cy="792163"/>
          </a:xfrm>
          <a:prstGeom prst="rect">
            <a:avLst/>
          </a:prstGeom>
          <a:noFill/>
          <a:ln w="25400">
            <a:solidFill>
              <a:schemeClr val="accent2"/>
            </a:solidFill>
            <a:miter lim="800000"/>
            <a:headEnd/>
            <a:tailEnd/>
          </a:ln>
          <a:effectLst/>
        </p:spPr>
        <p:txBody>
          <a:bodyPr wrap="none" anchor="ctr"/>
          <a:lstStyle/>
          <a:p>
            <a:endParaRPr lang="tr-TR"/>
          </a:p>
        </p:txBody>
      </p:sp>
      <p:sp>
        <p:nvSpPr>
          <p:cNvPr id="785418" name="Rectangle 10"/>
          <p:cNvSpPr>
            <a:spLocks noChangeArrowheads="1"/>
          </p:cNvSpPr>
          <p:nvPr/>
        </p:nvSpPr>
        <p:spPr bwMode="auto">
          <a:xfrm>
            <a:off x="5579765" y="1339751"/>
            <a:ext cx="2376488" cy="792162"/>
          </a:xfrm>
          <a:prstGeom prst="rect">
            <a:avLst/>
          </a:prstGeom>
          <a:noFill/>
          <a:ln w="25400">
            <a:solidFill>
              <a:schemeClr val="accent2"/>
            </a:solidFill>
            <a:miter lim="800000"/>
            <a:headEnd/>
            <a:tailEnd/>
          </a:ln>
          <a:effectLst/>
        </p:spPr>
        <p:txBody>
          <a:bodyPr wrap="none" anchor="ctr"/>
          <a:lstStyle/>
          <a:p>
            <a:endParaRPr lang="tr-TR"/>
          </a:p>
        </p:txBody>
      </p:sp>
      <p:sp>
        <p:nvSpPr>
          <p:cNvPr id="785419" name="Text Box 11"/>
          <p:cNvSpPr txBox="1">
            <a:spLocks noChangeArrowheads="1"/>
          </p:cNvSpPr>
          <p:nvPr/>
        </p:nvSpPr>
        <p:spPr bwMode="auto">
          <a:xfrm>
            <a:off x="350382" y="903188"/>
            <a:ext cx="2954655" cy="461665"/>
          </a:xfrm>
          <a:prstGeom prst="rect">
            <a:avLst/>
          </a:prstGeom>
          <a:noFill/>
          <a:ln w="25400">
            <a:noFill/>
            <a:miter lim="800000"/>
            <a:headEnd/>
            <a:tailEnd/>
          </a:ln>
          <a:effectLst/>
        </p:spPr>
        <p:txBody>
          <a:bodyPr wrap="none">
            <a:spAutoFit/>
          </a:bodyPr>
          <a:lstStyle/>
          <a:p>
            <a:r>
              <a:rPr lang="tr-TR" b="1" dirty="0"/>
              <a:t>Bağımsız değişken</a:t>
            </a:r>
          </a:p>
        </p:txBody>
      </p:sp>
      <p:sp>
        <p:nvSpPr>
          <p:cNvPr id="785420" name="Text Box 12"/>
          <p:cNvSpPr txBox="1">
            <a:spLocks noChangeArrowheads="1"/>
          </p:cNvSpPr>
          <p:nvPr/>
        </p:nvSpPr>
        <p:spPr bwMode="auto">
          <a:xfrm>
            <a:off x="5288669" y="836513"/>
            <a:ext cx="2714206" cy="461665"/>
          </a:xfrm>
          <a:prstGeom prst="rect">
            <a:avLst/>
          </a:prstGeom>
          <a:noFill/>
          <a:ln w="25400">
            <a:noFill/>
            <a:miter lim="800000"/>
            <a:headEnd/>
            <a:tailEnd/>
          </a:ln>
          <a:effectLst/>
        </p:spPr>
        <p:txBody>
          <a:bodyPr wrap="none">
            <a:spAutoFit/>
          </a:bodyPr>
          <a:lstStyle/>
          <a:p>
            <a:r>
              <a:rPr lang="tr-TR" b="1" dirty="0"/>
              <a:t>Bağımlı değişken</a:t>
            </a:r>
          </a:p>
        </p:txBody>
      </p:sp>
      <p:sp>
        <p:nvSpPr>
          <p:cNvPr id="785421" name="Line 13"/>
          <p:cNvSpPr>
            <a:spLocks noChangeShapeType="1"/>
          </p:cNvSpPr>
          <p:nvPr/>
        </p:nvSpPr>
        <p:spPr bwMode="auto">
          <a:xfrm flipV="1">
            <a:off x="2843808" y="1844824"/>
            <a:ext cx="2735957" cy="0"/>
          </a:xfrm>
          <a:prstGeom prst="line">
            <a:avLst/>
          </a:prstGeom>
          <a:noFill/>
          <a:ln w="25400">
            <a:solidFill>
              <a:schemeClr val="accent2"/>
            </a:solidFill>
            <a:round/>
            <a:headEnd/>
            <a:tailEnd type="triangle" w="med" len="med"/>
          </a:ln>
          <a:effectLst/>
        </p:spPr>
        <p:txBody>
          <a:bodyPr/>
          <a:lstStyle/>
          <a:p>
            <a:endParaRPr lang="tr-TR"/>
          </a:p>
        </p:txBody>
      </p:sp>
      <p:sp>
        <p:nvSpPr>
          <p:cNvPr id="785422" name="Text Box 14"/>
          <p:cNvSpPr txBox="1">
            <a:spLocks noChangeArrowheads="1"/>
          </p:cNvSpPr>
          <p:nvPr/>
        </p:nvSpPr>
        <p:spPr bwMode="auto">
          <a:xfrm>
            <a:off x="2915816" y="1412776"/>
            <a:ext cx="2520280" cy="830997"/>
          </a:xfrm>
          <a:prstGeom prst="rect">
            <a:avLst/>
          </a:prstGeom>
          <a:noFill/>
          <a:ln w="25400">
            <a:noFill/>
            <a:miter lim="800000"/>
            <a:headEnd/>
            <a:tailEnd/>
          </a:ln>
          <a:effectLst/>
        </p:spPr>
        <p:txBody>
          <a:bodyPr wrap="square">
            <a:spAutoFit/>
          </a:bodyPr>
          <a:lstStyle/>
          <a:p>
            <a:r>
              <a:rPr lang="tr-TR" dirty="0"/>
              <a:t>Hipotetik </a:t>
            </a:r>
          </a:p>
          <a:p>
            <a:r>
              <a:rPr lang="tr-TR" dirty="0" smtClean="0"/>
              <a:t>nedensel ilişki</a:t>
            </a:r>
            <a:endParaRPr lang="tr-TR" dirty="0"/>
          </a:p>
        </p:txBody>
      </p:sp>
      <p:sp>
        <p:nvSpPr>
          <p:cNvPr id="785423" name="Text Box 15"/>
          <p:cNvSpPr txBox="1">
            <a:spLocks noChangeArrowheads="1"/>
          </p:cNvSpPr>
          <p:nvPr/>
        </p:nvSpPr>
        <p:spPr bwMode="auto">
          <a:xfrm>
            <a:off x="950888" y="1628800"/>
            <a:ext cx="1638590" cy="461665"/>
          </a:xfrm>
          <a:prstGeom prst="rect">
            <a:avLst/>
          </a:prstGeom>
          <a:noFill/>
          <a:ln w="25400">
            <a:noFill/>
            <a:miter lim="800000"/>
            <a:headEnd/>
            <a:tailEnd/>
          </a:ln>
          <a:effectLst/>
        </p:spPr>
        <p:txBody>
          <a:bodyPr wrap="none">
            <a:spAutoFit/>
          </a:bodyPr>
          <a:lstStyle/>
          <a:p>
            <a:r>
              <a:rPr lang="tr-TR" dirty="0" smtClean="0"/>
              <a:t>Soyut yapı</a:t>
            </a:r>
          </a:p>
        </p:txBody>
      </p:sp>
      <p:sp>
        <p:nvSpPr>
          <p:cNvPr id="785425" name="Text Box 17"/>
          <p:cNvSpPr txBox="1">
            <a:spLocks noChangeArrowheads="1"/>
          </p:cNvSpPr>
          <p:nvPr/>
        </p:nvSpPr>
        <p:spPr bwMode="auto">
          <a:xfrm>
            <a:off x="5868144" y="1484784"/>
            <a:ext cx="1638590" cy="461665"/>
          </a:xfrm>
          <a:prstGeom prst="rect">
            <a:avLst/>
          </a:prstGeom>
          <a:noFill/>
          <a:ln w="25400">
            <a:noFill/>
            <a:miter lim="800000"/>
            <a:headEnd/>
            <a:tailEnd/>
          </a:ln>
          <a:effectLst/>
        </p:spPr>
        <p:txBody>
          <a:bodyPr wrap="none">
            <a:spAutoFit/>
          </a:bodyPr>
          <a:lstStyle/>
          <a:p>
            <a:r>
              <a:rPr lang="tr-TR" dirty="0" smtClean="0"/>
              <a:t>Soyut yapı</a:t>
            </a:r>
            <a:endParaRPr lang="tr-TR" dirty="0"/>
          </a:p>
        </p:txBody>
      </p:sp>
      <p:sp>
        <p:nvSpPr>
          <p:cNvPr id="785426" name="Text Box 18"/>
          <p:cNvSpPr txBox="1">
            <a:spLocks noChangeArrowheads="1"/>
          </p:cNvSpPr>
          <p:nvPr/>
        </p:nvSpPr>
        <p:spPr bwMode="auto">
          <a:xfrm>
            <a:off x="755353" y="2420838"/>
            <a:ext cx="2286000" cy="396875"/>
          </a:xfrm>
          <a:prstGeom prst="rect">
            <a:avLst/>
          </a:prstGeom>
          <a:noFill/>
          <a:ln w="25400">
            <a:noFill/>
            <a:miter lim="800000"/>
            <a:headEnd/>
            <a:tailEnd/>
          </a:ln>
          <a:effectLst/>
        </p:spPr>
        <p:txBody>
          <a:bodyPr wrap="none">
            <a:spAutoFit/>
          </a:bodyPr>
          <a:lstStyle/>
          <a:p>
            <a:r>
              <a:rPr lang="tr-TR"/>
              <a:t>Kavramsallaştırma</a:t>
            </a:r>
          </a:p>
        </p:txBody>
      </p:sp>
      <p:sp>
        <p:nvSpPr>
          <p:cNvPr id="785427" name="Text Box 19"/>
          <p:cNvSpPr txBox="1">
            <a:spLocks noChangeArrowheads="1"/>
          </p:cNvSpPr>
          <p:nvPr/>
        </p:nvSpPr>
        <p:spPr bwMode="auto">
          <a:xfrm>
            <a:off x="806153" y="3998813"/>
            <a:ext cx="2132012" cy="396875"/>
          </a:xfrm>
          <a:prstGeom prst="rect">
            <a:avLst/>
          </a:prstGeom>
          <a:noFill/>
          <a:ln w="25400">
            <a:noFill/>
            <a:miter lim="800000"/>
            <a:headEnd/>
            <a:tailEnd/>
          </a:ln>
          <a:effectLst/>
        </p:spPr>
        <p:txBody>
          <a:bodyPr wrap="none">
            <a:spAutoFit/>
          </a:bodyPr>
          <a:lstStyle/>
          <a:p>
            <a:r>
              <a:rPr lang="tr-TR"/>
              <a:t>İşletimselleştirme</a:t>
            </a:r>
          </a:p>
        </p:txBody>
      </p:sp>
      <p:sp>
        <p:nvSpPr>
          <p:cNvPr id="785428" name="Text Box 20"/>
          <p:cNvSpPr txBox="1">
            <a:spLocks noChangeArrowheads="1"/>
          </p:cNvSpPr>
          <p:nvPr/>
        </p:nvSpPr>
        <p:spPr bwMode="auto">
          <a:xfrm>
            <a:off x="5651203" y="2347813"/>
            <a:ext cx="2286000" cy="396875"/>
          </a:xfrm>
          <a:prstGeom prst="rect">
            <a:avLst/>
          </a:prstGeom>
          <a:noFill/>
          <a:ln w="25400">
            <a:noFill/>
            <a:miter lim="800000"/>
            <a:headEnd/>
            <a:tailEnd/>
          </a:ln>
          <a:effectLst/>
        </p:spPr>
        <p:txBody>
          <a:bodyPr wrap="none">
            <a:spAutoFit/>
          </a:bodyPr>
          <a:lstStyle/>
          <a:p>
            <a:r>
              <a:rPr lang="tr-TR"/>
              <a:t>Kavramsallaştırma</a:t>
            </a:r>
          </a:p>
        </p:txBody>
      </p:sp>
      <p:sp>
        <p:nvSpPr>
          <p:cNvPr id="785429" name="Text Box 21"/>
          <p:cNvSpPr txBox="1">
            <a:spLocks noChangeArrowheads="1"/>
          </p:cNvSpPr>
          <p:nvPr/>
        </p:nvSpPr>
        <p:spPr bwMode="auto">
          <a:xfrm>
            <a:off x="5795665" y="4005163"/>
            <a:ext cx="2132013" cy="396875"/>
          </a:xfrm>
          <a:prstGeom prst="rect">
            <a:avLst/>
          </a:prstGeom>
          <a:noFill/>
          <a:ln w="25400">
            <a:noFill/>
            <a:miter lim="800000"/>
            <a:headEnd/>
            <a:tailEnd/>
          </a:ln>
          <a:effectLst/>
        </p:spPr>
        <p:txBody>
          <a:bodyPr wrap="none">
            <a:spAutoFit/>
          </a:bodyPr>
          <a:lstStyle/>
          <a:p>
            <a:r>
              <a:rPr lang="tr-TR"/>
              <a:t>İşletimselleştirme</a:t>
            </a:r>
          </a:p>
        </p:txBody>
      </p:sp>
      <p:sp>
        <p:nvSpPr>
          <p:cNvPr id="785430" name="Text Box 22"/>
          <p:cNvSpPr txBox="1">
            <a:spLocks noChangeArrowheads="1"/>
          </p:cNvSpPr>
          <p:nvPr/>
        </p:nvSpPr>
        <p:spPr bwMode="auto">
          <a:xfrm>
            <a:off x="3347740" y="4724301"/>
            <a:ext cx="1892300" cy="701675"/>
          </a:xfrm>
          <a:prstGeom prst="rect">
            <a:avLst/>
          </a:prstGeom>
          <a:noFill/>
          <a:ln w="25400">
            <a:noFill/>
            <a:miter lim="800000"/>
            <a:headEnd/>
            <a:tailEnd/>
          </a:ln>
          <a:effectLst/>
        </p:spPr>
        <p:txBody>
          <a:bodyPr wrap="none">
            <a:spAutoFit/>
          </a:bodyPr>
          <a:lstStyle/>
          <a:p>
            <a:r>
              <a:rPr lang="tr-TR" dirty="0"/>
              <a:t>Sınanan </a:t>
            </a:r>
          </a:p>
          <a:p>
            <a:r>
              <a:rPr lang="tr-TR" dirty="0"/>
              <a:t>ampirik hipotez</a:t>
            </a:r>
          </a:p>
        </p:txBody>
      </p:sp>
      <p:sp>
        <p:nvSpPr>
          <p:cNvPr id="785431" name="Line 23"/>
          <p:cNvSpPr>
            <a:spLocks noChangeShapeType="1"/>
          </p:cNvSpPr>
          <p:nvPr/>
        </p:nvSpPr>
        <p:spPr bwMode="auto">
          <a:xfrm>
            <a:off x="1834853" y="2276376"/>
            <a:ext cx="0" cy="647700"/>
          </a:xfrm>
          <a:prstGeom prst="line">
            <a:avLst/>
          </a:prstGeom>
          <a:noFill/>
          <a:ln w="25400">
            <a:solidFill>
              <a:schemeClr val="accent2"/>
            </a:solidFill>
            <a:round/>
            <a:headEnd/>
            <a:tailEnd/>
          </a:ln>
          <a:effectLst/>
        </p:spPr>
        <p:txBody>
          <a:bodyPr/>
          <a:lstStyle/>
          <a:p>
            <a:endParaRPr lang="tr-TR"/>
          </a:p>
        </p:txBody>
      </p:sp>
      <p:sp>
        <p:nvSpPr>
          <p:cNvPr id="785432" name="Line 24"/>
          <p:cNvSpPr>
            <a:spLocks noChangeShapeType="1"/>
          </p:cNvSpPr>
          <p:nvPr/>
        </p:nvSpPr>
        <p:spPr bwMode="auto">
          <a:xfrm>
            <a:off x="1834853" y="3716238"/>
            <a:ext cx="0" cy="936625"/>
          </a:xfrm>
          <a:prstGeom prst="line">
            <a:avLst/>
          </a:prstGeom>
          <a:noFill/>
          <a:ln w="25400">
            <a:solidFill>
              <a:schemeClr val="accent2"/>
            </a:solidFill>
            <a:round/>
            <a:headEnd/>
            <a:tailEnd/>
          </a:ln>
          <a:effectLst/>
        </p:spPr>
        <p:txBody>
          <a:bodyPr/>
          <a:lstStyle/>
          <a:p>
            <a:endParaRPr lang="tr-TR"/>
          </a:p>
        </p:txBody>
      </p:sp>
      <p:sp>
        <p:nvSpPr>
          <p:cNvPr id="785433" name="Line 25"/>
          <p:cNvSpPr>
            <a:spLocks noChangeShapeType="1"/>
          </p:cNvSpPr>
          <p:nvPr/>
        </p:nvSpPr>
        <p:spPr bwMode="auto">
          <a:xfrm>
            <a:off x="6732290" y="2131913"/>
            <a:ext cx="0" cy="720725"/>
          </a:xfrm>
          <a:prstGeom prst="line">
            <a:avLst/>
          </a:prstGeom>
          <a:noFill/>
          <a:ln w="25400">
            <a:solidFill>
              <a:schemeClr val="accent2"/>
            </a:solidFill>
            <a:round/>
            <a:headEnd/>
            <a:tailEnd/>
          </a:ln>
          <a:effectLst/>
        </p:spPr>
        <p:txBody>
          <a:bodyPr/>
          <a:lstStyle/>
          <a:p>
            <a:endParaRPr lang="tr-TR"/>
          </a:p>
        </p:txBody>
      </p:sp>
      <p:sp>
        <p:nvSpPr>
          <p:cNvPr id="785434" name="Line 26"/>
          <p:cNvSpPr>
            <a:spLocks noChangeShapeType="1"/>
          </p:cNvSpPr>
          <p:nvPr/>
        </p:nvSpPr>
        <p:spPr bwMode="auto">
          <a:xfrm>
            <a:off x="6732290" y="3644801"/>
            <a:ext cx="0" cy="1008062"/>
          </a:xfrm>
          <a:prstGeom prst="line">
            <a:avLst/>
          </a:prstGeom>
          <a:noFill/>
          <a:ln w="25400">
            <a:solidFill>
              <a:schemeClr val="accent2"/>
            </a:solidFill>
            <a:round/>
            <a:headEnd/>
            <a:tailEnd/>
          </a:ln>
          <a:effectLst/>
        </p:spPr>
        <p:txBody>
          <a:bodyPr/>
          <a:lstStyle/>
          <a:p>
            <a:endParaRPr lang="tr-TR"/>
          </a:p>
        </p:txBody>
      </p:sp>
      <p:sp>
        <p:nvSpPr>
          <p:cNvPr id="785436" name="AutoShape 28"/>
          <p:cNvSpPr>
            <a:spLocks/>
          </p:cNvSpPr>
          <p:nvPr/>
        </p:nvSpPr>
        <p:spPr bwMode="auto">
          <a:xfrm>
            <a:off x="8027690" y="1268313"/>
            <a:ext cx="504825" cy="1800225"/>
          </a:xfrm>
          <a:prstGeom prst="rightBrace">
            <a:avLst>
              <a:gd name="adj1" fmla="val 29717"/>
              <a:gd name="adj2" fmla="val 50000"/>
            </a:avLst>
          </a:prstGeom>
          <a:noFill/>
          <a:ln w="38100">
            <a:solidFill>
              <a:schemeClr val="tx2"/>
            </a:solidFill>
            <a:round/>
            <a:headEnd/>
            <a:tailEnd/>
          </a:ln>
          <a:effectLst/>
        </p:spPr>
        <p:txBody>
          <a:bodyPr wrap="none" anchor="ctr"/>
          <a:lstStyle/>
          <a:p>
            <a:endParaRPr lang="tr-TR"/>
          </a:p>
        </p:txBody>
      </p:sp>
      <p:sp>
        <p:nvSpPr>
          <p:cNvPr id="785437" name="AutoShape 29"/>
          <p:cNvSpPr>
            <a:spLocks/>
          </p:cNvSpPr>
          <p:nvPr/>
        </p:nvSpPr>
        <p:spPr bwMode="auto">
          <a:xfrm>
            <a:off x="8099128" y="3139976"/>
            <a:ext cx="433387" cy="1296987"/>
          </a:xfrm>
          <a:prstGeom prst="rightBrace">
            <a:avLst>
              <a:gd name="adj1" fmla="val 24939"/>
              <a:gd name="adj2" fmla="val 50000"/>
            </a:avLst>
          </a:prstGeom>
          <a:noFill/>
          <a:ln w="38100">
            <a:solidFill>
              <a:schemeClr val="tx2"/>
            </a:solidFill>
            <a:round/>
            <a:headEnd/>
            <a:tailEnd/>
          </a:ln>
          <a:effectLst/>
        </p:spPr>
        <p:txBody>
          <a:bodyPr wrap="none" anchor="ctr"/>
          <a:lstStyle/>
          <a:p>
            <a:endParaRPr lang="tr-TR"/>
          </a:p>
        </p:txBody>
      </p:sp>
      <p:sp>
        <p:nvSpPr>
          <p:cNvPr id="785438" name="AutoShape 30"/>
          <p:cNvSpPr>
            <a:spLocks/>
          </p:cNvSpPr>
          <p:nvPr/>
        </p:nvSpPr>
        <p:spPr bwMode="auto">
          <a:xfrm>
            <a:off x="8243590" y="4581426"/>
            <a:ext cx="288925" cy="935037"/>
          </a:xfrm>
          <a:prstGeom prst="rightBrace">
            <a:avLst>
              <a:gd name="adj1" fmla="val 26969"/>
              <a:gd name="adj2" fmla="val 50000"/>
            </a:avLst>
          </a:prstGeom>
          <a:noFill/>
          <a:ln w="38100">
            <a:solidFill>
              <a:schemeClr val="tx2"/>
            </a:solidFill>
            <a:round/>
            <a:headEnd/>
            <a:tailEnd/>
          </a:ln>
          <a:effectLst/>
        </p:spPr>
        <p:txBody>
          <a:bodyPr wrap="none" anchor="ctr"/>
          <a:lstStyle/>
          <a:p>
            <a:endParaRPr lang="tr-TR"/>
          </a:p>
        </p:txBody>
      </p:sp>
      <p:sp>
        <p:nvSpPr>
          <p:cNvPr id="785439" name="Text Box 31"/>
          <p:cNvSpPr txBox="1">
            <a:spLocks noChangeArrowheads="1"/>
          </p:cNvSpPr>
          <p:nvPr/>
        </p:nvSpPr>
        <p:spPr bwMode="auto">
          <a:xfrm rot="16200000">
            <a:off x="7862515" y="1938685"/>
            <a:ext cx="1736725" cy="396875"/>
          </a:xfrm>
          <a:prstGeom prst="rect">
            <a:avLst/>
          </a:prstGeom>
          <a:noFill/>
          <a:ln w="25400">
            <a:noFill/>
            <a:miter lim="800000"/>
            <a:headEnd/>
            <a:tailEnd/>
          </a:ln>
          <a:effectLst/>
        </p:spPr>
        <p:txBody>
          <a:bodyPr wrap="none">
            <a:spAutoFit/>
          </a:bodyPr>
          <a:lstStyle/>
          <a:p>
            <a:r>
              <a:rPr lang="tr-TR" sz="2000" dirty="0"/>
              <a:t>Kuram düzeyi</a:t>
            </a:r>
          </a:p>
        </p:txBody>
      </p:sp>
      <p:sp>
        <p:nvSpPr>
          <p:cNvPr id="785440" name="Text Box 32"/>
          <p:cNvSpPr txBox="1">
            <a:spLocks noChangeArrowheads="1"/>
          </p:cNvSpPr>
          <p:nvPr/>
        </p:nvSpPr>
        <p:spPr bwMode="auto">
          <a:xfrm rot="16200000">
            <a:off x="7769076" y="5128468"/>
            <a:ext cx="1779587" cy="396875"/>
          </a:xfrm>
          <a:prstGeom prst="rect">
            <a:avLst/>
          </a:prstGeom>
          <a:noFill/>
          <a:ln w="25400">
            <a:noFill/>
            <a:miter lim="800000"/>
            <a:headEnd/>
            <a:tailEnd/>
          </a:ln>
          <a:effectLst/>
        </p:spPr>
        <p:txBody>
          <a:bodyPr wrap="none">
            <a:spAutoFit/>
          </a:bodyPr>
          <a:lstStyle/>
          <a:p>
            <a:r>
              <a:rPr lang="tr-TR" sz="2000" dirty="0"/>
              <a:t>Ampirik düzey</a:t>
            </a:r>
          </a:p>
        </p:txBody>
      </p:sp>
      <p:sp>
        <p:nvSpPr>
          <p:cNvPr id="785441" name="Text Box 33"/>
          <p:cNvSpPr txBox="1">
            <a:spLocks noChangeArrowheads="1"/>
          </p:cNvSpPr>
          <p:nvPr/>
        </p:nvSpPr>
        <p:spPr bwMode="auto">
          <a:xfrm rot="16200000">
            <a:off x="8163123" y="3269943"/>
            <a:ext cx="1253868" cy="707886"/>
          </a:xfrm>
          <a:prstGeom prst="rect">
            <a:avLst/>
          </a:prstGeom>
          <a:noFill/>
          <a:ln w="25400">
            <a:noFill/>
            <a:miter lim="800000"/>
            <a:headEnd/>
            <a:tailEnd/>
          </a:ln>
          <a:effectLst/>
        </p:spPr>
        <p:txBody>
          <a:bodyPr wrap="none">
            <a:spAutoFit/>
          </a:bodyPr>
          <a:lstStyle/>
          <a:p>
            <a:r>
              <a:rPr lang="tr-TR" sz="2000" dirty="0" smtClean="0"/>
              <a:t>İşletimsel</a:t>
            </a:r>
          </a:p>
          <a:p>
            <a:r>
              <a:rPr lang="tr-TR" sz="2000" dirty="0" smtClean="0"/>
              <a:t> </a:t>
            </a:r>
            <a:r>
              <a:rPr lang="tr-TR" sz="2000" dirty="0"/>
              <a:t>düzey</a:t>
            </a:r>
          </a:p>
        </p:txBody>
      </p:sp>
      <p:sp>
        <p:nvSpPr>
          <p:cNvPr id="785442" name="Text Box 34"/>
          <p:cNvSpPr txBox="1">
            <a:spLocks noChangeArrowheads="1"/>
          </p:cNvSpPr>
          <p:nvPr/>
        </p:nvSpPr>
        <p:spPr bwMode="auto">
          <a:xfrm>
            <a:off x="734715" y="3063776"/>
            <a:ext cx="2087563" cy="396875"/>
          </a:xfrm>
          <a:prstGeom prst="rect">
            <a:avLst/>
          </a:prstGeom>
          <a:noFill/>
          <a:ln w="25400">
            <a:noFill/>
            <a:miter lim="800000"/>
            <a:headEnd/>
            <a:tailEnd/>
          </a:ln>
          <a:effectLst/>
        </p:spPr>
        <p:txBody>
          <a:bodyPr wrap="none">
            <a:spAutoFit/>
          </a:bodyPr>
          <a:lstStyle/>
          <a:p>
            <a:r>
              <a:rPr lang="tr-TR" dirty="0"/>
              <a:t>Kavramsal tanım</a:t>
            </a:r>
          </a:p>
        </p:txBody>
      </p:sp>
      <p:sp>
        <p:nvSpPr>
          <p:cNvPr id="785443" name="Text Box 35"/>
          <p:cNvSpPr txBox="1">
            <a:spLocks noChangeArrowheads="1"/>
          </p:cNvSpPr>
          <p:nvPr/>
        </p:nvSpPr>
        <p:spPr bwMode="auto">
          <a:xfrm>
            <a:off x="5795665" y="2997101"/>
            <a:ext cx="2087563" cy="396875"/>
          </a:xfrm>
          <a:prstGeom prst="rect">
            <a:avLst/>
          </a:prstGeom>
          <a:noFill/>
          <a:ln w="25400">
            <a:noFill/>
            <a:miter lim="800000"/>
            <a:headEnd/>
            <a:tailEnd/>
          </a:ln>
          <a:effectLst/>
        </p:spPr>
        <p:txBody>
          <a:bodyPr wrap="none">
            <a:spAutoFit/>
          </a:bodyPr>
          <a:lstStyle/>
          <a:p>
            <a:r>
              <a:rPr lang="tr-TR"/>
              <a:t>Kavramsal tanım</a:t>
            </a:r>
          </a:p>
        </p:txBody>
      </p:sp>
      <p:sp>
        <p:nvSpPr>
          <p:cNvPr id="785444" name="Text Box 36"/>
          <p:cNvSpPr txBox="1">
            <a:spLocks noChangeArrowheads="1"/>
          </p:cNvSpPr>
          <p:nvPr/>
        </p:nvSpPr>
        <p:spPr bwMode="auto">
          <a:xfrm>
            <a:off x="827584" y="4797152"/>
            <a:ext cx="2114550" cy="396875"/>
          </a:xfrm>
          <a:prstGeom prst="rect">
            <a:avLst/>
          </a:prstGeom>
          <a:noFill/>
          <a:ln w="25400">
            <a:noFill/>
            <a:miter lim="800000"/>
            <a:headEnd/>
            <a:tailEnd/>
          </a:ln>
          <a:effectLst/>
        </p:spPr>
        <p:txBody>
          <a:bodyPr wrap="none">
            <a:spAutoFit/>
          </a:bodyPr>
          <a:lstStyle/>
          <a:p>
            <a:r>
              <a:rPr lang="tr-TR"/>
              <a:t>Gösterge / ölçüm</a:t>
            </a:r>
          </a:p>
        </p:txBody>
      </p:sp>
      <p:sp>
        <p:nvSpPr>
          <p:cNvPr id="785445" name="Text Box 37"/>
          <p:cNvSpPr txBox="1">
            <a:spLocks noChangeArrowheads="1"/>
          </p:cNvSpPr>
          <p:nvPr/>
        </p:nvSpPr>
        <p:spPr bwMode="auto">
          <a:xfrm>
            <a:off x="5841826" y="4797152"/>
            <a:ext cx="2114550" cy="396875"/>
          </a:xfrm>
          <a:prstGeom prst="rect">
            <a:avLst/>
          </a:prstGeom>
          <a:noFill/>
          <a:ln w="25400">
            <a:noFill/>
            <a:miter lim="800000"/>
            <a:headEnd/>
            <a:tailEnd/>
          </a:ln>
          <a:effectLst/>
        </p:spPr>
        <p:txBody>
          <a:bodyPr wrap="none">
            <a:spAutoFit/>
          </a:bodyPr>
          <a:lstStyle/>
          <a:p>
            <a:r>
              <a:rPr lang="tr-TR" dirty="0"/>
              <a:t>Gösterge / ölçüm</a:t>
            </a:r>
          </a:p>
        </p:txBody>
      </p:sp>
      <p:cxnSp>
        <p:nvCxnSpPr>
          <p:cNvPr id="785447" name="AutoShape 39"/>
          <p:cNvCxnSpPr>
            <a:cxnSpLocks noChangeShapeType="1"/>
          </p:cNvCxnSpPr>
          <p:nvPr/>
        </p:nvCxnSpPr>
        <p:spPr bwMode="auto">
          <a:xfrm flipV="1">
            <a:off x="3131840" y="5157192"/>
            <a:ext cx="2520280" cy="1"/>
          </a:xfrm>
          <a:prstGeom prst="straightConnector1">
            <a:avLst/>
          </a:prstGeom>
          <a:noFill/>
          <a:ln w="25400">
            <a:solidFill>
              <a:schemeClr val="accent2"/>
            </a:solidFill>
            <a:round/>
            <a:headEnd type="triangle" w="med" len="med"/>
            <a:tailEnd type="triangle" w="med" len="med"/>
          </a:ln>
          <a:effectLst/>
        </p:spPr>
      </p:cxnSp>
      <p:sp>
        <p:nvSpPr>
          <p:cNvPr id="36" name="4 Metin kutusu"/>
          <p:cNvSpPr txBox="1"/>
          <p:nvPr/>
        </p:nvSpPr>
        <p:spPr>
          <a:xfrm>
            <a:off x="6588224" y="6176337"/>
            <a:ext cx="2249334" cy="276999"/>
          </a:xfrm>
          <a:prstGeom prst="rect">
            <a:avLst/>
          </a:prstGeom>
          <a:noFill/>
        </p:spPr>
        <p:txBody>
          <a:bodyPr wrap="none" rtlCol="0">
            <a:spAutoFit/>
          </a:bodyPr>
          <a:lstStyle/>
          <a:p>
            <a:r>
              <a:rPr lang="tr-TR" sz="1200" dirty="0" smtClean="0"/>
              <a:t>Kaynak: Neuman, 2006, s.185</a:t>
            </a:r>
            <a:endParaRPr lang="tr-TR" sz="1200" dirty="0"/>
          </a:p>
        </p:txBody>
      </p:sp>
    </p:spTree>
  </p:cSld>
  <p:clrMapOvr>
    <a:masterClrMapping/>
  </p:clrMapOvr>
  <p:transition>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67544" y="2348880"/>
            <a:ext cx="7776864" cy="2520280"/>
          </a:xfrm>
        </p:spPr>
        <p:txBody>
          <a:bodyPr/>
          <a:lstStyle/>
          <a:p>
            <a:pPr algn="ctr">
              <a:buNone/>
            </a:pPr>
            <a:r>
              <a:rPr lang="tr-TR" sz="4000" dirty="0" smtClean="0"/>
              <a:t>Kavramsallaştırma ve İşletimselleştirme Örnekleri</a:t>
            </a:r>
            <a:endParaRPr lang="tr-TR" sz="4000"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Tree>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0290" name="Rectangle 2"/>
          <p:cNvSpPr>
            <a:spLocks noGrp="1" noChangeArrowheads="1"/>
          </p:cNvSpPr>
          <p:nvPr>
            <p:ph type="title"/>
          </p:nvPr>
        </p:nvSpPr>
        <p:spPr bwMode="auto">
          <a:xfrm>
            <a:off x="0" y="53752"/>
            <a:ext cx="9144000" cy="1143000"/>
          </a:xfrm>
          <a:noFill/>
          <a:ln>
            <a:miter lim="800000"/>
            <a:headEnd/>
            <a:tailEnd/>
          </a:ln>
        </p:spPr>
        <p:txBody>
          <a:bodyPr vert="horz" wrap="square" lIns="91440" tIns="45720" rIns="91440" bIns="45720" numCol="1" anchor="t" anchorCtr="0" compatLnSpc="1">
            <a:prstTxWarp prst="textNoShape">
              <a:avLst/>
            </a:prstTxWarp>
          </a:bodyPr>
          <a:lstStyle/>
          <a:p>
            <a:r>
              <a:rPr lang="tr-TR" sz="3500" dirty="0" smtClean="0"/>
              <a:t>“Öğretmen Morali”nin </a:t>
            </a:r>
            <a:r>
              <a:rPr lang="tr-TR" sz="3500" dirty="0"/>
              <a:t>Kavramsallaştırılması</a:t>
            </a:r>
          </a:p>
        </p:txBody>
      </p:sp>
      <p:sp>
        <p:nvSpPr>
          <p:cNvPr id="780291" name="Rectangle 3"/>
          <p:cNvSpPr>
            <a:spLocks noGrp="1" noChangeArrowheads="1"/>
          </p:cNvSpPr>
          <p:nvPr>
            <p:ph type="body" idx="1"/>
          </p:nvPr>
        </p:nvSpPr>
        <p:spPr bwMode="auto">
          <a:xfrm>
            <a:off x="395536" y="1124744"/>
            <a:ext cx="8229600" cy="4852988"/>
          </a:xfrm>
          <a:noFill/>
          <a:ln>
            <a:miter lim="800000"/>
            <a:headEnd/>
            <a:tailEnd/>
          </a:ln>
        </p:spPr>
        <p:txBody>
          <a:bodyPr vert="horz" wrap="square" lIns="91440" tIns="45720" rIns="91440" bIns="45720" numCol="1" anchor="t" anchorCtr="0" compatLnSpc="1">
            <a:prstTxWarp prst="textNoShape">
              <a:avLst/>
            </a:prstTxWarp>
          </a:bodyPr>
          <a:lstStyle/>
          <a:p>
            <a:r>
              <a:rPr lang="tr-TR" sz="2800" dirty="0" smtClean="0"/>
              <a:t>Öğretmen morali ile profesyonel çalışma ortamı arasında bir ilişki var mıdır? </a:t>
            </a:r>
          </a:p>
          <a:p>
            <a:r>
              <a:rPr lang="tr-TR" sz="2800" dirty="0" smtClean="0"/>
              <a:t>Denence: “Profesyonel çalışma ortamı öğretmen moralinin düzeyini yükseltir.”</a:t>
            </a:r>
          </a:p>
          <a:p>
            <a:r>
              <a:rPr lang="tr-TR" sz="2800" dirty="0" smtClean="0"/>
              <a:t>Bunun için “öğretmen”, “moral”, “profesyonel çalışma ortamı” gibi kavramların anlamları düşünülmeli.</a:t>
            </a:r>
          </a:p>
          <a:p>
            <a:r>
              <a:rPr lang="tr-TR" sz="2800" dirty="0" smtClean="0"/>
              <a:t>“Öğretmen morali” kavramıyla ne kastediliyor?   </a:t>
            </a:r>
          </a:p>
        </p:txBody>
      </p:sp>
      <p:sp>
        <p:nvSpPr>
          <p:cNvPr id="5" name="4 Metin kutusu"/>
          <p:cNvSpPr txBox="1"/>
          <p:nvPr/>
        </p:nvSpPr>
        <p:spPr>
          <a:xfrm>
            <a:off x="6413497" y="6176337"/>
            <a:ext cx="2598788" cy="276999"/>
          </a:xfrm>
          <a:prstGeom prst="rect">
            <a:avLst/>
          </a:prstGeom>
          <a:noFill/>
        </p:spPr>
        <p:txBody>
          <a:bodyPr wrap="none" rtlCol="0">
            <a:spAutoFit/>
          </a:bodyPr>
          <a:lstStyle/>
          <a:p>
            <a:r>
              <a:rPr lang="tr-TR" sz="1200" dirty="0" smtClean="0"/>
              <a:t>Kaynak: Neuman,  2007, s.268-275</a:t>
            </a:r>
            <a:endParaRPr lang="tr-TR" sz="1200" dirty="0"/>
          </a:p>
        </p:txBody>
      </p:sp>
    </p:spTree>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1314"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Öğretmen </a:t>
            </a:r>
            <a:r>
              <a:rPr lang="tr-TR" dirty="0" smtClean="0"/>
              <a:t>Kimdir?</a:t>
            </a:r>
            <a:endParaRPr lang="tr-TR" dirty="0"/>
          </a:p>
        </p:txBody>
      </p:sp>
      <p:sp>
        <p:nvSpPr>
          <p:cNvPr id="781315"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Okul </a:t>
            </a:r>
            <a:r>
              <a:rPr lang="tr-TR" dirty="0"/>
              <a:t>müdürü, kütüphaneci, futbol takımı çalıştırıcısı, stajyer öğretmen, yarım zamanlı öğretmen, okul dışında çalışan öğretmenler (çırak yetiştiricileri, köpek eğiticileri)</a:t>
            </a:r>
          </a:p>
          <a:p>
            <a:r>
              <a:rPr lang="tr-TR" dirty="0"/>
              <a:t>1-12. sınıflarda öğrencilerle sınıfta vakit geçiren tam zamanlı görevliler</a:t>
            </a:r>
          </a:p>
          <a:p>
            <a:r>
              <a:rPr lang="tr-TR" dirty="0"/>
              <a:t>Öğretmenlik diploması olanlar</a:t>
            </a:r>
          </a:p>
          <a:p>
            <a:r>
              <a:rPr lang="tr-TR" dirty="0"/>
              <a:t>. . . </a:t>
            </a:r>
          </a:p>
        </p:txBody>
      </p:sp>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266" name="Rectangle 2"/>
          <p:cNvSpPr>
            <a:spLocks noGrp="1" noChangeArrowheads="1"/>
          </p:cNvSpPr>
          <p:nvPr>
            <p:ph type="title"/>
          </p:nvPr>
        </p:nvSpPr>
        <p:spPr bwMode="auto">
          <a:xfrm>
            <a:off x="683568" y="0"/>
            <a:ext cx="8460432"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Moral Nedir?</a:t>
            </a:r>
            <a:endParaRPr lang="tr-TR" dirty="0"/>
          </a:p>
        </p:txBody>
      </p:sp>
      <p:sp>
        <p:nvSpPr>
          <p:cNvPr id="77926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dirty="0" smtClean="0"/>
              <a:t>İnsanlar şeyler hakkında ne hissediyorlar?</a:t>
            </a:r>
          </a:p>
          <a:p>
            <a:pPr>
              <a:lnSpc>
                <a:spcPct val="90000"/>
              </a:lnSpc>
            </a:pPr>
            <a:r>
              <a:rPr lang="tr-TR" dirty="0" smtClean="0"/>
              <a:t>Güven, </a:t>
            </a:r>
            <a:r>
              <a:rPr lang="tr-TR" dirty="0" err="1" smtClean="0"/>
              <a:t>spiritizma</a:t>
            </a:r>
            <a:r>
              <a:rPr lang="tr-TR" dirty="0" smtClean="0"/>
              <a:t>, pozitif olma hali, iyimserlik, beraberlik hissi, neşe, zihni durum (sözlük anlamı) </a:t>
            </a:r>
          </a:p>
          <a:p>
            <a:r>
              <a:rPr lang="tr-TR" dirty="0" smtClean="0"/>
              <a:t>Moralin “ruh </a:t>
            </a:r>
            <a:r>
              <a:rPr lang="tr-TR" dirty="0" err="1" smtClean="0"/>
              <a:t>hali”nden</a:t>
            </a:r>
            <a:r>
              <a:rPr lang="tr-TR" dirty="0" smtClean="0"/>
              <a:t> (</a:t>
            </a:r>
            <a:r>
              <a:rPr lang="tr-TR" dirty="0" err="1" smtClean="0"/>
              <a:t>mood</a:t>
            </a:r>
            <a:r>
              <a:rPr lang="tr-TR" dirty="0" smtClean="0"/>
              <a:t>) farkı ne? (ruh hali daha bireysel ve geçici)</a:t>
            </a:r>
          </a:p>
          <a:p>
            <a:r>
              <a:rPr lang="tr-TR" dirty="0" smtClean="0"/>
              <a:t>Moral iyimserlik/kötümserlik mi demek? </a:t>
            </a:r>
          </a:p>
        </p:txBody>
      </p:sp>
    </p:spTree>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218" name="Rectangle 2"/>
          <p:cNvSpPr>
            <a:spLocks noGrp="1" noChangeArrowheads="1"/>
          </p:cNvSpPr>
          <p:nvPr>
            <p:ph type="title"/>
          </p:nvPr>
        </p:nvSpPr>
        <p:spPr bwMode="auto">
          <a:xfrm>
            <a:off x="611560" y="188640"/>
            <a:ext cx="8316416"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Öğretmen </a:t>
            </a:r>
            <a:r>
              <a:rPr lang="tr-TR" dirty="0" smtClean="0"/>
              <a:t>Morali</a:t>
            </a:r>
            <a:endParaRPr lang="tr-TR" dirty="0"/>
          </a:p>
        </p:txBody>
      </p:sp>
      <p:sp>
        <p:nvSpPr>
          <p:cNvPr id="777219" name="Rectangle 3"/>
          <p:cNvSpPr>
            <a:spLocks noGrp="1" noChangeArrowheads="1"/>
          </p:cNvSpPr>
          <p:nvPr>
            <p:ph type="body" idx="1"/>
          </p:nvPr>
        </p:nvSpPr>
        <p:spPr bwMode="auto">
          <a:xfrm>
            <a:off x="395536" y="1196752"/>
            <a:ext cx="8229600" cy="4924425"/>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Moral, bir şeye (öğrenci, okul yönetimi, maaş, meslek, vs.) karşı beslenen his ise o zaman öğretmen moralinin birden fazla boyutu (örneğin, öğrencilere, öğretmenlere karşı hissedilenler) mu var?</a:t>
            </a:r>
          </a:p>
          <a:p>
            <a:pPr>
              <a:lnSpc>
                <a:spcPct val="90000"/>
              </a:lnSpc>
            </a:pPr>
            <a:r>
              <a:rPr lang="tr-TR" dirty="0" smtClean="0"/>
              <a:t>Öğretmen </a:t>
            </a:r>
            <a:r>
              <a:rPr lang="tr-TR" dirty="0"/>
              <a:t>morali</a:t>
            </a:r>
          </a:p>
          <a:p>
            <a:pPr lvl="1">
              <a:lnSpc>
                <a:spcPct val="90000"/>
              </a:lnSpc>
            </a:pPr>
            <a:r>
              <a:rPr lang="tr-TR" dirty="0"/>
              <a:t>Yüksek moral: Okul hakkında olumlu görüş bildirme, fazla çalışmaktan şikayetçi olmama, öğrencilerle olmaktan hoşlanma</a:t>
            </a:r>
          </a:p>
          <a:p>
            <a:pPr lvl="1">
              <a:lnSpc>
                <a:spcPct val="90000"/>
              </a:lnSpc>
            </a:pPr>
            <a:r>
              <a:rPr lang="tr-TR" dirty="0"/>
              <a:t>Düşük moral: Şikayet, okulla ilgili etkinliklere zorunlu olmadıkça katılmama, başka iş </a:t>
            </a:r>
            <a:r>
              <a:rPr lang="tr-TR" dirty="0" smtClean="0"/>
              <a:t>arama </a:t>
            </a:r>
            <a:endParaRPr lang="tr-TR" dirty="0"/>
          </a:p>
        </p:txBody>
      </p:sp>
    </p:spTree>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82" name="Rectangle 2"/>
          <p:cNvSpPr>
            <a:spLocks noGrp="1" noChangeArrowheads="1"/>
          </p:cNvSpPr>
          <p:nvPr>
            <p:ph type="title"/>
          </p:nvPr>
        </p:nvSpPr>
        <p:spPr bwMode="auto">
          <a:xfrm>
            <a:off x="0" y="144016"/>
            <a:ext cx="9144000" cy="836712"/>
          </a:xfrm>
          <a:noFill/>
          <a:ln>
            <a:miter lim="800000"/>
            <a:headEnd/>
            <a:tailEnd/>
          </a:ln>
        </p:spPr>
        <p:txBody>
          <a:bodyPr vert="horz" wrap="square" lIns="91440" tIns="45720" rIns="91440" bIns="45720" numCol="1" anchor="t" anchorCtr="0" compatLnSpc="1">
            <a:prstTxWarp prst="textNoShape">
              <a:avLst/>
            </a:prstTxWarp>
          </a:bodyPr>
          <a:lstStyle/>
          <a:p>
            <a:r>
              <a:rPr lang="tr-TR" sz="2800" dirty="0" smtClean="0"/>
              <a:t>Tümdengelimle Kavramsallaştırma ve İşletimselleştirme</a:t>
            </a:r>
            <a:endParaRPr lang="tr-TR" sz="2800" dirty="0"/>
          </a:p>
        </p:txBody>
      </p:sp>
      <p:sp>
        <p:nvSpPr>
          <p:cNvPr id="788483" name="Rectangle 3"/>
          <p:cNvSpPr>
            <a:spLocks noChangeArrowheads="1"/>
          </p:cNvSpPr>
          <p:nvPr/>
        </p:nvSpPr>
        <p:spPr bwMode="auto">
          <a:xfrm>
            <a:off x="1043385" y="1484213"/>
            <a:ext cx="2376487" cy="792163"/>
          </a:xfrm>
          <a:prstGeom prst="rect">
            <a:avLst/>
          </a:prstGeom>
          <a:noFill/>
          <a:ln w="25400">
            <a:solidFill>
              <a:schemeClr val="accent2"/>
            </a:solidFill>
            <a:miter lim="800000"/>
            <a:headEnd/>
            <a:tailEnd/>
          </a:ln>
          <a:effectLst/>
        </p:spPr>
        <p:txBody>
          <a:bodyPr wrap="none" anchor="ctr"/>
          <a:lstStyle/>
          <a:p>
            <a:endParaRPr lang="tr-TR" sz="1600"/>
          </a:p>
        </p:txBody>
      </p:sp>
      <p:sp>
        <p:nvSpPr>
          <p:cNvPr id="788484" name="Rectangle 4"/>
          <p:cNvSpPr>
            <a:spLocks noChangeArrowheads="1"/>
          </p:cNvSpPr>
          <p:nvPr/>
        </p:nvSpPr>
        <p:spPr bwMode="auto">
          <a:xfrm>
            <a:off x="970360" y="2924076"/>
            <a:ext cx="2376487" cy="792162"/>
          </a:xfrm>
          <a:prstGeom prst="rect">
            <a:avLst/>
          </a:prstGeom>
          <a:noFill/>
          <a:ln w="25400">
            <a:solidFill>
              <a:schemeClr val="accent2"/>
            </a:solidFill>
            <a:miter lim="800000"/>
            <a:headEnd/>
            <a:tailEnd/>
          </a:ln>
          <a:effectLst/>
        </p:spPr>
        <p:txBody>
          <a:bodyPr wrap="none" anchor="ctr"/>
          <a:lstStyle/>
          <a:p>
            <a:endParaRPr lang="tr-TR" sz="1600"/>
          </a:p>
        </p:txBody>
      </p:sp>
      <p:sp>
        <p:nvSpPr>
          <p:cNvPr id="788485" name="Rectangle 5"/>
          <p:cNvSpPr>
            <a:spLocks noChangeArrowheads="1"/>
          </p:cNvSpPr>
          <p:nvPr/>
        </p:nvSpPr>
        <p:spPr bwMode="auto">
          <a:xfrm>
            <a:off x="970360" y="4652863"/>
            <a:ext cx="2376487" cy="792163"/>
          </a:xfrm>
          <a:prstGeom prst="rect">
            <a:avLst/>
          </a:prstGeom>
          <a:noFill/>
          <a:ln w="25400">
            <a:solidFill>
              <a:schemeClr val="accent2"/>
            </a:solidFill>
            <a:miter lim="800000"/>
            <a:headEnd/>
            <a:tailEnd/>
          </a:ln>
          <a:effectLst/>
        </p:spPr>
        <p:txBody>
          <a:bodyPr wrap="none" anchor="ctr"/>
          <a:lstStyle/>
          <a:p>
            <a:endParaRPr lang="tr-TR" sz="1600"/>
          </a:p>
        </p:txBody>
      </p:sp>
      <p:sp>
        <p:nvSpPr>
          <p:cNvPr id="788486" name="Rectangle 6"/>
          <p:cNvSpPr>
            <a:spLocks noChangeArrowheads="1"/>
          </p:cNvSpPr>
          <p:nvPr/>
        </p:nvSpPr>
        <p:spPr bwMode="auto">
          <a:xfrm>
            <a:off x="6012260" y="4652863"/>
            <a:ext cx="2376487" cy="792163"/>
          </a:xfrm>
          <a:prstGeom prst="rect">
            <a:avLst/>
          </a:prstGeom>
          <a:noFill/>
          <a:ln w="25400">
            <a:solidFill>
              <a:schemeClr val="accent2"/>
            </a:solidFill>
            <a:miter lim="800000"/>
            <a:headEnd/>
            <a:tailEnd/>
          </a:ln>
          <a:effectLst/>
        </p:spPr>
        <p:txBody>
          <a:bodyPr wrap="none" anchor="ctr"/>
          <a:lstStyle/>
          <a:p>
            <a:endParaRPr lang="tr-TR" sz="1600"/>
          </a:p>
        </p:txBody>
      </p:sp>
      <p:sp>
        <p:nvSpPr>
          <p:cNvPr id="788487" name="Rectangle 7"/>
          <p:cNvSpPr>
            <a:spLocks noChangeArrowheads="1"/>
          </p:cNvSpPr>
          <p:nvPr/>
        </p:nvSpPr>
        <p:spPr bwMode="auto">
          <a:xfrm>
            <a:off x="5939235" y="2852638"/>
            <a:ext cx="2376487" cy="792163"/>
          </a:xfrm>
          <a:prstGeom prst="rect">
            <a:avLst/>
          </a:prstGeom>
          <a:noFill/>
          <a:ln w="25400">
            <a:solidFill>
              <a:schemeClr val="accent2"/>
            </a:solidFill>
            <a:miter lim="800000"/>
            <a:headEnd/>
            <a:tailEnd/>
          </a:ln>
          <a:effectLst/>
        </p:spPr>
        <p:txBody>
          <a:bodyPr wrap="none" anchor="ctr"/>
          <a:lstStyle/>
          <a:p>
            <a:endParaRPr lang="tr-TR" sz="1600"/>
          </a:p>
        </p:txBody>
      </p:sp>
      <p:sp>
        <p:nvSpPr>
          <p:cNvPr id="788488" name="Rectangle 8"/>
          <p:cNvSpPr>
            <a:spLocks noChangeArrowheads="1"/>
          </p:cNvSpPr>
          <p:nvPr/>
        </p:nvSpPr>
        <p:spPr bwMode="auto">
          <a:xfrm>
            <a:off x="5867797" y="1339751"/>
            <a:ext cx="2376488" cy="792162"/>
          </a:xfrm>
          <a:prstGeom prst="rect">
            <a:avLst/>
          </a:prstGeom>
          <a:noFill/>
          <a:ln w="25400">
            <a:solidFill>
              <a:schemeClr val="accent2"/>
            </a:solidFill>
            <a:miter lim="800000"/>
            <a:headEnd/>
            <a:tailEnd/>
          </a:ln>
          <a:effectLst/>
        </p:spPr>
        <p:txBody>
          <a:bodyPr wrap="none" anchor="ctr"/>
          <a:lstStyle/>
          <a:p>
            <a:endParaRPr lang="tr-TR" sz="1600"/>
          </a:p>
        </p:txBody>
      </p:sp>
      <p:sp>
        <p:nvSpPr>
          <p:cNvPr id="788490" name="Text Box 10"/>
          <p:cNvSpPr txBox="1">
            <a:spLocks noChangeArrowheads="1"/>
          </p:cNvSpPr>
          <p:nvPr/>
        </p:nvSpPr>
        <p:spPr bwMode="auto">
          <a:xfrm>
            <a:off x="6026459" y="908720"/>
            <a:ext cx="1872629" cy="338554"/>
          </a:xfrm>
          <a:prstGeom prst="rect">
            <a:avLst/>
          </a:prstGeom>
          <a:noFill/>
          <a:ln w="25400">
            <a:noFill/>
            <a:miter lim="800000"/>
            <a:headEnd/>
            <a:tailEnd/>
          </a:ln>
          <a:effectLst/>
        </p:spPr>
        <p:txBody>
          <a:bodyPr wrap="none">
            <a:spAutoFit/>
          </a:bodyPr>
          <a:lstStyle/>
          <a:p>
            <a:r>
              <a:rPr lang="tr-TR" sz="1600" b="1" dirty="0"/>
              <a:t>Bağımlı değişken</a:t>
            </a:r>
          </a:p>
        </p:txBody>
      </p:sp>
      <p:sp>
        <p:nvSpPr>
          <p:cNvPr id="788491" name="Line 11"/>
          <p:cNvSpPr>
            <a:spLocks noChangeShapeType="1"/>
          </p:cNvSpPr>
          <p:nvPr/>
        </p:nvSpPr>
        <p:spPr bwMode="auto">
          <a:xfrm>
            <a:off x="3419872" y="1773138"/>
            <a:ext cx="2447925" cy="0"/>
          </a:xfrm>
          <a:prstGeom prst="line">
            <a:avLst/>
          </a:prstGeom>
          <a:noFill/>
          <a:ln w="25400">
            <a:solidFill>
              <a:schemeClr val="accent2"/>
            </a:solidFill>
            <a:round/>
            <a:headEnd/>
            <a:tailEnd type="triangle" w="med" len="med"/>
          </a:ln>
          <a:effectLst/>
        </p:spPr>
        <p:txBody>
          <a:bodyPr/>
          <a:lstStyle/>
          <a:p>
            <a:endParaRPr lang="tr-TR" sz="1600"/>
          </a:p>
        </p:txBody>
      </p:sp>
      <p:sp>
        <p:nvSpPr>
          <p:cNvPr id="788493" name="Text Box 13"/>
          <p:cNvSpPr txBox="1">
            <a:spLocks noChangeArrowheads="1"/>
          </p:cNvSpPr>
          <p:nvPr/>
        </p:nvSpPr>
        <p:spPr bwMode="auto">
          <a:xfrm>
            <a:off x="1321778" y="1557238"/>
            <a:ext cx="1324401" cy="584775"/>
          </a:xfrm>
          <a:prstGeom prst="rect">
            <a:avLst/>
          </a:prstGeom>
          <a:noFill/>
          <a:ln w="25400">
            <a:noFill/>
            <a:miter lim="800000"/>
            <a:headEnd/>
            <a:tailEnd/>
          </a:ln>
          <a:effectLst/>
        </p:spPr>
        <p:txBody>
          <a:bodyPr wrap="none">
            <a:spAutoFit/>
          </a:bodyPr>
          <a:lstStyle/>
          <a:p>
            <a:r>
              <a:rPr lang="tr-TR" sz="1600" dirty="0"/>
              <a:t>Profesyonel </a:t>
            </a:r>
          </a:p>
          <a:p>
            <a:r>
              <a:rPr lang="tr-TR" sz="1600" dirty="0"/>
              <a:t>iş çevresi</a:t>
            </a:r>
          </a:p>
        </p:txBody>
      </p:sp>
      <p:sp>
        <p:nvSpPr>
          <p:cNvPr id="788494" name="Text Box 14"/>
          <p:cNvSpPr txBox="1">
            <a:spLocks noChangeArrowheads="1"/>
          </p:cNvSpPr>
          <p:nvPr/>
        </p:nvSpPr>
        <p:spPr bwMode="auto">
          <a:xfrm>
            <a:off x="6205669" y="1412776"/>
            <a:ext cx="1827743" cy="584775"/>
          </a:xfrm>
          <a:prstGeom prst="rect">
            <a:avLst/>
          </a:prstGeom>
          <a:noFill/>
          <a:ln w="25400">
            <a:noFill/>
            <a:miter lim="800000"/>
            <a:headEnd/>
            <a:tailEnd/>
          </a:ln>
          <a:effectLst/>
        </p:spPr>
        <p:txBody>
          <a:bodyPr wrap="none">
            <a:spAutoFit/>
          </a:bodyPr>
          <a:lstStyle/>
          <a:p>
            <a:r>
              <a:rPr lang="tr-TR" sz="1600"/>
              <a:t>Öğretmenin moral</a:t>
            </a:r>
          </a:p>
          <a:p>
            <a:r>
              <a:rPr lang="tr-TR" sz="1600"/>
              <a:t>düzeyi</a:t>
            </a:r>
          </a:p>
        </p:txBody>
      </p:sp>
      <p:sp>
        <p:nvSpPr>
          <p:cNvPr id="788495" name="Text Box 15"/>
          <p:cNvSpPr txBox="1">
            <a:spLocks noChangeArrowheads="1"/>
          </p:cNvSpPr>
          <p:nvPr/>
        </p:nvSpPr>
        <p:spPr bwMode="auto">
          <a:xfrm>
            <a:off x="2843808" y="2420888"/>
            <a:ext cx="3096344" cy="338554"/>
          </a:xfrm>
          <a:prstGeom prst="rect">
            <a:avLst/>
          </a:prstGeom>
          <a:noFill/>
          <a:ln w="25400">
            <a:noFill/>
            <a:miter lim="800000"/>
            <a:headEnd/>
            <a:tailEnd/>
          </a:ln>
          <a:effectLst/>
        </p:spPr>
        <p:txBody>
          <a:bodyPr wrap="square">
            <a:spAutoFit/>
          </a:bodyPr>
          <a:lstStyle/>
          <a:p>
            <a:r>
              <a:rPr lang="tr-TR" sz="1600" dirty="0"/>
              <a:t>Değişkenleri </a:t>
            </a:r>
            <a:r>
              <a:rPr lang="tr-TR" sz="1600" dirty="0" smtClean="0"/>
              <a:t>kavramsallaştır</a:t>
            </a:r>
            <a:endParaRPr lang="tr-TR" sz="1600" dirty="0"/>
          </a:p>
        </p:txBody>
      </p:sp>
      <p:sp>
        <p:nvSpPr>
          <p:cNvPr id="788499" name="Text Box 19"/>
          <p:cNvSpPr txBox="1">
            <a:spLocks noChangeArrowheads="1"/>
          </p:cNvSpPr>
          <p:nvPr/>
        </p:nvSpPr>
        <p:spPr bwMode="auto">
          <a:xfrm>
            <a:off x="3995936" y="5373216"/>
            <a:ext cx="1335622" cy="584775"/>
          </a:xfrm>
          <a:prstGeom prst="rect">
            <a:avLst/>
          </a:prstGeom>
          <a:noFill/>
          <a:ln w="25400">
            <a:noFill/>
            <a:miter lim="800000"/>
            <a:headEnd/>
            <a:tailEnd/>
          </a:ln>
          <a:effectLst/>
        </p:spPr>
        <p:txBody>
          <a:bodyPr wrap="none">
            <a:spAutoFit/>
          </a:bodyPr>
          <a:lstStyle/>
          <a:p>
            <a:r>
              <a:rPr lang="tr-TR" sz="1600" dirty="0"/>
              <a:t>Ampirik </a:t>
            </a:r>
          </a:p>
          <a:p>
            <a:r>
              <a:rPr lang="tr-TR" sz="1600" dirty="0"/>
              <a:t>hipotezi </a:t>
            </a:r>
            <a:r>
              <a:rPr lang="tr-TR" sz="1600" dirty="0" smtClean="0"/>
              <a:t>sına</a:t>
            </a:r>
            <a:endParaRPr lang="tr-TR" sz="1600" dirty="0"/>
          </a:p>
        </p:txBody>
      </p:sp>
      <p:sp>
        <p:nvSpPr>
          <p:cNvPr id="788500" name="Line 20"/>
          <p:cNvSpPr>
            <a:spLocks noChangeShapeType="1"/>
          </p:cNvSpPr>
          <p:nvPr/>
        </p:nvSpPr>
        <p:spPr bwMode="auto">
          <a:xfrm>
            <a:off x="2122885" y="2276376"/>
            <a:ext cx="0" cy="647700"/>
          </a:xfrm>
          <a:prstGeom prst="line">
            <a:avLst/>
          </a:prstGeom>
          <a:noFill/>
          <a:ln w="25400">
            <a:solidFill>
              <a:schemeClr val="accent2"/>
            </a:solidFill>
            <a:round/>
            <a:headEnd/>
            <a:tailEnd type="triangle" w="med" len="med"/>
          </a:ln>
          <a:effectLst/>
        </p:spPr>
        <p:txBody>
          <a:bodyPr/>
          <a:lstStyle/>
          <a:p>
            <a:endParaRPr lang="tr-TR" sz="1600"/>
          </a:p>
        </p:txBody>
      </p:sp>
      <p:sp>
        <p:nvSpPr>
          <p:cNvPr id="788501" name="Line 21"/>
          <p:cNvSpPr>
            <a:spLocks noChangeShapeType="1"/>
          </p:cNvSpPr>
          <p:nvPr/>
        </p:nvSpPr>
        <p:spPr bwMode="auto">
          <a:xfrm>
            <a:off x="2122885" y="3716238"/>
            <a:ext cx="0" cy="936625"/>
          </a:xfrm>
          <a:prstGeom prst="line">
            <a:avLst/>
          </a:prstGeom>
          <a:noFill/>
          <a:ln w="25400">
            <a:solidFill>
              <a:schemeClr val="accent2"/>
            </a:solidFill>
            <a:round/>
            <a:headEnd/>
            <a:tailEnd type="triangle" w="med" len="med"/>
          </a:ln>
          <a:effectLst/>
        </p:spPr>
        <p:txBody>
          <a:bodyPr/>
          <a:lstStyle/>
          <a:p>
            <a:endParaRPr lang="tr-TR" sz="1600"/>
          </a:p>
        </p:txBody>
      </p:sp>
      <p:sp>
        <p:nvSpPr>
          <p:cNvPr id="788502" name="Line 22"/>
          <p:cNvSpPr>
            <a:spLocks noChangeShapeType="1"/>
          </p:cNvSpPr>
          <p:nvPr/>
        </p:nvSpPr>
        <p:spPr bwMode="auto">
          <a:xfrm>
            <a:off x="7020322" y="2131913"/>
            <a:ext cx="0" cy="720725"/>
          </a:xfrm>
          <a:prstGeom prst="line">
            <a:avLst/>
          </a:prstGeom>
          <a:noFill/>
          <a:ln w="25400">
            <a:solidFill>
              <a:schemeClr val="accent2"/>
            </a:solidFill>
            <a:round/>
            <a:headEnd/>
            <a:tailEnd type="triangle" w="med" len="med"/>
          </a:ln>
          <a:effectLst/>
        </p:spPr>
        <p:txBody>
          <a:bodyPr/>
          <a:lstStyle/>
          <a:p>
            <a:endParaRPr lang="tr-TR" sz="1600"/>
          </a:p>
        </p:txBody>
      </p:sp>
      <p:sp>
        <p:nvSpPr>
          <p:cNvPr id="788503" name="Line 23"/>
          <p:cNvSpPr>
            <a:spLocks noChangeShapeType="1"/>
          </p:cNvSpPr>
          <p:nvPr/>
        </p:nvSpPr>
        <p:spPr bwMode="auto">
          <a:xfrm>
            <a:off x="7020322" y="3644801"/>
            <a:ext cx="0" cy="1008062"/>
          </a:xfrm>
          <a:prstGeom prst="line">
            <a:avLst/>
          </a:prstGeom>
          <a:noFill/>
          <a:ln w="25400">
            <a:solidFill>
              <a:schemeClr val="accent2"/>
            </a:solidFill>
            <a:round/>
            <a:headEnd/>
            <a:tailEnd type="triangle" w="med" len="med"/>
          </a:ln>
          <a:effectLst/>
        </p:spPr>
        <p:txBody>
          <a:bodyPr/>
          <a:lstStyle/>
          <a:p>
            <a:endParaRPr lang="tr-TR" sz="1600"/>
          </a:p>
        </p:txBody>
      </p:sp>
      <p:sp>
        <p:nvSpPr>
          <p:cNvPr id="788504" name="AutoShape 24"/>
          <p:cNvSpPr>
            <a:spLocks/>
          </p:cNvSpPr>
          <p:nvPr/>
        </p:nvSpPr>
        <p:spPr bwMode="auto">
          <a:xfrm rot="10800000">
            <a:off x="539550" y="1412774"/>
            <a:ext cx="360042" cy="1800201"/>
          </a:xfrm>
          <a:prstGeom prst="rightBrace">
            <a:avLst>
              <a:gd name="adj1" fmla="val 29717"/>
              <a:gd name="adj2" fmla="val 50000"/>
            </a:avLst>
          </a:prstGeom>
          <a:noFill/>
          <a:ln w="38100">
            <a:solidFill>
              <a:schemeClr val="tx2"/>
            </a:solidFill>
            <a:round/>
            <a:headEnd/>
            <a:tailEnd/>
          </a:ln>
          <a:effectLst/>
        </p:spPr>
        <p:txBody>
          <a:bodyPr wrap="none" anchor="ctr"/>
          <a:lstStyle/>
          <a:p>
            <a:endParaRPr lang="tr-TR" sz="1600"/>
          </a:p>
        </p:txBody>
      </p:sp>
      <p:sp>
        <p:nvSpPr>
          <p:cNvPr id="788505" name="AutoShape 25"/>
          <p:cNvSpPr>
            <a:spLocks/>
          </p:cNvSpPr>
          <p:nvPr/>
        </p:nvSpPr>
        <p:spPr bwMode="auto">
          <a:xfrm rot="10800000">
            <a:off x="539552" y="3284984"/>
            <a:ext cx="433388" cy="1296988"/>
          </a:xfrm>
          <a:prstGeom prst="rightBrace">
            <a:avLst>
              <a:gd name="adj1" fmla="val 24939"/>
              <a:gd name="adj2" fmla="val 50000"/>
            </a:avLst>
          </a:prstGeom>
          <a:noFill/>
          <a:ln w="38100">
            <a:solidFill>
              <a:schemeClr val="tx2"/>
            </a:solidFill>
            <a:round/>
            <a:headEnd/>
            <a:tailEnd/>
          </a:ln>
          <a:effectLst/>
        </p:spPr>
        <p:txBody>
          <a:bodyPr wrap="none" anchor="ctr"/>
          <a:lstStyle/>
          <a:p>
            <a:endParaRPr lang="tr-TR" sz="1600"/>
          </a:p>
        </p:txBody>
      </p:sp>
      <p:sp>
        <p:nvSpPr>
          <p:cNvPr id="788507" name="Text Box 27"/>
          <p:cNvSpPr txBox="1">
            <a:spLocks noChangeArrowheads="1"/>
          </p:cNvSpPr>
          <p:nvPr/>
        </p:nvSpPr>
        <p:spPr bwMode="auto">
          <a:xfrm rot="16200000">
            <a:off x="-298310" y="1674574"/>
            <a:ext cx="1438214" cy="338554"/>
          </a:xfrm>
          <a:prstGeom prst="rect">
            <a:avLst/>
          </a:prstGeom>
          <a:noFill/>
          <a:ln w="25400">
            <a:noFill/>
            <a:miter lim="800000"/>
            <a:headEnd/>
            <a:tailEnd/>
          </a:ln>
          <a:effectLst/>
        </p:spPr>
        <p:txBody>
          <a:bodyPr wrap="none">
            <a:spAutoFit/>
          </a:bodyPr>
          <a:lstStyle/>
          <a:p>
            <a:r>
              <a:rPr lang="tr-TR" sz="1600" dirty="0"/>
              <a:t>Kuram düzeyi</a:t>
            </a:r>
          </a:p>
        </p:txBody>
      </p:sp>
      <p:sp>
        <p:nvSpPr>
          <p:cNvPr id="788508" name="Text Box 28"/>
          <p:cNvSpPr txBox="1">
            <a:spLocks noChangeArrowheads="1"/>
          </p:cNvSpPr>
          <p:nvPr/>
        </p:nvSpPr>
        <p:spPr bwMode="auto">
          <a:xfrm rot="16200000">
            <a:off x="-315140" y="5147790"/>
            <a:ext cx="1471877" cy="338554"/>
          </a:xfrm>
          <a:prstGeom prst="rect">
            <a:avLst/>
          </a:prstGeom>
          <a:noFill/>
          <a:ln w="25400">
            <a:noFill/>
            <a:miter lim="800000"/>
            <a:headEnd/>
            <a:tailEnd/>
          </a:ln>
          <a:effectLst/>
        </p:spPr>
        <p:txBody>
          <a:bodyPr wrap="none">
            <a:spAutoFit/>
          </a:bodyPr>
          <a:lstStyle/>
          <a:p>
            <a:r>
              <a:rPr lang="tr-TR" sz="1600" dirty="0"/>
              <a:t>Ampirik düzey</a:t>
            </a:r>
          </a:p>
        </p:txBody>
      </p:sp>
      <p:sp>
        <p:nvSpPr>
          <p:cNvPr id="788509" name="Text Box 29"/>
          <p:cNvSpPr txBox="1">
            <a:spLocks noChangeArrowheads="1"/>
          </p:cNvSpPr>
          <p:nvPr/>
        </p:nvSpPr>
        <p:spPr bwMode="auto">
          <a:xfrm rot="16200000">
            <a:off x="-400901" y="3577367"/>
            <a:ext cx="1643399" cy="338554"/>
          </a:xfrm>
          <a:prstGeom prst="rect">
            <a:avLst/>
          </a:prstGeom>
          <a:noFill/>
          <a:ln w="25400">
            <a:noFill/>
            <a:miter lim="800000"/>
            <a:headEnd/>
            <a:tailEnd/>
          </a:ln>
          <a:effectLst/>
        </p:spPr>
        <p:txBody>
          <a:bodyPr wrap="none">
            <a:spAutoFit/>
          </a:bodyPr>
          <a:lstStyle/>
          <a:p>
            <a:r>
              <a:rPr lang="tr-TR" sz="1600" dirty="0"/>
              <a:t>İşletimsel düzey</a:t>
            </a:r>
          </a:p>
        </p:txBody>
      </p:sp>
      <p:sp>
        <p:nvSpPr>
          <p:cNvPr id="788510" name="Text Box 30"/>
          <p:cNvSpPr txBox="1">
            <a:spLocks noChangeArrowheads="1"/>
          </p:cNvSpPr>
          <p:nvPr/>
        </p:nvSpPr>
        <p:spPr bwMode="auto">
          <a:xfrm>
            <a:off x="1129458" y="2924076"/>
            <a:ext cx="2193229" cy="830997"/>
          </a:xfrm>
          <a:prstGeom prst="rect">
            <a:avLst/>
          </a:prstGeom>
          <a:noFill/>
          <a:ln w="25400">
            <a:noFill/>
            <a:miter lim="800000"/>
            <a:headEnd/>
            <a:tailEnd/>
          </a:ln>
          <a:effectLst/>
        </p:spPr>
        <p:txBody>
          <a:bodyPr wrap="none">
            <a:spAutoFit/>
          </a:bodyPr>
          <a:lstStyle/>
          <a:p>
            <a:r>
              <a:rPr lang="tr-TR" sz="1600" dirty="0"/>
              <a:t>Beceri, otonomi, </a:t>
            </a:r>
          </a:p>
          <a:p>
            <a:r>
              <a:rPr lang="tr-TR" sz="1600" dirty="0" smtClean="0"/>
              <a:t>saygınlık</a:t>
            </a:r>
            <a:r>
              <a:rPr lang="tr-TR" sz="1600" dirty="0"/>
              <a:t>, doğrudan </a:t>
            </a:r>
          </a:p>
          <a:p>
            <a:r>
              <a:rPr lang="tr-TR" sz="1600" dirty="0" smtClean="0"/>
              <a:t>denetim olmaması </a:t>
            </a:r>
            <a:r>
              <a:rPr lang="tr-TR" sz="1600" dirty="0" err="1" smtClean="0"/>
              <a:t>vd</a:t>
            </a:r>
            <a:r>
              <a:rPr lang="tr-TR" sz="1600" dirty="0" smtClean="0"/>
              <a:t>.</a:t>
            </a:r>
            <a:endParaRPr lang="tr-TR" sz="1600" dirty="0"/>
          </a:p>
        </p:txBody>
      </p:sp>
      <p:sp>
        <p:nvSpPr>
          <p:cNvPr id="788511" name="Text Box 31"/>
          <p:cNvSpPr txBox="1">
            <a:spLocks noChangeArrowheads="1"/>
          </p:cNvSpPr>
          <p:nvPr/>
        </p:nvSpPr>
        <p:spPr bwMode="auto">
          <a:xfrm>
            <a:off x="6084168" y="2852936"/>
            <a:ext cx="2124299" cy="830997"/>
          </a:xfrm>
          <a:prstGeom prst="rect">
            <a:avLst/>
          </a:prstGeom>
          <a:noFill/>
          <a:ln w="25400">
            <a:noFill/>
            <a:miter lim="800000"/>
            <a:headEnd/>
            <a:tailEnd/>
          </a:ln>
          <a:effectLst/>
        </p:spPr>
        <p:txBody>
          <a:bodyPr wrap="none">
            <a:spAutoFit/>
          </a:bodyPr>
          <a:lstStyle/>
          <a:p>
            <a:r>
              <a:rPr lang="tr-TR" sz="1600" dirty="0"/>
              <a:t>Çoğu öğretmenlerin </a:t>
            </a:r>
          </a:p>
          <a:p>
            <a:r>
              <a:rPr lang="tr-TR" sz="1600" dirty="0"/>
              <a:t>öğrenci, ebeveyn vs. </a:t>
            </a:r>
          </a:p>
          <a:p>
            <a:r>
              <a:rPr lang="tr-TR" sz="1600" dirty="0"/>
              <a:t>karşı olumlu tutumu </a:t>
            </a:r>
          </a:p>
        </p:txBody>
      </p:sp>
      <p:sp>
        <p:nvSpPr>
          <p:cNvPr id="788512" name="Text Box 32"/>
          <p:cNvSpPr txBox="1">
            <a:spLocks noChangeArrowheads="1"/>
          </p:cNvSpPr>
          <p:nvPr/>
        </p:nvSpPr>
        <p:spPr bwMode="auto">
          <a:xfrm>
            <a:off x="1043608" y="4653136"/>
            <a:ext cx="1976823" cy="830997"/>
          </a:xfrm>
          <a:prstGeom prst="rect">
            <a:avLst/>
          </a:prstGeom>
          <a:noFill/>
          <a:ln w="25400">
            <a:noFill/>
            <a:miter lim="800000"/>
            <a:headEnd/>
            <a:tailEnd/>
          </a:ln>
          <a:effectLst/>
        </p:spPr>
        <p:txBody>
          <a:bodyPr wrap="none">
            <a:spAutoFit/>
          </a:bodyPr>
          <a:lstStyle/>
          <a:p>
            <a:r>
              <a:rPr lang="tr-TR" sz="1600" dirty="0"/>
              <a:t>Göstergeler / ölçüm</a:t>
            </a:r>
          </a:p>
          <a:p>
            <a:r>
              <a:rPr lang="tr-TR" sz="1600" dirty="0"/>
              <a:t>(diploma, içeriğe </a:t>
            </a:r>
          </a:p>
          <a:p>
            <a:r>
              <a:rPr lang="tr-TR" sz="1600" dirty="0" smtClean="0"/>
              <a:t>karışılmaması </a:t>
            </a:r>
            <a:r>
              <a:rPr lang="tr-TR" sz="1600" dirty="0"/>
              <a:t>vs.)</a:t>
            </a:r>
          </a:p>
        </p:txBody>
      </p:sp>
      <p:sp>
        <p:nvSpPr>
          <p:cNvPr id="788513" name="Text Box 33"/>
          <p:cNvSpPr txBox="1">
            <a:spLocks noChangeArrowheads="1"/>
          </p:cNvSpPr>
          <p:nvPr/>
        </p:nvSpPr>
        <p:spPr bwMode="auto">
          <a:xfrm>
            <a:off x="6176860" y="4797326"/>
            <a:ext cx="2204450" cy="584775"/>
          </a:xfrm>
          <a:prstGeom prst="rect">
            <a:avLst/>
          </a:prstGeom>
          <a:noFill/>
          <a:ln w="25400">
            <a:noFill/>
            <a:miter lim="800000"/>
            <a:headEnd/>
            <a:tailEnd/>
          </a:ln>
          <a:effectLst/>
        </p:spPr>
        <p:txBody>
          <a:bodyPr wrap="none">
            <a:spAutoFit/>
          </a:bodyPr>
          <a:lstStyle/>
          <a:p>
            <a:r>
              <a:rPr lang="tr-TR" sz="1600"/>
              <a:t>Göstergeler / ölçümler</a:t>
            </a:r>
          </a:p>
          <a:p>
            <a:r>
              <a:rPr lang="tr-TR" sz="1600"/>
              <a:t>(fazla mesai vs.)</a:t>
            </a:r>
          </a:p>
        </p:txBody>
      </p:sp>
      <p:cxnSp>
        <p:nvCxnSpPr>
          <p:cNvPr id="788515" name="AutoShape 35"/>
          <p:cNvCxnSpPr>
            <a:cxnSpLocks noChangeShapeType="1"/>
            <a:endCxn id="788486" idx="1"/>
          </p:cNvCxnSpPr>
          <p:nvPr/>
        </p:nvCxnSpPr>
        <p:spPr bwMode="auto">
          <a:xfrm flipV="1">
            <a:off x="3347864" y="5048945"/>
            <a:ext cx="2664396" cy="36239"/>
          </a:xfrm>
          <a:prstGeom prst="straightConnector1">
            <a:avLst/>
          </a:prstGeom>
          <a:noFill/>
          <a:ln w="25400">
            <a:solidFill>
              <a:schemeClr val="accent2"/>
            </a:solidFill>
            <a:round/>
            <a:headEnd type="triangle" w="med" len="med"/>
            <a:tailEnd type="triangle" w="med" len="med"/>
          </a:ln>
          <a:effectLst/>
        </p:spPr>
      </p:cxnSp>
      <p:sp>
        <p:nvSpPr>
          <p:cNvPr id="788516" name="AutoShape 36"/>
          <p:cNvSpPr>
            <a:spLocks/>
          </p:cNvSpPr>
          <p:nvPr/>
        </p:nvSpPr>
        <p:spPr bwMode="auto">
          <a:xfrm rot="10800000">
            <a:off x="467543" y="4653136"/>
            <a:ext cx="504825" cy="792088"/>
          </a:xfrm>
          <a:prstGeom prst="rightBrace">
            <a:avLst>
              <a:gd name="adj1" fmla="val 21410"/>
              <a:gd name="adj2" fmla="val 50000"/>
            </a:avLst>
          </a:prstGeom>
          <a:noFill/>
          <a:ln w="38100">
            <a:solidFill>
              <a:schemeClr val="tx2"/>
            </a:solidFill>
            <a:round/>
            <a:headEnd/>
            <a:tailEnd/>
          </a:ln>
          <a:effectLst/>
        </p:spPr>
        <p:txBody>
          <a:bodyPr wrap="none" anchor="ctr"/>
          <a:lstStyle/>
          <a:p>
            <a:endParaRPr lang="tr-TR" sz="1600"/>
          </a:p>
        </p:txBody>
      </p:sp>
      <p:sp>
        <p:nvSpPr>
          <p:cNvPr id="788517" name="Text Box 37"/>
          <p:cNvSpPr txBox="1">
            <a:spLocks noChangeArrowheads="1"/>
          </p:cNvSpPr>
          <p:nvPr/>
        </p:nvSpPr>
        <p:spPr bwMode="auto">
          <a:xfrm flipV="1">
            <a:off x="4427984" y="1412776"/>
            <a:ext cx="304891" cy="338554"/>
          </a:xfrm>
          <a:prstGeom prst="rect">
            <a:avLst/>
          </a:prstGeom>
          <a:noFill/>
          <a:ln w="25400">
            <a:noFill/>
            <a:miter lim="800000"/>
            <a:headEnd/>
            <a:tailEnd/>
          </a:ln>
          <a:effectLst/>
        </p:spPr>
        <p:txBody>
          <a:bodyPr wrap="square">
            <a:spAutoFit/>
          </a:bodyPr>
          <a:lstStyle/>
          <a:p>
            <a:r>
              <a:rPr lang="tr-TR" sz="1600" dirty="0"/>
              <a:t>+</a:t>
            </a:r>
          </a:p>
        </p:txBody>
      </p:sp>
      <p:sp>
        <p:nvSpPr>
          <p:cNvPr id="788519" name="Text Box 39"/>
          <p:cNvSpPr txBox="1">
            <a:spLocks noChangeArrowheads="1"/>
          </p:cNvSpPr>
          <p:nvPr/>
        </p:nvSpPr>
        <p:spPr bwMode="auto">
          <a:xfrm>
            <a:off x="4427984" y="5085184"/>
            <a:ext cx="298479" cy="338554"/>
          </a:xfrm>
          <a:prstGeom prst="rect">
            <a:avLst/>
          </a:prstGeom>
          <a:noFill/>
          <a:ln w="25400">
            <a:noFill/>
            <a:miter lim="800000"/>
            <a:headEnd/>
            <a:tailEnd/>
          </a:ln>
          <a:effectLst/>
        </p:spPr>
        <p:txBody>
          <a:bodyPr wrap="none">
            <a:spAutoFit/>
          </a:bodyPr>
          <a:lstStyle/>
          <a:p>
            <a:r>
              <a:rPr lang="tr-TR" sz="1600" dirty="0"/>
              <a:t>?</a:t>
            </a:r>
          </a:p>
        </p:txBody>
      </p:sp>
      <p:sp>
        <p:nvSpPr>
          <p:cNvPr id="788520" name="Text Box 40"/>
          <p:cNvSpPr txBox="1">
            <a:spLocks noChangeArrowheads="1"/>
          </p:cNvSpPr>
          <p:nvPr/>
        </p:nvSpPr>
        <p:spPr bwMode="auto">
          <a:xfrm>
            <a:off x="2699792" y="4077072"/>
            <a:ext cx="3312368" cy="338554"/>
          </a:xfrm>
          <a:prstGeom prst="rect">
            <a:avLst/>
          </a:prstGeom>
          <a:noFill/>
          <a:ln w="25400">
            <a:noFill/>
            <a:miter lim="800000"/>
            <a:headEnd/>
            <a:tailEnd/>
          </a:ln>
          <a:effectLst/>
        </p:spPr>
        <p:txBody>
          <a:bodyPr wrap="square">
            <a:spAutoFit/>
          </a:bodyPr>
          <a:lstStyle/>
          <a:p>
            <a:r>
              <a:rPr lang="tr-TR" sz="1600" dirty="0" smtClean="0"/>
              <a:t>Değişkenleri işletimselleştir</a:t>
            </a:r>
            <a:endParaRPr lang="tr-TR" sz="1600" dirty="0"/>
          </a:p>
        </p:txBody>
      </p:sp>
      <p:sp>
        <p:nvSpPr>
          <p:cNvPr id="36" name="35 Metin kutusu"/>
          <p:cNvSpPr txBox="1"/>
          <p:nvPr/>
        </p:nvSpPr>
        <p:spPr>
          <a:xfrm>
            <a:off x="2915816" y="908720"/>
            <a:ext cx="2712602" cy="338554"/>
          </a:xfrm>
          <a:prstGeom prst="rect">
            <a:avLst/>
          </a:prstGeom>
          <a:noFill/>
        </p:spPr>
        <p:txBody>
          <a:bodyPr wrap="none" rtlCol="0">
            <a:spAutoFit/>
          </a:bodyPr>
          <a:lstStyle/>
          <a:p>
            <a:r>
              <a:rPr lang="tr-TR" sz="1600" dirty="0" smtClean="0"/>
              <a:t>Nedensel ilişkiyi kuramlaştır</a:t>
            </a:r>
            <a:endParaRPr lang="tr-TR" sz="1600" dirty="0"/>
          </a:p>
        </p:txBody>
      </p:sp>
      <p:sp>
        <p:nvSpPr>
          <p:cNvPr id="35" name="4 Metin kutusu"/>
          <p:cNvSpPr txBox="1"/>
          <p:nvPr/>
        </p:nvSpPr>
        <p:spPr>
          <a:xfrm>
            <a:off x="5897368" y="6165304"/>
            <a:ext cx="3211136" cy="276999"/>
          </a:xfrm>
          <a:prstGeom prst="rect">
            <a:avLst/>
          </a:prstGeom>
          <a:noFill/>
        </p:spPr>
        <p:txBody>
          <a:bodyPr wrap="none" rtlCol="0">
            <a:spAutoFit/>
          </a:bodyPr>
          <a:lstStyle/>
          <a:p>
            <a:r>
              <a:rPr lang="tr-TR" sz="1200" dirty="0" smtClean="0"/>
              <a:t>Kaynak: Neuman, 2006, s.187’den uyarlama</a:t>
            </a:r>
            <a:endParaRPr lang="tr-TR" sz="1200" dirty="0"/>
          </a:p>
        </p:txBody>
      </p:sp>
    </p:spTree>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82" name="Rectangle 2"/>
          <p:cNvSpPr>
            <a:spLocks noGrp="1" noChangeArrowheads="1"/>
          </p:cNvSpPr>
          <p:nvPr>
            <p:ph type="title"/>
          </p:nvPr>
        </p:nvSpPr>
        <p:spPr bwMode="auto">
          <a:xfrm>
            <a:off x="0" y="0"/>
            <a:ext cx="9144000" cy="1143000"/>
          </a:xfrm>
          <a:noFill/>
          <a:ln>
            <a:miter lim="800000"/>
            <a:headEnd/>
            <a:tailEnd/>
          </a:ln>
        </p:spPr>
        <p:txBody>
          <a:bodyPr vert="horz" wrap="square" lIns="91440" tIns="45720" rIns="91440" bIns="45720" numCol="1" anchor="t" anchorCtr="0" compatLnSpc="1">
            <a:prstTxWarp prst="textNoShape">
              <a:avLst/>
            </a:prstTxWarp>
          </a:bodyPr>
          <a:lstStyle/>
          <a:p>
            <a:r>
              <a:rPr lang="tr-TR" sz="2800" dirty="0" smtClean="0"/>
              <a:t>Tümevarımla Kavramsallaştırma ve İşletimselleştirme</a:t>
            </a:r>
            <a:endParaRPr lang="tr-TR" sz="2800" dirty="0"/>
          </a:p>
        </p:txBody>
      </p:sp>
      <p:sp>
        <p:nvSpPr>
          <p:cNvPr id="788483" name="Rectangle 3"/>
          <p:cNvSpPr>
            <a:spLocks noChangeArrowheads="1"/>
          </p:cNvSpPr>
          <p:nvPr/>
        </p:nvSpPr>
        <p:spPr bwMode="auto">
          <a:xfrm>
            <a:off x="1043385" y="1484213"/>
            <a:ext cx="2376487" cy="792163"/>
          </a:xfrm>
          <a:prstGeom prst="rect">
            <a:avLst/>
          </a:prstGeom>
          <a:noFill/>
          <a:ln w="25400">
            <a:solidFill>
              <a:schemeClr val="accent2"/>
            </a:solidFill>
            <a:miter lim="800000"/>
            <a:headEnd/>
            <a:tailEnd/>
          </a:ln>
          <a:effectLst/>
        </p:spPr>
        <p:txBody>
          <a:bodyPr wrap="none" anchor="ctr"/>
          <a:lstStyle/>
          <a:p>
            <a:endParaRPr lang="tr-TR" sz="1600"/>
          </a:p>
        </p:txBody>
      </p:sp>
      <p:sp>
        <p:nvSpPr>
          <p:cNvPr id="788484" name="Rectangle 4"/>
          <p:cNvSpPr>
            <a:spLocks noChangeArrowheads="1"/>
          </p:cNvSpPr>
          <p:nvPr/>
        </p:nvSpPr>
        <p:spPr bwMode="auto">
          <a:xfrm>
            <a:off x="970360" y="2924076"/>
            <a:ext cx="2376487" cy="792162"/>
          </a:xfrm>
          <a:prstGeom prst="rect">
            <a:avLst/>
          </a:prstGeom>
          <a:noFill/>
          <a:ln w="25400">
            <a:solidFill>
              <a:schemeClr val="accent2"/>
            </a:solidFill>
            <a:miter lim="800000"/>
            <a:headEnd/>
            <a:tailEnd/>
          </a:ln>
          <a:effectLst/>
        </p:spPr>
        <p:txBody>
          <a:bodyPr wrap="none" anchor="ctr"/>
          <a:lstStyle/>
          <a:p>
            <a:endParaRPr lang="tr-TR" sz="1600"/>
          </a:p>
        </p:txBody>
      </p:sp>
      <p:sp>
        <p:nvSpPr>
          <p:cNvPr id="788485" name="Rectangle 5"/>
          <p:cNvSpPr>
            <a:spLocks noChangeArrowheads="1"/>
          </p:cNvSpPr>
          <p:nvPr/>
        </p:nvSpPr>
        <p:spPr bwMode="auto">
          <a:xfrm>
            <a:off x="970360" y="4652863"/>
            <a:ext cx="2376487" cy="792163"/>
          </a:xfrm>
          <a:prstGeom prst="rect">
            <a:avLst/>
          </a:prstGeom>
          <a:noFill/>
          <a:ln w="25400">
            <a:solidFill>
              <a:schemeClr val="accent2"/>
            </a:solidFill>
            <a:miter lim="800000"/>
            <a:headEnd/>
            <a:tailEnd/>
          </a:ln>
          <a:effectLst/>
        </p:spPr>
        <p:txBody>
          <a:bodyPr wrap="none" anchor="ctr"/>
          <a:lstStyle/>
          <a:p>
            <a:endParaRPr lang="tr-TR" sz="1600"/>
          </a:p>
        </p:txBody>
      </p:sp>
      <p:sp>
        <p:nvSpPr>
          <p:cNvPr id="788486" name="Rectangle 6"/>
          <p:cNvSpPr>
            <a:spLocks noChangeArrowheads="1"/>
          </p:cNvSpPr>
          <p:nvPr/>
        </p:nvSpPr>
        <p:spPr bwMode="auto">
          <a:xfrm>
            <a:off x="6012260" y="4652863"/>
            <a:ext cx="2376487" cy="792163"/>
          </a:xfrm>
          <a:prstGeom prst="rect">
            <a:avLst/>
          </a:prstGeom>
          <a:noFill/>
          <a:ln w="25400">
            <a:solidFill>
              <a:schemeClr val="accent2"/>
            </a:solidFill>
            <a:miter lim="800000"/>
            <a:headEnd/>
            <a:tailEnd/>
          </a:ln>
          <a:effectLst/>
        </p:spPr>
        <p:txBody>
          <a:bodyPr wrap="none" anchor="ctr"/>
          <a:lstStyle/>
          <a:p>
            <a:endParaRPr lang="tr-TR" sz="1600"/>
          </a:p>
        </p:txBody>
      </p:sp>
      <p:sp>
        <p:nvSpPr>
          <p:cNvPr id="788487" name="Rectangle 7"/>
          <p:cNvSpPr>
            <a:spLocks noChangeArrowheads="1"/>
          </p:cNvSpPr>
          <p:nvPr/>
        </p:nvSpPr>
        <p:spPr bwMode="auto">
          <a:xfrm>
            <a:off x="5939235" y="2852638"/>
            <a:ext cx="2376487" cy="792163"/>
          </a:xfrm>
          <a:prstGeom prst="rect">
            <a:avLst/>
          </a:prstGeom>
          <a:noFill/>
          <a:ln w="25400">
            <a:solidFill>
              <a:schemeClr val="accent2"/>
            </a:solidFill>
            <a:miter lim="800000"/>
            <a:headEnd/>
            <a:tailEnd/>
          </a:ln>
          <a:effectLst/>
        </p:spPr>
        <p:txBody>
          <a:bodyPr wrap="none" anchor="ctr"/>
          <a:lstStyle/>
          <a:p>
            <a:endParaRPr lang="tr-TR" sz="1600"/>
          </a:p>
        </p:txBody>
      </p:sp>
      <p:sp>
        <p:nvSpPr>
          <p:cNvPr id="788488" name="Rectangle 8"/>
          <p:cNvSpPr>
            <a:spLocks noChangeArrowheads="1"/>
          </p:cNvSpPr>
          <p:nvPr/>
        </p:nvSpPr>
        <p:spPr bwMode="auto">
          <a:xfrm>
            <a:off x="5867797" y="1339751"/>
            <a:ext cx="2376488" cy="792162"/>
          </a:xfrm>
          <a:prstGeom prst="rect">
            <a:avLst/>
          </a:prstGeom>
          <a:noFill/>
          <a:ln w="25400">
            <a:solidFill>
              <a:schemeClr val="accent2"/>
            </a:solidFill>
            <a:miter lim="800000"/>
            <a:headEnd/>
            <a:tailEnd/>
          </a:ln>
          <a:effectLst/>
        </p:spPr>
        <p:txBody>
          <a:bodyPr wrap="none" anchor="ctr"/>
          <a:lstStyle/>
          <a:p>
            <a:endParaRPr lang="tr-TR" sz="1600"/>
          </a:p>
        </p:txBody>
      </p:sp>
      <p:sp>
        <p:nvSpPr>
          <p:cNvPr id="788490" name="Text Box 10"/>
          <p:cNvSpPr txBox="1">
            <a:spLocks noChangeArrowheads="1"/>
          </p:cNvSpPr>
          <p:nvPr/>
        </p:nvSpPr>
        <p:spPr bwMode="auto">
          <a:xfrm>
            <a:off x="6026459" y="908720"/>
            <a:ext cx="1872629" cy="338554"/>
          </a:xfrm>
          <a:prstGeom prst="rect">
            <a:avLst/>
          </a:prstGeom>
          <a:noFill/>
          <a:ln w="25400">
            <a:noFill/>
            <a:miter lim="800000"/>
            <a:headEnd/>
            <a:tailEnd/>
          </a:ln>
          <a:effectLst/>
        </p:spPr>
        <p:txBody>
          <a:bodyPr wrap="none">
            <a:spAutoFit/>
          </a:bodyPr>
          <a:lstStyle/>
          <a:p>
            <a:r>
              <a:rPr lang="tr-TR" sz="1600" b="1" dirty="0"/>
              <a:t>Bağımlı değişken</a:t>
            </a:r>
          </a:p>
        </p:txBody>
      </p:sp>
      <p:sp>
        <p:nvSpPr>
          <p:cNvPr id="788491" name="Line 11"/>
          <p:cNvSpPr>
            <a:spLocks noChangeShapeType="1"/>
          </p:cNvSpPr>
          <p:nvPr/>
        </p:nvSpPr>
        <p:spPr bwMode="auto">
          <a:xfrm>
            <a:off x="3419872" y="1773138"/>
            <a:ext cx="2447925" cy="0"/>
          </a:xfrm>
          <a:prstGeom prst="line">
            <a:avLst/>
          </a:prstGeom>
          <a:noFill/>
          <a:ln w="25400">
            <a:solidFill>
              <a:schemeClr val="accent2"/>
            </a:solidFill>
            <a:round/>
            <a:headEnd/>
            <a:tailEnd type="triangle" w="med" len="med"/>
          </a:ln>
          <a:effectLst/>
        </p:spPr>
        <p:txBody>
          <a:bodyPr/>
          <a:lstStyle/>
          <a:p>
            <a:endParaRPr lang="tr-TR" sz="1600"/>
          </a:p>
        </p:txBody>
      </p:sp>
      <p:sp>
        <p:nvSpPr>
          <p:cNvPr id="788493" name="Text Box 13"/>
          <p:cNvSpPr txBox="1">
            <a:spLocks noChangeArrowheads="1"/>
          </p:cNvSpPr>
          <p:nvPr/>
        </p:nvSpPr>
        <p:spPr bwMode="auto">
          <a:xfrm>
            <a:off x="1321778" y="1557238"/>
            <a:ext cx="1324401" cy="584775"/>
          </a:xfrm>
          <a:prstGeom prst="rect">
            <a:avLst/>
          </a:prstGeom>
          <a:noFill/>
          <a:ln w="25400">
            <a:noFill/>
            <a:miter lim="800000"/>
            <a:headEnd/>
            <a:tailEnd/>
          </a:ln>
          <a:effectLst/>
        </p:spPr>
        <p:txBody>
          <a:bodyPr wrap="none">
            <a:spAutoFit/>
          </a:bodyPr>
          <a:lstStyle/>
          <a:p>
            <a:r>
              <a:rPr lang="tr-TR" sz="1600" dirty="0"/>
              <a:t>Profesyonel </a:t>
            </a:r>
          </a:p>
          <a:p>
            <a:r>
              <a:rPr lang="tr-TR" sz="1600" dirty="0"/>
              <a:t>iş çevresi</a:t>
            </a:r>
          </a:p>
        </p:txBody>
      </p:sp>
      <p:sp>
        <p:nvSpPr>
          <p:cNvPr id="788494" name="Text Box 14"/>
          <p:cNvSpPr txBox="1">
            <a:spLocks noChangeArrowheads="1"/>
          </p:cNvSpPr>
          <p:nvPr/>
        </p:nvSpPr>
        <p:spPr bwMode="auto">
          <a:xfrm>
            <a:off x="6205669" y="1412776"/>
            <a:ext cx="1827743" cy="584775"/>
          </a:xfrm>
          <a:prstGeom prst="rect">
            <a:avLst/>
          </a:prstGeom>
          <a:noFill/>
          <a:ln w="25400">
            <a:noFill/>
            <a:miter lim="800000"/>
            <a:headEnd/>
            <a:tailEnd/>
          </a:ln>
          <a:effectLst/>
        </p:spPr>
        <p:txBody>
          <a:bodyPr wrap="none">
            <a:spAutoFit/>
          </a:bodyPr>
          <a:lstStyle/>
          <a:p>
            <a:r>
              <a:rPr lang="tr-TR" sz="1600"/>
              <a:t>Öğretmenin moral</a:t>
            </a:r>
          </a:p>
          <a:p>
            <a:r>
              <a:rPr lang="tr-TR" sz="1600"/>
              <a:t>düzeyi</a:t>
            </a:r>
          </a:p>
        </p:txBody>
      </p:sp>
      <p:sp>
        <p:nvSpPr>
          <p:cNvPr id="788495" name="Text Box 15"/>
          <p:cNvSpPr txBox="1">
            <a:spLocks noChangeArrowheads="1"/>
          </p:cNvSpPr>
          <p:nvPr/>
        </p:nvSpPr>
        <p:spPr bwMode="auto">
          <a:xfrm>
            <a:off x="2843808" y="2348880"/>
            <a:ext cx="3096344" cy="584775"/>
          </a:xfrm>
          <a:prstGeom prst="rect">
            <a:avLst/>
          </a:prstGeom>
          <a:noFill/>
          <a:ln w="25400">
            <a:noFill/>
            <a:miter lim="800000"/>
            <a:headEnd/>
            <a:tailEnd/>
          </a:ln>
          <a:effectLst/>
        </p:spPr>
        <p:txBody>
          <a:bodyPr wrap="square">
            <a:spAutoFit/>
          </a:bodyPr>
          <a:lstStyle/>
          <a:p>
            <a:r>
              <a:rPr lang="tr-TR" sz="1600" dirty="0" smtClean="0"/>
              <a:t>Taslak fikir ve kavramları incelterek kavramsallaştır</a:t>
            </a:r>
            <a:endParaRPr lang="tr-TR" sz="1600" dirty="0"/>
          </a:p>
        </p:txBody>
      </p:sp>
      <p:sp>
        <p:nvSpPr>
          <p:cNvPr id="788499" name="Text Box 19"/>
          <p:cNvSpPr txBox="1">
            <a:spLocks noChangeArrowheads="1"/>
          </p:cNvSpPr>
          <p:nvPr/>
        </p:nvSpPr>
        <p:spPr bwMode="auto">
          <a:xfrm>
            <a:off x="3546299" y="5373216"/>
            <a:ext cx="2234906" cy="584775"/>
          </a:xfrm>
          <a:prstGeom prst="rect">
            <a:avLst/>
          </a:prstGeom>
          <a:noFill/>
          <a:ln w="25400">
            <a:noFill/>
            <a:miter lim="800000"/>
            <a:headEnd/>
            <a:tailEnd/>
          </a:ln>
          <a:effectLst/>
        </p:spPr>
        <p:txBody>
          <a:bodyPr wrap="none">
            <a:spAutoFit/>
          </a:bodyPr>
          <a:lstStyle/>
          <a:p>
            <a:r>
              <a:rPr lang="tr-TR" sz="1600" dirty="0" smtClean="0"/>
              <a:t>Ampirik koşulları gözle</a:t>
            </a:r>
          </a:p>
          <a:p>
            <a:r>
              <a:rPr lang="tr-TR" sz="1600" dirty="0" smtClean="0"/>
              <a:t> ve veri topla</a:t>
            </a:r>
            <a:endParaRPr lang="tr-TR" sz="1600" dirty="0"/>
          </a:p>
        </p:txBody>
      </p:sp>
      <p:sp>
        <p:nvSpPr>
          <p:cNvPr id="788500" name="Line 20"/>
          <p:cNvSpPr>
            <a:spLocks noChangeShapeType="1"/>
          </p:cNvSpPr>
          <p:nvPr/>
        </p:nvSpPr>
        <p:spPr bwMode="auto">
          <a:xfrm flipH="1" flipV="1">
            <a:off x="2051720" y="2276872"/>
            <a:ext cx="1" cy="648072"/>
          </a:xfrm>
          <a:prstGeom prst="line">
            <a:avLst/>
          </a:prstGeom>
          <a:noFill/>
          <a:ln w="25400">
            <a:solidFill>
              <a:schemeClr val="accent2"/>
            </a:solidFill>
            <a:round/>
            <a:headEnd/>
            <a:tailEnd type="triangle" w="med" len="med"/>
          </a:ln>
          <a:effectLst/>
        </p:spPr>
        <p:txBody>
          <a:bodyPr/>
          <a:lstStyle/>
          <a:p>
            <a:endParaRPr lang="tr-TR" sz="1600"/>
          </a:p>
        </p:txBody>
      </p:sp>
      <p:sp>
        <p:nvSpPr>
          <p:cNvPr id="788501" name="Line 21"/>
          <p:cNvSpPr>
            <a:spLocks noChangeShapeType="1"/>
          </p:cNvSpPr>
          <p:nvPr/>
        </p:nvSpPr>
        <p:spPr bwMode="auto">
          <a:xfrm flipH="1" flipV="1">
            <a:off x="2051720" y="3717031"/>
            <a:ext cx="0" cy="936103"/>
          </a:xfrm>
          <a:prstGeom prst="line">
            <a:avLst/>
          </a:prstGeom>
          <a:noFill/>
          <a:ln w="25400">
            <a:solidFill>
              <a:schemeClr val="accent2"/>
            </a:solidFill>
            <a:round/>
            <a:headEnd/>
            <a:tailEnd type="triangle" w="med" len="med"/>
          </a:ln>
          <a:effectLst/>
        </p:spPr>
        <p:txBody>
          <a:bodyPr/>
          <a:lstStyle/>
          <a:p>
            <a:endParaRPr lang="tr-TR" sz="1600"/>
          </a:p>
        </p:txBody>
      </p:sp>
      <p:sp>
        <p:nvSpPr>
          <p:cNvPr id="788502" name="Line 22"/>
          <p:cNvSpPr>
            <a:spLocks noChangeShapeType="1"/>
          </p:cNvSpPr>
          <p:nvPr/>
        </p:nvSpPr>
        <p:spPr bwMode="auto">
          <a:xfrm flipV="1">
            <a:off x="7164288" y="2132856"/>
            <a:ext cx="0" cy="720080"/>
          </a:xfrm>
          <a:prstGeom prst="line">
            <a:avLst/>
          </a:prstGeom>
          <a:noFill/>
          <a:ln w="25400">
            <a:solidFill>
              <a:schemeClr val="accent2"/>
            </a:solidFill>
            <a:round/>
            <a:headEnd/>
            <a:tailEnd type="triangle" w="med" len="med"/>
          </a:ln>
          <a:effectLst/>
        </p:spPr>
        <p:txBody>
          <a:bodyPr/>
          <a:lstStyle/>
          <a:p>
            <a:endParaRPr lang="tr-TR" sz="1600"/>
          </a:p>
        </p:txBody>
      </p:sp>
      <p:sp>
        <p:nvSpPr>
          <p:cNvPr id="788503" name="Line 23"/>
          <p:cNvSpPr>
            <a:spLocks noChangeShapeType="1"/>
          </p:cNvSpPr>
          <p:nvPr/>
        </p:nvSpPr>
        <p:spPr bwMode="auto">
          <a:xfrm flipH="1" flipV="1">
            <a:off x="7164288" y="3645024"/>
            <a:ext cx="0" cy="1008112"/>
          </a:xfrm>
          <a:prstGeom prst="line">
            <a:avLst/>
          </a:prstGeom>
          <a:noFill/>
          <a:ln w="25400">
            <a:solidFill>
              <a:schemeClr val="accent2"/>
            </a:solidFill>
            <a:round/>
            <a:headEnd/>
            <a:tailEnd type="triangle" w="med" len="med"/>
          </a:ln>
          <a:effectLst/>
        </p:spPr>
        <p:txBody>
          <a:bodyPr/>
          <a:lstStyle/>
          <a:p>
            <a:endParaRPr lang="tr-TR" sz="1600"/>
          </a:p>
        </p:txBody>
      </p:sp>
      <p:sp>
        <p:nvSpPr>
          <p:cNvPr id="788504" name="AutoShape 24"/>
          <p:cNvSpPr>
            <a:spLocks/>
          </p:cNvSpPr>
          <p:nvPr/>
        </p:nvSpPr>
        <p:spPr bwMode="auto">
          <a:xfrm rot="10800000">
            <a:off x="539550" y="1412774"/>
            <a:ext cx="360042" cy="1800201"/>
          </a:xfrm>
          <a:prstGeom prst="rightBrace">
            <a:avLst>
              <a:gd name="adj1" fmla="val 29717"/>
              <a:gd name="adj2" fmla="val 50000"/>
            </a:avLst>
          </a:prstGeom>
          <a:noFill/>
          <a:ln w="38100">
            <a:solidFill>
              <a:schemeClr val="tx2"/>
            </a:solidFill>
            <a:round/>
            <a:headEnd/>
            <a:tailEnd/>
          </a:ln>
          <a:effectLst/>
        </p:spPr>
        <p:txBody>
          <a:bodyPr wrap="none" anchor="ctr"/>
          <a:lstStyle/>
          <a:p>
            <a:endParaRPr lang="tr-TR" sz="1600"/>
          </a:p>
        </p:txBody>
      </p:sp>
      <p:sp>
        <p:nvSpPr>
          <p:cNvPr id="788505" name="AutoShape 25"/>
          <p:cNvSpPr>
            <a:spLocks/>
          </p:cNvSpPr>
          <p:nvPr/>
        </p:nvSpPr>
        <p:spPr bwMode="auto">
          <a:xfrm rot="10800000">
            <a:off x="467544" y="3212976"/>
            <a:ext cx="288032" cy="1656184"/>
          </a:xfrm>
          <a:prstGeom prst="rightBrace">
            <a:avLst>
              <a:gd name="adj1" fmla="val 24939"/>
              <a:gd name="adj2" fmla="val 50000"/>
            </a:avLst>
          </a:prstGeom>
          <a:noFill/>
          <a:ln w="38100">
            <a:solidFill>
              <a:schemeClr val="tx2"/>
            </a:solidFill>
            <a:round/>
            <a:headEnd/>
            <a:tailEnd/>
          </a:ln>
          <a:effectLst/>
        </p:spPr>
        <p:txBody>
          <a:bodyPr wrap="none" anchor="ctr"/>
          <a:lstStyle/>
          <a:p>
            <a:endParaRPr lang="tr-TR" sz="1600"/>
          </a:p>
        </p:txBody>
      </p:sp>
      <p:sp>
        <p:nvSpPr>
          <p:cNvPr id="788507" name="Text Box 27"/>
          <p:cNvSpPr txBox="1">
            <a:spLocks noChangeArrowheads="1"/>
          </p:cNvSpPr>
          <p:nvPr/>
        </p:nvSpPr>
        <p:spPr bwMode="auto">
          <a:xfrm rot="16200000">
            <a:off x="-298310" y="1674574"/>
            <a:ext cx="1438214" cy="338554"/>
          </a:xfrm>
          <a:prstGeom prst="rect">
            <a:avLst/>
          </a:prstGeom>
          <a:noFill/>
          <a:ln w="25400">
            <a:noFill/>
            <a:miter lim="800000"/>
            <a:headEnd/>
            <a:tailEnd/>
          </a:ln>
          <a:effectLst/>
        </p:spPr>
        <p:txBody>
          <a:bodyPr wrap="none">
            <a:spAutoFit/>
          </a:bodyPr>
          <a:lstStyle/>
          <a:p>
            <a:r>
              <a:rPr lang="tr-TR" sz="1600" dirty="0"/>
              <a:t>Kuram düzeyi</a:t>
            </a:r>
          </a:p>
        </p:txBody>
      </p:sp>
      <p:sp>
        <p:nvSpPr>
          <p:cNvPr id="788508" name="Text Box 28"/>
          <p:cNvSpPr txBox="1">
            <a:spLocks noChangeArrowheads="1"/>
          </p:cNvSpPr>
          <p:nvPr/>
        </p:nvSpPr>
        <p:spPr bwMode="auto">
          <a:xfrm rot="16200000">
            <a:off x="-315140" y="5147790"/>
            <a:ext cx="1471877" cy="338554"/>
          </a:xfrm>
          <a:prstGeom prst="rect">
            <a:avLst/>
          </a:prstGeom>
          <a:noFill/>
          <a:ln w="25400">
            <a:noFill/>
            <a:miter lim="800000"/>
            <a:headEnd/>
            <a:tailEnd/>
          </a:ln>
          <a:effectLst/>
        </p:spPr>
        <p:txBody>
          <a:bodyPr wrap="none">
            <a:spAutoFit/>
          </a:bodyPr>
          <a:lstStyle/>
          <a:p>
            <a:r>
              <a:rPr lang="tr-TR" sz="1600" dirty="0"/>
              <a:t>Ampirik düzey</a:t>
            </a:r>
          </a:p>
        </p:txBody>
      </p:sp>
      <p:sp>
        <p:nvSpPr>
          <p:cNvPr id="788509" name="Text Box 29"/>
          <p:cNvSpPr txBox="1">
            <a:spLocks noChangeArrowheads="1"/>
          </p:cNvSpPr>
          <p:nvPr/>
        </p:nvSpPr>
        <p:spPr bwMode="auto">
          <a:xfrm rot="16200000">
            <a:off x="-472909" y="3577367"/>
            <a:ext cx="1643399" cy="338554"/>
          </a:xfrm>
          <a:prstGeom prst="rect">
            <a:avLst/>
          </a:prstGeom>
          <a:noFill/>
          <a:ln w="25400">
            <a:noFill/>
            <a:miter lim="800000"/>
            <a:headEnd/>
            <a:tailEnd/>
          </a:ln>
          <a:effectLst/>
        </p:spPr>
        <p:txBody>
          <a:bodyPr wrap="none">
            <a:spAutoFit/>
          </a:bodyPr>
          <a:lstStyle/>
          <a:p>
            <a:r>
              <a:rPr lang="tr-TR" sz="1600" dirty="0"/>
              <a:t>İşletimsel düzey</a:t>
            </a:r>
          </a:p>
        </p:txBody>
      </p:sp>
      <p:sp>
        <p:nvSpPr>
          <p:cNvPr id="788510" name="Text Box 30"/>
          <p:cNvSpPr txBox="1">
            <a:spLocks noChangeArrowheads="1"/>
          </p:cNvSpPr>
          <p:nvPr/>
        </p:nvSpPr>
        <p:spPr bwMode="auto">
          <a:xfrm>
            <a:off x="1129458" y="2924076"/>
            <a:ext cx="2193229" cy="830997"/>
          </a:xfrm>
          <a:prstGeom prst="rect">
            <a:avLst/>
          </a:prstGeom>
          <a:noFill/>
          <a:ln w="25400">
            <a:noFill/>
            <a:miter lim="800000"/>
            <a:headEnd/>
            <a:tailEnd/>
          </a:ln>
          <a:effectLst/>
        </p:spPr>
        <p:txBody>
          <a:bodyPr wrap="none">
            <a:spAutoFit/>
          </a:bodyPr>
          <a:lstStyle/>
          <a:p>
            <a:r>
              <a:rPr lang="tr-TR" sz="1600" dirty="0"/>
              <a:t>Beceri, otonomi, </a:t>
            </a:r>
          </a:p>
          <a:p>
            <a:r>
              <a:rPr lang="tr-TR" sz="1600" dirty="0" smtClean="0"/>
              <a:t>saygınlık</a:t>
            </a:r>
            <a:r>
              <a:rPr lang="tr-TR" sz="1600" dirty="0"/>
              <a:t>, doğrudan </a:t>
            </a:r>
          </a:p>
          <a:p>
            <a:r>
              <a:rPr lang="tr-TR" sz="1600" dirty="0" smtClean="0"/>
              <a:t>denetim olmaması </a:t>
            </a:r>
            <a:r>
              <a:rPr lang="tr-TR" sz="1600" dirty="0" err="1" smtClean="0"/>
              <a:t>vd</a:t>
            </a:r>
            <a:r>
              <a:rPr lang="tr-TR" sz="1600" dirty="0" smtClean="0"/>
              <a:t>.</a:t>
            </a:r>
            <a:endParaRPr lang="tr-TR" sz="1600" dirty="0"/>
          </a:p>
        </p:txBody>
      </p:sp>
      <p:sp>
        <p:nvSpPr>
          <p:cNvPr id="788511" name="Text Box 31"/>
          <p:cNvSpPr txBox="1">
            <a:spLocks noChangeArrowheads="1"/>
          </p:cNvSpPr>
          <p:nvPr/>
        </p:nvSpPr>
        <p:spPr bwMode="auto">
          <a:xfrm>
            <a:off x="6084168" y="2852936"/>
            <a:ext cx="2124299" cy="830997"/>
          </a:xfrm>
          <a:prstGeom prst="rect">
            <a:avLst/>
          </a:prstGeom>
          <a:noFill/>
          <a:ln w="25400">
            <a:noFill/>
            <a:miter lim="800000"/>
            <a:headEnd/>
            <a:tailEnd/>
          </a:ln>
          <a:effectLst/>
        </p:spPr>
        <p:txBody>
          <a:bodyPr wrap="none">
            <a:spAutoFit/>
          </a:bodyPr>
          <a:lstStyle/>
          <a:p>
            <a:r>
              <a:rPr lang="tr-TR" sz="1600" dirty="0"/>
              <a:t>Çoğu öğretmenlerin </a:t>
            </a:r>
          </a:p>
          <a:p>
            <a:r>
              <a:rPr lang="tr-TR" sz="1600" dirty="0"/>
              <a:t>öğrenci, ebeveyn vs. </a:t>
            </a:r>
          </a:p>
          <a:p>
            <a:r>
              <a:rPr lang="tr-TR" sz="1600" dirty="0"/>
              <a:t>karşı olumlu tutumu </a:t>
            </a:r>
          </a:p>
        </p:txBody>
      </p:sp>
      <p:sp>
        <p:nvSpPr>
          <p:cNvPr id="788512" name="Text Box 32"/>
          <p:cNvSpPr txBox="1">
            <a:spLocks noChangeArrowheads="1"/>
          </p:cNvSpPr>
          <p:nvPr/>
        </p:nvSpPr>
        <p:spPr bwMode="auto">
          <a:xfrm>
            <a:off x="1043608" y="4653136"/>
            <a:ext cx="1976823" cy="830997"/>
          </a:xfrm>
          <a:prstGeom prst="rect">
            <a:avLst/>
          </a:prstGeom>
          <a:noFill/>
          <a:ln w="25400">
            <a:noFill/>
            <a:miter lim="800000"/>
            <a:headEnd/>
            <a:tailEnd/>
          </a:ln>
          <a:effectLst/>
        </p:spPr>
        <p:txBody>
          <a:bodyPr wrap="none">
            <a:spAutoFit/>
          </a:bodyPr>
          <a:lstStyle/>
          <a:p>
            <a:r>
              <a:rPr lang="tr-TR" sz="1600" dirty="0"/>
              <a:t>Göstergeler / ölçüm</a:t>
            </a:r>
          </a:p>
          <a:p>
            <a:r>
              <a:rPr lang="tr-TR" sz="1600" dirty="0"/>
              <a:t>(diploma, içeriğe </a:t>
            </a:r>
          </a:p>
          <a:p>
            <a:r>
              <a:rPr lang="tr-TR" sz="1600" dirty="0" smtClean="0"/>
              <a:t>karışılmaması </a:t>
            </a:r>
            <a:r>
              <a:rPr lang="tr-TR" sz="1600" dirty="0"/>
              <a:t>vs.)</a:t>
            </a:r>
          </a:p>
        </p:txBody>
      </p:sp>
      <p:sp>
        <p:nvSpPr>
          <p:cNvPr id="788513" name="Text Box 33"/>
          <p:cNvSpPr txBox="1">
            <a:spLocks noChangeArrowheads="1"/>
          </p:cNvSpPr>
          <p:nvPr/>
        </p:nvSpPr>
        <p:spPr bwMode="auto">
          <a:xfrm>
            <a:off x="6176860" y="4797326"/>
            <a:ext cx="2204450" cy="584775"/>
          </a:xfrm>
          <a:prstGeom prst="rect">
            <a:avLst/>
          </a:prstGeom>
          <a:noFill/>
          <a:ln w="25400">
            <a:noFill/>
            <a:miter lim="800000"/>
            <a:headEnd/>
            <a:tailEnd/>
          </a:ln>
          <a:effectLst/>
        </p:spPr>
        <p:txBody>
          <a:bodyPr wrap="none">
            <a:spAutoFit/>
          </a:bodyPr>
          <a:lstStyle/>
          <a:p>
            <a:r>
              <a:rPr lang="tr-TR" sz="1600" dirty="0"/>
              <a:t>Göstergeler / ölçümler</a:t>
            </a:r>
          </a:p>
          <a:p>
            <a:r>
              <a:rPr lang="tr-TR" sz="1600" dirty="0"/>
              <a:t>(fazla mesai vs.)</a:t>
            </a:r>
          </a:p>
        </p:txBody>
      </p:sp>
      <p:cxnSp>
        <p:nvCxnSpPr>
          <p:cNvPr id="788515" name="AutoShape 35"/>
          <p:cNvCxnSpPr>
            <a:cxnSpLocks noChangeShapeType="1"/>
            <a:endCxn id="788486" idx="1"/>
          </p:cNvCxnSpPr>
          <p:nvPr/>
        </p:nvCxnSpPr>
        <p:spPr bwMode="auto">
          <a:xfrm flipV="1">
            <a:off x="3347864" y="5048945"/>
            <a:ext cx="2664396" cy="36239"/>
          </a:xfrm>
          <a:prstGeom prst="straightConnector1">
            <a:avLst/>
          </a:prstGeom>
          <a:noFill/>
          <a:ln w="25400">
            <a:solidFill>
              <a:schemeClr val="accent2"/>
            </a:solidFill>
            <a:round/>
            <a:headEnd type="triangle" w="med" len="med"/>
            <a:tailEnd type="triangle" w="med" len="med"/>
          </a:ln>
          <a:effectLst/>
        </p:spPr>
      </p:cxnSp>
      <p:sp>
        <p:nvSpPr>
          <p:cNvPr id="788516" name="AutoShape 36"/>
          <p:cNvSpPr>
            <a:spLocks/>
          </p:cNvSpPr>
          <p:nvPr/>
        </p:nvSpPr>
        <p:spPr bwMode="auto">
          <a:xfrm rot="10800000">
            <a:off x="611560" y="4653136"/>
            <a:ext cx="288032" cy="792088"/>
          </a:xfrm>
          <a:prstGeom prst="rightBrace">
            <a:avLst>
              <a:gd name="adj1" fmla="val 21410"/>
              <a:gd name="adj2" fmla="val 50000"/>
            </a:avLst>
          </a:prstGeom>
          <a:noFill/>
          <a:ln w="38100">
            <a:solidFill>
              <a:schemeClr val="tx2"/>
            </a:solidFill>
            <a:round/>
            <a:headEnd/>
            <a:tailEnd/>
          </a:ln>
          <a:effectLst/>
        </p:spPr>
        <p:txBody>
          <a:bodyPr wrap="none" anchor="ctr"/>
          <a:lstStyle/>
          <a:p>
            <a:endParaRPr lang="tr-TR" sz="1600"/>
          </a:p>
        </p:txBody>
      </p:sp>
      <p:sp>
        <p:nvSpPr>
          <p:cNvPr id="788517" name="Text Box 37"/>
          <p:cNvSpPr txBox="1">
            <a:spLocks noChangeArrowheads="1"/>
          </p:cNvSpPr>
          <p:nvPr/>
        </p:nvSpPr>
        <p:spPr bwMode="auto">
          <a:xfrm rot="10800000" flipV="1">
            <a:off x="3707904" y="1412776"/>
            <a:ext cx="1800200" cy="338554"/>
          </a:xfrm>
          <a:prstGeom prst="rect">
            <a:avLst/>
          </a:prstGeom>
          <a:noFill/>
          <a:ln w="25400">
            <a:noFill/>
            <a:miter lim="800000"/>
            <a:headEnd/>
            <a:tailEnd/>
          </a:ln>
          <a:effectLst/>
        </p:spPr>
        <p:txBody>
          <a:bodyPr wrap="square">
            <a:spAutoFit/>
          </a:bodyPr>
          <a:lstStyle/>
          <a:p>
            <a:r>
              <a:rPr lang="tr-TR" sz="1600" dirty="0" smtClean="0"/>
              <a:t>[ önkoşul]</a:t>
            </a:r>
            <a:endParaRPr lang="tr-TR" sz="1600" dirty="0"/>
          </a:p>
        </p:txBody>
      </p:sp>
      <p:sp>
        <p:nvSpPr>
          <p:cNvPr id="788520" name="Text Box 40"/>
          <p:cNvSpPr txBox="1">
            <a:spLocks noChangeArrowheads="1"/>
          </p:cNvSpPr>
          <p:nvPr/>
        </p:nvSpPr>
        <p:spPr bwMode="auto">
          <a:xfrm>
            <a:off x="2843808" y="3861048"/>
            <a:ext cx="3312368" cy="830997"/>
          </a:xfrm>
          <a:prstGeom prst="rect">
            <a:avLst/>
          </a:prstGeom>
          <a:noFill/>
          <a:ln w="25400">
            <a:noFill/>
            <a:miter lim="800000"/>
            <a:headEnd/>
            <a:tailEnd/>
          </a:ln>
          <a:effectLst/>
        </p:spPr>
        <p:txBody>
          <a:bodyPr wrap="square">
            <a:spAutoFit/>
          </a:bodyPr>
          <a:lstStyle/>
          <a:p>
            <a:r>
              <a:rPr lang="tr-TR" sz="1600" dirty="0" smtClean="0"/>
              <a:t>Verilerden ve taslak fikirlerden kavramlar oluşturarak işletimselleştir</a:t>
            </a:r>
            <a:endParaRPr lang="tr-TR" sz="1600" dirty="0"/>
          </a:p>
        </p:txBody>
      </p:sp>
      <p:sp>
        <p:nvSpPr>
          <p:cNvPr id="36" name="35 Metin kutusu"/>
          <p:cNvSpPr txBox="1"/>
          <p:nvPr/>
        </p:nvSpPr>
        <p:spPr>
          <a:xfrm>
            <a:off x="3370267" y="908720"/>
            <a:ext cx="1803699" cy="338554"/>
          </a:xfrm>
          <a:prstGeom prst="rect">
            <a:avLst/>
          </a:prstGeom>
          <a:noFill/>
        </p:spPr>
        <p:txBody>
          <a:bodyPr wrap="none" rtlCol="0">
            <a:spAutoFit/>
          </a:bodyPr>
          <a:lstStyle/>
          <a:p>
            <a:r>
              <a:rPr lang="tr-TR" sz="1600" dirty="0" smtClean="0"/>
              <a:t>İlişkiyi kuramlaştır</a:t>
            </a:r>
            <a:endParaRPr lang="tr-TR" sz="1600" dirty="0"/>
          </a:p>
        </p:txBody>
      </p:sp>
      <p:sp>
        <p:nvSpPr>
          <p:cNvPr id="34" name="4 Metin kutusu"/>
          <p:cNvSpPr txBox="1"/>
          <p:nvPr/>
        </p:nvSpPr>
        <p:spPr>
          <a:xfrm>
            <a:off x="5940152" y="6165304"/>
            <a:ext cx="3211136" cy="276999"/>
          </a:xfrm>
          <a:prstGeom prst="rect">
            <a:avLst/>
          </a:prstGeom>
          <a:noFill/>
        </p:spPr>
        <p:txBody>
          <a:bodyPr wrap="none" rtlCol="0">
            <a:spAutoFit/>
          </a:bodyPr>
          <a:lstStyle/>
          <a:p>
            <a:r>
              <a:rPr lang="tr-TR" sz="1200" dirty="0" smtClean="0"/>
              <a:t>Kaynak: Neuman, 2006, s.187’den uyarlama</a:t>
            </a:r>
            <a:endParaRPr lang="tr-TR" sz="1200" dirty="0"/>
          </a:p>
        </p:txBody>
      </p:sp>
    </p:spTree>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Plan</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Kavram</a:t>
            </a:r>
          </a:p>
          <a:p>
            <a:r>
              <a:rPr lang="tr-TR" dirty="0" smtClean="0"/>
              <a:t>Kavramsallaştırma</a:t>
            </a:r>
          </a:p>
          <a:p>
            <a:r>
              <a:rPr lang="tr-TR" dirty="0" smtClean="0"/>
              <a:t>İşletimselleştirme</a:t>
            </a:r>
          </a:p>
          <a:p>
            <a:r>
              <a:rPr lang="tr-TR" dirty="0" smtClean="0"/>
              <a:t>Kavramsallaştırma ve işletimselleştirme örnekleri</a:t>
            </a:r>
          </a:p>
          <a:p>
            <a:endParaRPr lang="tr-TR" sz="2800" dirty="0"/>
          </a:p>
        </p:txBody>
      </p:sp>
    </p:spTree>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dirty="0" smtClean="0"/>
              <a:t>Demokrasi – Ekonomik Kalkınma İlişkisi</a:t>
            </a:r>
            <a:endParaRPr lang="tr-TR" dirty="0"/>
          </a:p>
        </p:txBody>
      </p:sp>
      <p:sp>
        <p:nvSpPr>
          <p:cNvPr id="3" name="2 İçerik Yer Tutucusu"/>
          <p:cNvSpPr>
            <a:spLocks noGrp="1"/>
          </p:cNvSpPr>
          <p:nvPr>
            <p:ph idx="1"/>
          </p:nvPr>
        </p:nvSpPr>
        <p:spPr>
          <a:xfrm>
            <a:off x="179512" y="1219200"/>
            <a:ext cx="4680520" cy="4953000"/>
          </a:xfrm>
        </p:spPr>
        <p:txBody>
          <a:bodyPr/>
          <a:lstStyle/>
          <a:p>
            <a:r>
              <a:rPr lang="tr-TR" sz="2400" dirty="0" smtClean="0"/>
              <a:t>“Ekonomik kalkınma siyasal demokrasiye yol açar mı?”</a:t>
            </a:r>
          </a:p>
          <a:p>
            <a:r>
              <a:rPr lang="tr-TR" sz="2400" dirty="0" smtClean="0"/>
              <a:t>“Demokrasi maddi refahı artırır mı yoksa engeller mi?”</a:t>
            </a:r>
          </a:p>
          <a:p>
            <a:r>
              <a:rPr lang="tr-TR" sz="2400" dirty="0" smtClean="0"/>
              <a:t>Yazarlar 135 ülkenin 1950-1990 yılları arasındaki rejimlerini inceleyerek bu soruları yanıtlamaya çalışıyorlar </a:t>
            </a:r>
          </a:p>
          <a:p>
            <a:r>
              <a:rPr lang="tr-TR" sz="2400" dirty="0" smtClean="0"/>
              <a:t>Hangi ülkelerin demokrasiyle yönetildiğine nasıl karar veriyorlar?</a:t>
            </a:r>
          </a:p>
          <a:p>
            <a:endParaRPr lang="tr-TR" sz="2400"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pic>
        <p:nvPicPr>
          <p:cNvPr id="5" name="4 Resim" descr="przeworski-book-cover.jpg"/>
          <p:cNvPicPr>
            <a:picLocks noChangeAspect="1"/>
          </p:cNvPicPr>
          <p:nvPr/>
        </p:nvPicPr>
        <p:blipFill>
          <a:blip r:embed="rId3" cstate="print"/>
          <a:stretch>
            <a:fillRect/>
          </a:stretch>
        </p:blipFill>
        <p:spPr>
          <a:xfrm>
            <a:off x="4751512" y="980728"/>
            <a:ext cx="4392488" cy="4392488"/>
          </a:xfrm>
          <a:prstGeom prst="rect">
            <a:avLst/>
          </a:prstGeom>
        </p:spPr>
      </p:pic>
    </p:spTree>
  </p:cSld>
  <p:clrMapOvr>
    <a:masterClrMapping/>
  </p:clrMapOvr>
  <p:transition>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8892480" cy="914400"/>
          </a:xfrm>
        </p:spPr>
        <p:txBody>
          <a:bodyPr/>
          <a:lstStyle/>
          <a:p>
            <a:r>
              <a:rPr lang="tr-TR" dirty="0" smtClean="0"/>
              <a:t>Demokrasinin Kavramsallaştırılması I</a:t>
            </a:r>
            <a:endParaRPr lang="tr-TR" dirty="0"/>
          </a:p>
        </p:txBody>
      </p:sp>
      <p:sp>
        <p:nvSpPr>
          <p:cNvPr id="3" name="2 İçerik Yer Tutucusu"/>
          <p:cNvSpPr>
            <a:spLocks noGrp="1"/>
          </p:cNvSpPr>
          <p:nvPr>
            <p:ph idx="1"/>
          </p:nvPr>
        </p:nvSpPr>
        <p:spPr/>
        <p:txBody>
          <a:bodyPr/>
          <a:lstStyle/>
          <a:p>
            <a:r>
              <a:rPr lang="tr-TR" dirty="0" smtClean="0"/>
              <a:t>Demokrasinin özellikleri </a:t>
            </a:r>
          </a:p>
          <a:p>
            <a:pPr lvl="1"/>
            <a:r>
              <a:rPr lang="tr-TR" dirty="0" smtClean="0"/>
              <a:t>Temsil, hesap verebilirlik, eşitlik, katılım, saygınlık, akılcılık, güvenlik, özgürlük</a:t>
            </a:r>
          </a:p>
          <a:p>
            <a:r>
              <a:rPr lang="tr-TR" dirty="0" smtClean="0"/>
              <a:t>Yazarların demokrasi tanımı: “Yönetenlerin çekişmeli seçimler yoluyla seçildiği bir rejim” </a:t>
            </a:r>
            <a:r>
              <a:rPr lang="tr-TR" sz="1500" dirty="0" smtClean="0"/>
              <a:t>(s. 15) </a:t>
            </a:r>
          </a:p>
          <a:p>
            <a:pPr lvl="1"/>
            <a:r>
              <a:rPr lang="tr-TR" dirty="0" smtClean="0"/>
              <a:t>Başkan ya da başbakan seçilmeli</a:t>
            </a:r>
          </a:p>
          <a:p>
            <a:pPr lvl="1"/>
            <a:r>
              <a:rPr lang="tr-TR" dirty="0" smtClean="0"/>
              <a:t>Meclis üyeleri seçilmeli</a:t>
            </a:r>
          </a:p>
          <a:p>
            <a:pPr lvl="1"/>
            <a:r>
              <a:rPr lang="tr-TR" dirty="0" smtClean="0"/>
              <a:t>Birden fazla parti olmalı </a:t>
            </a:r>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716229" y="6176337"/>
            <a:ext cx="3392275"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14-22</a:t>
            </a:r>
            <a:endParaRPr lang="tr-TR" sz="1200" dirty="0"/>
          </a:p>
        </p:txBody>
      </p:sp>
    </p:spTree>
  </p:cSld>
  <p:clrMapOvr>
    <a:masterClrMapping/>
  </p:clrMapOvr>
  <p:transition>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dirty="0" smtClean="0"/>
              <a:t>Demokrasinin Kavramsallaştırılması II</a:t>
            </a:r>
            <a:endParaRPr lang="tr-TR" dirty="0"/>
          </a:p>
        </p:txBody>
      </p:sp>
      <p:sp>
        <p:nvSpPr>
          <p:cNvPr id="3" name="2 İçerik Yer Tutucusu"/>
          <p:cNvSpPr>
            <a:spLocks noGrp="1"/>
          </p:cNvSpPr>
          <p:nvPr>
            <p:ph idx="1"/>
          </p:nvPr>
        </p:nvSpPr>
        <p:spPr/>
        <p:txBody>
          <a:bodyPr/>
          <a:lstStyle/>
          <a:p>
            <a:r>
              <a:rPr lang="tr-TR" sz="2600" dirty="0" smtClean="0"/>
              <a:t>Yazarlar bu üç koşulu yerine getiren tüm rejimlerin gerçekte demokrasi olmayabileceği kanısındalar</a:t>
            </a:r>
          </a:p>
          <a:p>
            <a:r>
              <a:rPr lang="tr-TR" sz="2600" dirty="0" err="1" smtClean="0"/>
              <a:t>Botswana</a:t>
            </a:r>
            <a:r>
              <a:rPr lang="tr-TR" sz="2600" dirty="0" smtClean="0"/>
              <a:t> örneği: Ülke bağımsızlığını kazandığından bu yana hep seçilen aynı parti tarafından yönetiliyor</a:t>
            </a:r>
          </a:p>
          <a:p>
            <a:r>
              <a:rPr lang="tr-TR" sz="2600" dirty="0" smtClean="0"/>
              <a:t>1950-60 arası Türkiye örneği: 1960’taki askeri darbe olmasaydı giderek otoriterleşen Demokrat Parti seçimi kaybetse bile yönetimi devreder miydi?</a:t>
            </a:r>
          </a:p>
          <a:p>
            <a:r>
              <a:rPr lang="tr-TR" sz="2600" dirty="0" smtClean="0"/>
              <a:t>4. koşul: Yönetimin en az bir kez seçimle gelen başka bir partiye geçmesi </a:t>
            </a:r>
          </a:p>
          <a:p>
            <a:pPr lvl="1"/>
            <a:r>
              <a:rPr lang="tr-TR" sz="2200" dirty="0" smtClean="0"/>
              <a:t>Tüm koşullar sağlansa bile iş başındaki parti seçimleri hiç kaybetmediyse o rejim demokrasi değildir </a:t>
            </a:r>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716229" y="6176337"/>
            <a:ext cx="3392275"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23-27</a:t>
            </a:r>
            <a:endParaRPr lang="tr-TR" sz="1200" dirty="0"/>
          </a:p>
        </p:txBody>
      </p:sp>
    </p:spTree>
  </p:cSld>
  <p:clrMapOvr>
    <a:masterClrMapping/>
  </p:clrMapOvr>
  <p:transition>
    <p:cover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dirty="0" smtClean="0"/>
              <a:t>Demokrasinin Kavramsallaştırılması III</a:t>
            </a:r>
            <a:endParaRPr lang="tr-TR" dirty="0"/>
          </a:p>
        </p:txBody>
      </p:sp>
      <p:sp>
        <p:nvSpPr>
          <p:cNvPr id="3" name="2 İçerik Yer Tutucusu"/>
          <p:cNvSpPr>
            <a:spLocks noGrp="1"/>
          </p:cNvSpPr>
          <p:nvPr>
            <p:ph idx="1"/>
          </p:nvPr>
        </p:nvSpPr>
        <p:spPr>
          <a:xfrm>
            <a:off x="251520" y="1219200"/>
            <a:ext cx="8712968" cy="5018112"/>
          </a:xfrm>
        </p:spPr>
        <p:txBody>
          <a:bodyPr/>
          <a:lstStyle/>
          <a:p>
            <a:r>
              <a:rPr lang="tr-TR" sz="2400" dirty="0" smtClean="0"/>
              <a:t>Aşağıdaki kurallardan en az biri belirli bir yıl için geçerliyse o ülkenin rejimi “diktatörlük” olarak kabul edilmiş</a:t>
            </a:r>
          </a:p>
          <a:p>
            <a:r>
              <a:rPr lang="tr-TR" sz="2400" dirty="0" smtClean="0"/>
              <a:t>Başkan/başbakanın seçimle gelmemesi</a:t>
            </a:r>
          </a:p>
          <a:p>
            <a:r>
              <a:rPr lang="tr-TR" sz="2400" dirty="0" smtClean="0"/>
              <a:t>Meclis üyelerinin seçimle gelmemesi</a:t>
            </a:r>
          </a:p>
          <a:p>
            <a:r>
              <a:rPr lang="tr-TR" sz="2400" dirty="0" smtClean="0"/>
              <a:t>Birden fazla parti olmaması </a:t>
            </a:r>
          </a:p>
          <a:p>
            <a:pPr lvl="1"/>
            <a:r>
              <a:rPr lang="tr-TR" sz="2000" dirty="0" smtClean="0"/>
              <a:t>hiç parti olmaması</a:t>
            </a:r>
          </a:p>
          <a:p>
            <a:pPr lvl="1"/>
            <a:r>
              <a:rPr lang="tr-TR" sz="2000" dirty="0" smtClean="0"/>
              <a:t>tek parti olması</a:t>
            </a:r>
          </a:p>
          <a:p>
            <a:pPr lvl="1"/>
            <a:r>
              <a:rPr lang="tr-TR" sz="2000" dirty="0" smtClean="0"/>
              <a:t>mevcut dönemin partisiz ya da tek parti yönetimiyle sonuçlanması, </a:t>
            </a:r>
          </a:p>
          <a:p>
            <a:pPr lvl="1"/>
            <a:r>
              <a:rPr lang="tr-TR" sz="2000" dirty="0" smtClean="0"/>
              <a:t>iktidardakilerin yasal olmayan bir biçimde meclisi feshederek kuralları kendilerine uyacak biçimde değiştirmeleri</a:t>
            </a:r>
          </a:p>
          <a:p>
            <a:r>
              <a:rPr lang="tr-TR" sz="2400" dirty="0" smtClean="0"/>
              <a:t>Yönetimin seçim sonucu en az bir kez el değiştirmemesi</a:t>
            </a:r>
          </a:p>
          <a:p>
            <a:pPr lvl="1"/>
            <a:r>
              <a:rPr lang="tr-TR" sz="2000" dirty="0" smtClean="0"/>
              <a:t>Yönetim iki dönemden fazla iş başında olması ya da darbeyle işten el çektirilene kadar hiç seçim kaybetmemiş olması</a:t>
            </a:r>
            <a:endParaRPr lang="tr-TR" sz="2000"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716229" y="6176337"/>
            <a:ext cx="3392275"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28-29</a:t>
            </a:r>
            <a:endParaRPr lang="tr-TR" sz="1200" dirty="0"/>
          </a:p>
        </p:txBody>
      </p:sp>
    </p:spTree>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143000"/>
          </a:xfrm>
        </p:spPr>
        <p:txBody>
          <a:bodyPr/>
          <a:lstStyle/>
          <a:p>
            <a:r>
              <a:rPr lang="tr-TR" dirty="0" smtClean="0"/>
              <a:t>Kavramların İnceltilmesi</a:t>
            </a:r>
            <a:endParaRPr lang="tr-TR" dirty="0"/>
          </a:p>
        </p:txBody>
      </p:sp>
      <p:sp>
        <p:nvSpPr>
          <p:cNvPr id="5" name="4 Metin Yer Tutucusu"/>
          <p:cNvSpPr>
            <a:spLocks noGrp="1"/>
          </p:cNvSpPr>
          <p:nvPr>
            <p:ph type="body" idx="1"/>
          </p:nvPr>
        </p:nvSpPr>
        <p:spPr/>
        <p:txBody>
          <a:bodyPr/>
          <a:lstStyle/>
          <a:p>
            <a:r>
              <a:rPr lang="tr-TR" dirty="0" smtClean="0"/>
              <a:t>Demokrasi</a:t>
            </a:r>
            <a:endParaRPr lang="tr-TR" dirty="0"/>
          </a:p>
        </p:txBody>
      </p:sp>
      <p:sp>
        <p:nvSpPr>
          <p:cNvPr id="3" name="2 İçerik Yer Tutucusu"/>
          <p:cNvSpPr>
            <a:spLocks noGrp="1"/>
          </p:cNvSpPr>
          <p:nvPr>
            <p:ph sz="half" idx="2"/>
          </p:nvPr>
        </p:nvSpPr>
        <p:spPr>
          <a:xfrm>
            <a:off x="457200" y="2174875"/>
            <a:ext cx="3034680" cy="3951288"/>
          </a:xfrm>
        </p:spPr>
        <p:txBody>
          <a:bodyPr/>
          <a:lstStyle/>
          <a:p>
            <a:r>
              <a:rPr lang="tr-TR" dirty="0" smtClean="0"/>
              <a:t>Parlamenter</a:t>
            </a:r>
          </a:p>
          <a:p>
            <a:r>
              <a:rPr lang="tr-TR" dirty="0" smtClean="0"/>
              <a:t>Başkanlık</a:t>
            </a:r>
          </a:p>
          <a:p>
            <a:r>
              <a:rPr lang="tr-TR" dirty="0" smtClean="0"/>
              <a:t>Karma</a:t>
            </a:r>
          </a:p>
        </p:txBody>
      </p:sp>
      <p:sp>
        <p:nvSpPr>
          <p:cNvPr id="6" name="5 Metin Yer Tutucusu"/>
          <p:cNvSpPr>
            <a:spLocks noGrp="1"/>
          </p:cNvSpPr>
          <p:nvPr>
            <p:ph type="body" sz="quarter" idx="3"/>
          </p:nvPr>
        </p:nvSpPr>
        <p:spPr>
          <a:xfrm>
            <a:off x="3635896" y="1556792"/>
            <a:ext cx="4041775" cy="639762"/>
          </a:xfrm>
        </p:spPr>
        <p:txBody>
          <a:bodyPr/>
          <a:lstStyle/>
          <a:p>
            <a:r>
              <a:rPr lang="tr-TR" dirty="0" smtClean="0"/>
              <a:t>Diktatörlük</a:t>
            </a:r>
            <a:endParaRPr lang="tr-TR" dirty="0"/>
          </a:p>
        </p:txBody>
      </p:sp>
      <p:sp>
        <p:nvSpPr>
          <p:cNvPr id="7" name="6 İçerik Yer Tutucusu"/>
          <p:cNvSpPr>
            <a:spLocks noGrp="1"/>
          </p:cNvSpPr>
          <p:nvPr>
            <p:ph sz="quarter" idx="4"/>
          </p:nvPr>
        </p:nvSpPr>
        <p:spPr>
          <a:xfrm>
            <a:off x="3563889" y="2174875"/>
            <a:ext cx="5122912" cy="3951288"/>
          </a:xfrm>
        </p:spPr>
        <p:txBody>
          <a:bodyPr/>
          <a:lstStyle/>
          <a:p>
            <a:r>
              <a:rPr lang="tr-TR" dirty="0" smtClean="0"/>
              <a:t>Partisiz ya da tek partili</a:t>
            </a:r>
          </a:p>
          <a:p>
            <a:r>
              <a:rPr lang="tr-TR" dirty="0" smtClean="0"/>
              <a:t>Erkin paylaşıldığı/paylaşılmadığı diktatörlükler</a:t>
            </a:r>
          </a:p>
          <a:p>
            <a:r>
              <a:rPr lang="tr-TR" dirty="0" smtClean="0"/>
              <a:t>Bürokrasisi olan/olmayan diktatörlükler </a:t>
            </a:r>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8" name="7 Dikdörtgen"/>
          <p:cNvSpPr/>
          <p:nvPr/>
        </p:nvSpPr>
        <p:spPr>
          <a:xfrm>
            <a:off x="467544" y="980728"/>
            <a:ext cx="8208912" cy="461665"/>
          </a:xfrm>
          <a:prstGeom prst="rect">
            <a:avLst/>
          </a:prstGeom>
        </p:spPr>
        <p:txBody>
          <a:bodyPr wrap="square">
            <a:spAutoFit/>
          </a:bodyPr>
          <a:lstStyle/>
          <a:p>
            <a:r>
              <a:rPr lang="tr-TR" dirty="0" smtClean="0">
                <a:latin typeface="+mn-lt"/>
              </a:rPr>
              <a:t>Tüm demokrasiler ya da diktatörlükler aynı değil</a:t>
            </a:r>
          </a:p>
        </p:txBody>
      </p:sp>
      <p:sp>
        <p:nvSpPr>
          <p:cNvPr id="9" name="8 Metin kutusu"/>
          <p:cNvSpPr txBox="1"/>
          <p:nvPr/>
        </p:nvSpPr>
        <p:spPr>
          <a:xfrm>
            <a:off x="5724128" y="6176337"/>
            <a:ext cx="3392275"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30-32</a:t>
            </a:r>
            <a:endParaRPr lang="tr-TR" sz="1200" dirty="0"/>
          </a:p>
        </p:txBody>
      </p:sp>
    </p:spTree>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892480" cy="914400"/>
          </a:xfrm>
        </p:spPr>
        <p:txBody>
          <a:bodyPr/>
          <a:lstStyle/>
          <a:p>
            <a:r>
              <a:rPr lang="tr-TR" dirty="0" smtClean="0"/>
              <a:t>Demokrasi Kavramı Neleri İçermiyor?</a:t>
            </a:r>
            <a:endParaRPr lang="tr-TR" dirty="0"/>
          </a:p>
        </p:txBody>
      </p:sp>
      <p:sp>
        <p:nvSpPr>
          <p:cNvPr id="3" name="2 İçerik Yer Tutucusu"/>
          <p:cNvSpPr>
            <a:spLocks noGrp="1"/>
          </p:cNvSpPr>
          <p:nvPr>
            <p:ph idx="1"/>
          </p:nvPr>
        </p:nvSpPr>
        <p:spPr/>
        <p:txBody>
          <a:bodyPr/>
          <a:lstStyle/>
          <a:p>
            <a:r>
              <a:rPr lang="tr-TR" dirty="0" smtClean="0"/>
              <a:t>Bir toplumun ekonomik ya da sosyal durumu</a:t>
            </a:r>
          </a:p>
          <a:p>
            <a:r>
              <a:rPr lang="tr-TR" dirty="0" smtClean="0"/>
              <a:t>Hesap verebilirlik, sorumluluk, yanıt verme, temsil</a:t>
            </a:r>
          </a:p>
          <a:p>
            <a:r>
              <a:rPr lang="tr-TR" dirty="0" smtClean="0"/>
              <a:t>Özgürlükler, insan hakları</a:t>
            </a:r>
          </a:p>
          <a:p>
            <a:r>
              <a:rPr lang="tr-TR" dirty="0" smtClean="0"/>
              <a:t>Katılım</a:t>
            </a:r>
          </a:p>
          <a:p>
            <a:r>
              <a:rPr lang="tr-TR" dirty="0" smtClean="0"/>
              <a:t>Sivil-asker ilişkileri</a:t>
            </a:r>
          </a:p>
          <a:p>
            <a:r>
              <a:rPr lang="tr-TR" dirty="0" smtClean="0"/>
              <a:t>İç savaş</a:t>
            </a:r>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644221" y="6176337"/>
            <a:ext cx="3392275"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33-36</a:t>
            </a:r>
            <a:endParaRPr lang="tr-TR" sz="1200" dirty="0"/>
          </a:p>
        </p:txBody>
      </p:sp>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Minimalist Yaklaşım</a:t>
            </a:r>
            <a:endParaRPr lang="tr-TR" dirty="0"/>
          </a:p>
        </p:txBody>
      </p:sp>
      <p:sp>
        <p:nvSpPr>
          <p:cNvPr id="3" name="2 İçerik Yer Tutucusu"/>
          <p:cNvSpPr>
            <a:spLocks noGrp="1"/>
          </p:cNvSpPr>
          <p:nvPr>
            <p:ph idx="1"/>
          </p:nvPr>
        </p:nvSpPr>
        <p:spPr>
          <a:xfrm>
            <a:off x="457200" y="1219200"/>
            <a:ext cx="8507288" cy="4953000"/>
          </a:xfrm>
        </p:spPr>
        <p:txBody>
          <a:bodyPr/>
          <a:lstStyle/>
          <a:p>
            <a:r>
              <a:rPr lang="tr-TR" sz="2400" dirty="0" smtClean="0"/>
              <a:t>Çekişmeli seçimlerin yapılmasının ekonomik performansla ilişkisi ampirik olarak test edilmiş</a:t>
            </a:r>
          </a:p>
          <a:p>
            <a:r>
              <a:rPr lang="tr-TR" sz="2400" dirty="0" smtClean="0"/>
              <a:t>Ekonomik performans kişi başına düşen gelir olarak tanımlanmış</a:t>
            </a:r>
          </a:p>
          <a:p>
            <a:r>
              <a:rPr lang="tr-TR" sz="2400" dirty="0" smtClean="0"/>
              <a:t>Yazarlar yöneticilerin seçimle gelip gelmemesinin toplumsal ve ekonomik eşitlik, vatandaşların siyasetçileri denetlemeleri, siyasi hakların etkin bir biçimde kullanımı, geniş katılım, keyfi şiddete karşı özgürlük, ekonomik büyüme, yüksek istihdam, düşük enflasyon, kamu hizmetleri ile ilişkisi araştırılmış</a:t>
            </a:r>
            <a:endParaRPr lang="tr-TR" sz="2400"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865435" y="6176337"/>
            <a:ext cx="3171061"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36</a:t>
            </a:r>
            <a:endParaRPr lang="tr-TR" sz="1200" dirty="0"/>
          </a:p>
        </p:txBody>
      </p:sp>
    </p:spTree>
  </p:cSld>
  <p:clrMapOvr>
    <a:masterClrMapping/>
  </p:clrMapOvr>
  <p:transition>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İşletimselleştirme</a:t>
            </a:r>
            <a:endParaRPr lang="tr-TR" dirty="0"/>
          </a:p>
        </p:txBody>
      </p:sp>
      <p:sp>
        <p:nvSpPr>
          <p:cNvPr id="3" name="2 İçerik Yer Tutucusu"/>
          <p:cNvSpPr>
            <a:spLocks noGrp="1"/>
          </p:cNvSpPr>
          <p:nvPr>
            <p:ph idx="1"/>
          </p:nvPr>
        </p:nvSpPr>
        <p:spPr/>
        <p:txBody>
          <a:bodyPr/>
          <a:lstStyle/>
          <a:p>
            <a:r>
              <a:rPr lang="tr-TR" dirty="0" smtClean="0"/>
              <a:t>Demokrasi ya da diktatörlük kavramları inceltilmesine rağmen yazarlar her ülkenin rejimi için her yıl ikili bir sınıflama geliştirmişler: Demokrasi ya da diktatörlük </a:t>
            </a:r>
          </a:p>
          <a:p>
            <a:r>
              <a:rPr lang="tr-TR" dirty="0" smtClean="0"/>
              <a:t>Bir ülkede yılın son gününde dahi rejim değişmiş olsa o yıl o ülke o rejimle yönetilmiş sayılmış</a:t>
            </a:r>
          </a:p>
          <a:p>
            <a:endParaRPr lang="tr-TR"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Tree>
  </p:cSld>
  <p:clrMapOvr>
    <a:masterClrMapping/>
  </p:clrMapOvr>
  <p:transition>
    <p:cover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a:t>
            </a:r>
            <a:endParaRPr lang="tr-TR" dirty="0"/>
          </a:p>
        </p:txBody>
      </p:sp>
      <p:sp>
        <p:nvSpPr>
          <p:cNvPr id="3" name="2 İçerik Yer Tutucusu"/>
          <p:cNvSpPr>
            <a:spLocks noGrp="1"/>
          </p:cNvSpPr>
          <p:nvPr>
            <p:ph idx="1"/>
          </p:nvPr>
        </p:nvSpPr>
        <p:spPr/>
        <p:txBody>
          <a:bodyPr/>
          <a:lstStyle/>
          <a:p>
            <a:r>
              <a:rPr lang="tr-TR" sz="3400" dirty="0" smtClean="0"/>
              <a:t>Sadece kişi başına düşen gelire bakarak bir ülkenin rejimi hakkında %77,5 oranında doğru tahmin yapmışlar</a:t>
            </a:r>
            <a:endParaRPr lang="tr-TR" sz="3400" dirty="0"/>
          </a:p>
        </p:txBody>
      </p:sp>
      <p:sp>
        <p:nvSpPr>
          <p:cNvPr id="4" name="3 Veri Yer Tutucusu"/>
          <p:cNvSpPr>
            <a:spLocks noGrp="1"/>
          </p:cNvSpPr>
          <p:nvPr>
            <p:ph type="dt" sz="half" idx="10"/>
          </p:nvPr>
        </p:nvSpPr>
        <p:spPr/>
        <p:txBody>
          <a:bodyPr/>
          <a:lstStyle/>
          <a:p>
            <a:pPr>
              <a:defRPr/>
            </a:pPr>
            <a:endParaRPr lang="en-US" smtClean="0"/>
          </a:p>
          <a:p>
            <a:pPr>
              <a:defRPr/>
            </a:pPr>
            <a:r>
              <a:rPr lang="en-US" smtClean="0"/>
              <a:t>	</a:t>
            </a:r>
            <a:endParaRPr lang="en-US" dirty="0"/>
          </a:p>
        </p:txBody>
      </p:sp>
      <p:sp>
        <p:nvSpPr>
          <p:cNvPr id="5" name="4 Metin kutusu"/>
          <p:cNvSpPr txBox="1"/>
          <p:nvPr/>
        </p:nvSpPr>
        <p:spPr>
          <a:xfrm>
            <a:off x="5940152" y="6176337"/>
            <a:ext cx="3171061" cy="276999"/>
          </a:xfrm>
          <a:prstGeom prst="rect">
            <a:avLst/>
          </a:prstGeom>
          <a:noFill/>
        </p:spPr>
        <p:txBody>
          <a:bodyPr wrap="none" rtlCol="0">
            <a:spAutoFit/>
          </a:bodyPr>
          <a:lstStyle/>
          <a:p>
            <a:r>
              <a:rPr lang="tr-TR" sz="1200" dirty="0" smtClean="0"/>
              <a:t>Kaynak: </a:t>
            </a:r>
            <a:r>
              <a:rPr lang="tr-TR" sz="1200" dirty="0" err="1" smtClean="0"/>
              <a:t>Przeworski</a:t>
            </a:r>
            <a:r>
              <a:rPr lang="tr-TR" sz="1200" dirty="0" smtClean="0"/>
              <a:t> ve diğerleri, 2000, s. 79</a:t>
            </a:r>
            <a:endParaRPr lang="tr-TR" sz="1200" dirty="0"/>
          </a:p>
        </p:txBody>
      </p:sp>
    </p:spTree>
  </p:cSld>
  <p:clrMapOvr>
    <a:masterClrMapping/>
  </p:clrMapOvr>
  <p:transition>
    <p:cover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Yabancılaşma (</a:t>
            </a:r>
            <a:r>
              <a:rPr lang="tr-TR" dirty="0" err="1" smtClean="0"/>
              <a:t>Anomi</a:t>
            </a:r>
            <a:r>
              <a:rPr lang="tr-TR" dirty="0" smtClean="0"/>
              <a:t>)</a:t>
            </a:r>
            <a:endParaRPr lang="tr-TR" dirty="0"/>
          </a:p>
        </p:txBody>
      </p:sp>
      <p:sp>
        <p:nvSpPr>
          <p:cNvPr id="690179" name="Rectangle 3"/>
          <p:cNvSpPr>
            <a:spLocks noGrp="1" noChangeArrowheads="1"/>
          </p:cNvSpPr>
          <p:nvPr>
            <p:ph type="body" idx="1"/>
          </p:nvPr>
        </p:nvSpPr>
        <p:spPr bwMode="auto">
          <a:xfrm>
            <a:off x="467544" y="1340768"/>
            <a:ext cx="8229600" cy="4210050"/>
          </a:xfrm>
          <a:noFill/>
          <a:ln>
            <a:miter lim="800000"/>
            <a:headEnd/>
            <a:tailEnd/>
          </a:ln>
        </p:spPr>
        <p:txBody>
          <a:bodyPr vert="horz" wrap="square" lIns="91440" tIns="45720" rIns="91440" bIns="45720" numCol="1" anchor="t" anchorCtr="0" compatLnSpc="1">
            <a:prstTxWarp prst="textNoShape">
              <a:avLst/>
            </a:prstTxWarp>
          </a:bodyPr>
          <a:lstStyle/>
          <a:p>
            <a:r>
              <a:rPr lang="tr-TR" sz="3400" dirty="0"/>
              <a:t>Çok boyutlu bir kavram</a:t>
            </a:r>
          </a:p>
          <a:p>
            <a:r>
              <a:rPr lang="tr-TR" sz="3400" dirty="0"/>
              <a:t>Güçsüzlük</a:t>
            </a:r>
          </a:p>
          <a:p>
            <a:r>
              <a:rPr lang="tr-TR" sz="3400" dirty="0"/>
              <a:t>Anlamsızlık</a:t>
            </a:r>
          </a:p>
          <a:p>
            <a:r>
              <a:rPr lang="tr-TR" sz="3400" dirty="0"/>
              <a:t>Kendi kendine </a:t>
            </a:r>
            <a:r>
              <a:rPr lang="tr-TR" sz="3400" dirty="0" smtClean="0"/>
              <a:t>yabancılaşma</a:t>
            </a:r>
          </a:p>
          <a:p>
            <a:r>
              <a:rPr lang="tr-TR" sz="3400" dirty="0" smtClean="0"/>
              <a:t>Kişiler arası yabancılaşma (“</a:t>
            </a:r>
            <a:r>
              <a:rPr lang="tr-TR" sz="3400" dirty="0" err="1" smtClean="0"/>
              <a:t>anomia</a:t>
            </a:r>
            <a:r>
              <a:rPr lang="tr-TR" sz="3400" dirty="0" smtClean="0"/>
              <a:t>”)</a:t>
            </a:r>
          </a:p>
        </p:txBody>
      </p:sp>
      <p:sp>
        <p:nvSpPr>
          <p:cNvPr id="5" name="4 Metin kutusu"/>
          <p:cNvSpPr txBox="1"/>
          <p:nvPr/>
        </p:nvSpPr>
        <p:spPr>
          <a:xfrm>
            <a:off x="6504105" y="6165304"/>
            <a:ext cx="2539478" cy="276999"/>
          </a:xfrm>
          <a:prstGeom prst="rect">
            <a:avLst/>
          </a:prstGeom>
          <a:noFill/>
        </p:spPr>
        <p:txBody>
          <a:bodyPr wrap="none" rtlCol="0">
            <a:spAutoFit/>
          </a:bodyPr>
          <a:lstStyle/>
          <a:p>
            <a:r>
              <a:rPr lang="tr-TR" sz="1200" dirty="0" smtClean="0"/>
              <a:t>Kaynak: Babbie,  2007, s.130-132</a:t>
            </a:r>
            <a:endParaRPr lang="tr-TR" sz="1200" dirty="0"/>
          </a:p>
        </p:txBody>
      </p:sp>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5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Kavram</a:t>
            </a:r>
          </a:p>
        </p:txBody>
      </p:sp>
      <p:sp>
        <p:nvSpPr>
          <p:cNvPr id="685059" name="Rectangle 3"/>
          <p:cNvSpPr>
            <a:spLocks noGrp="1" noChangeArrowheads="1"/>
          </p:cNvSpPr>
          <p:nvPr>
            <p:ph type="body" idx="1"/>
          </p:nvPr>
        </p:nvSpPr>
        <p:spPr bwMode="auto">
          <a:xfrm>
            <a:off x="395536" y="1052736"/>
            <a:ext cx="8229600" cy="4210050"/>
          </a:xfrm>
          <a:noFill/>
          <a:ln>
            <a:miter lim="800000"/>
            <a:headEnd/>
            <a:tailEnd/>
          </a:ln>
        </p:spPr>
        <p:txBody>
          <a:bodyPr vert="horz" wrap="square" lIns="91440" tIns="45720" rIns="91440" bIns="45720" numCol="1" anchor="t" anchorCtr="0" compatLnSpc="1">
            <a:prstTxWarp prst="textNoShape">
              <a:avLst/>
            </a:prstTxWarp>
          </a:bodyPr>
          <a:lstStyle/>
          <a:p>
            <a:r>
              <a:rPr lang="tr-TR" dirty="0"/>
              <a:t>Kavram: “Bir dizi gözlem, duygu ve düşünceyi özetleyen bir zihinsel imge”</a:t>
            </a:r>
          </a:p>
          <a:p>
            <a:r>
              <a:rPr lang="tr-TR" dirty="0"/>
              <a:t>Sözcüklerin günlük dilde gevşek kullanımı</a:t>
            </a:r>
          </a:p>
          <a:p>
            <a:r>
              <a:rPr lang="tr-TR" dirty="0"/>
              <a:t>Bilim dilinde sözcüklerle tam olarak ne demek istendiği açıklanmalı</a:t>
            </a:r>
          </a:p>
          <a:p>
            <a:r>
              <a:rPr lang="tr-TR" dirty="0"/>
              <a:t>Kavramları </a:t>
            </a:r>
            <a:r>
              <a:rPr lang="tr-TR" dirty="0" smtClean="0"/>
              <a:t>kavramsallaştırmak, </a:t>
            </a:r>
            <a:r>
              <a:rPr lang="tr-TR" dirty="0"/>
              <a:t>işletimselleştirme ve ölçmenin </a:t>
            </a:r>
            <a:r>
              <a:rPr lang="tr-TR" dirty="0" smtClean="0"/>
              <a:t>temelidir </a:t>
            </a:r>
            <a:endParaRPr lang="tr-TR" dirty="0"/>
          </a:p>
        </p:txBody>
      </p:sp>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2"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sz="4000" dirty="0" smtClean="0"/>
              <a:t>Yabancılaşma Tanımı</a:t>
            </a:r>
            <a:endParaRPr lang="tr-TR" sz="4000" dirty="0"/>
          </a:p>
        </p:txBody>
      </p:sp>
      <p:sp>
        <p:nvSpPr>
          <p:cNvPr id="701443" name="Rectangle 3"/>
          <p:cNvSpPr>
            <a:spLocks noGrp="1" noChangeArrowheads="1"/>
          </p:cNvSpPr>
          <p:nvPr>
            <p:ph type="body" idx="1"/>
          </p:nvPr>
        </p:nvSpPr>
        <p:spPr bwMode="auto">
          <a:xfrm>
            <a:off x="457200" y="1340768"/>
            <a:ext cx="8686800" cy="421005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Toplumun </a:t>
            </a:r>
            <a:r>
              <a:rPr lang="tr-TR" dirty="0"/>
              <a:t>normlarının olmaması, </a:t>
            </a:r>
            <a:r>
              <a:rPr lang="tr-TR" dirty="0" smtClean="0"/>
              <a:t>kanunsuzluk (“</a:t>
            </a:r>
            <a:r>
              <a:rPr lang="tr-TR" dirty="0" err="1" smtClean="0"/>
              <a:t>anomie</a:t>
            </a:r>
            <a:r>
              <a:rPr lang="tr-TR" dirty="0" smtClean="0"/>
              <a:t>”)</a:t>
            </a:r>
            <a:endParaRPr lang="tr-TR" dirty="0"/>
          </a:p>
          <a:p>
            <a:r>
              <a:rPr lang="tr-TR" dirty="0" smtClean="0"/>
              <a:t>Yabancılaşma “amaçlarla </a:t>
            </a:r>
            <a:r>
              <a:rPr lang="tr-TR" dirty="0"/>
              <a:t>toplumun dayattığı araçlar arasındaki eşitsizlikten kaynaklanıyor” (Robert </a:t>
            </a:r>
            <a:r>
              <a:rPr lang="tr-TR" dirty="0" err="1"/>
              <a:t>Merton</a:t>
            </a:r>
            <a:r>
              <a:rPr lang="tr-TR" dirty="0" smtClean="0"/>
              <a:t>)</a:t>
            </a:r>
          </a:p>
          <a:p>
            <a:r>
              <a:rPr lang="tr-TR" dirty="0" smtClean="0"/>
              <a:t>“Bir eylemin sonuçları çelişik, erişilmez veya önemsiz hale gelirse yabancılaşma koşulu oluşur” (</a:t>
            </a:r>
            <a:r>
              <a:rPr lang="tr-TR" dirty="0" err="1" smtClean="0"/>
              <a:t>Elwin</a:t>
            </a:r>
            <a:r>
              <a:rPr lang="tr-TR" dirty="0" smtClean="0"/>
              <a:t> </a:t>
            </a:r>
            <a:r>
              <a:rPr lang="tr-TR" dirty="0" err="1" smtClean="0"/>
              <a:t>Powell</a:t>
            </a:r>
            <a:r>
              <a:rPr lang="tr-TR" dirty="0" smtClean="0"/>
              <a:t>)</a:t>
            </a:r>
            <a:endParaRPr lang="tr-TR" dirty="0"/>
          </a:p>
        </p:txBody>
      </p:sp>
      <p:sp>
        <p:nvSpPr>
          <p:cNvPr id="4" name="3 Metin kutusu"/>
          <p:cNvSpPr txBox="1"/>
          <p:nvPr/>
        </p:nvSpPr>
        <p:spPr>
          <a:xfrm>
            <a:off x="6774466" y="6165304"/>
            <a:ext cx="2190022" cy="276999"/>
          </a:xfrm>
          <a:prstGeom prst="rect">
            <a:avLst/>
          </a:prstGeom>
          <a:noFill/>
        </p:spPr>
        <p:txBody>
          <a:bodyPr wrap="none" rtlCol="0">
            <a:spAutoFit/>
          </a:bodyPr>
          <a:lstStyle/>
          <a:p>
            <a:r>
              <a:rPr lang="tr-TR" sz="1200" dirty="0" smtClean="0"/>
              <a:t>Kaynak: </a:t>
            </a:r>
            <a:r>
              <a:rPr lang="tr-TR" sz="1200" dirty="0" err="1" smtClean="0"/>
              <a:t>Babbie</a:t>
            </a:r>
            <a:r>
              <a:rPr lang="tr-TR" sz="1200" dirty="0" smtClean="0"/>
              <a:t>, 2007, s. 130</a:t>
            </a:r>
            <a:endParaRPr lang="tr-TR" sz="1200" dirty="0"/>
          </a:p>
        </p:txBody>
      </p:sp>
    </p:spTree>
  </p:cSld>
  <p:clrMapOvr>
    <a:masterClrMapping/>
  </p:clrMapOvr>
  <p:transition>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8"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sz="4000" dirty="0" smtClean="0"/>
              <a:t>Yabancılaşma – İntihar İlişkisi</a:t>
            </a:r>
            <a:endParaRPr lang="tr-TR" sz="4000" dirty="0"/>
          </a:p>
        </p:txBody>
      </p:sp>
      <p:sp>
        <p:nvSpPr>
          <p:cNvPr id="700419" name="Rectangle 3"/>
          <p:cNvSpPr>
            <a:spLocks noGrp="1" noChangeArrowheads="1"/>
          </p:cNvSpPr>
          <p:nvPr>
            <p:ph type="body" idx="1"/>
          </p:nvPr>
        </p:nvSpPr>
        <p:spPr bwMode="auto">
          <a:xfrm>
            <a:off x="395536" y="1196752"/>
            <a:ext cx="8568952" cy="4896544"/>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2600" dirty="0" smtClean="0"/>
              <a:t>Durkheim “yabancılaşma” terimini toplumbilimsel bir kavram haline getirdi</a:t>
            </a:r>
          </a:p>
          <a:p>
            <a:pPr>
              <a:lnSpc>
                <a:spcPct val="80000"/>
              </a:lnSpc>
            </a:pPr>
            <a:r>
              <a:rPr lang="tr-TR" sz="2600" dirty="0" smtClean="0"/>
              <a:t>Durkheim (1897) ölüm istatistiklerinden yararlanarak dinin, iklimin, mevsimlerin intiharla ilişkisini inceledi</a:t>
            </a:r>
            <a:endParaRPr lang="tr-TR" sz="2600" dirty="0"/>
          </a:p>
          <a:p>
            <a:pPr>
              <a:lnSpc>
                <a:spcPct val="80000"/>
              </a:lnSpc>
            </a:pPr>
            <a:r>
              <a:rPr lang="tr-TR" sz="2600" dirty="0" smtClean="0"/>
              <a:t>Böylece </a:t>
            </a:r>
            <a:r>
              <a:rPr lang="tr-TR" sz="2600" dirty="0"/>
              <a:t>intihar eden kişiler hakkında bilgisi olmasa bile son derece bireysel bir olayla ilgili sonuçlara </a:t>
            </a:r>
            <a:r>
              <a:rPr lang="tr-TR" sz="2600" dirty="0" smtClean="0"/>
              <a:t>vardı</a:t>
            </a:r>
            <a:endParaRPr lang="tr-TR" sz="2600" dirty="0"/>
          </a:p>
          <a:p>
            <a:pPr>
              <a:lnSpc>
                <a:spcPct val="80000"/>
              </a:lnSpc>
            </a:pPr>
            <a:r>
              <a:rPr lang="tr-TR" sz="2600" dirty="0"/>
              <a:t>İntihar toplumdaki anlaşmaların açık ve durağan olmamasından da kaynaklanıyor</a:t>
            </a:r>
          </a:p>
          <a:p>
            <a:pPr>
              <a:lnSpc>
                <a:spcPct val="80000"/>
              </a:lnSpc>
            </a:pPr>
            <a:r>
              <a:rPr lang="tr-TR" sz="2600" dirty="0"/>
              <a:t>Başkaldırı ve değişim dönemlerinde bireyler kararsızlığa düşüyor, kendilerinden ne beklendiğini </a:t>
            </a:r>
            <a:r>
              <a:rPr lang="tr-TR" sz="2600" dirty="0" smtClean="0"/>
              <a:t>bilmiyorlar </a:t>
            </a:r>
          </a:p>
          <a:p>
            <a:pPr>
              <a:lnSpc>
                <a:spcPct val="80000"/>
              </a:lnSpc>
            </a:pPr>
            <a:r>
              <a:rPr lang="tr-TR" sz="2600" dirty="0" smtClean="0"/>
              <a:t>Bu </a:t>
            </a:r>
            <a:r>
              <a:rPr lang="tr-TR" sz="2600" dirty="0"/>
              <a:t>durum karmaşaya, </a:t>
            </a:r>
            <a:r>
              <a:rPr lang="tr-TR" sz="2600" dirty="0" err="1"/>
              <a:t>anksiyeteye</a:t>
            </a:r>
            <a:r>
              <a:rPr lang="tr-TR" sz="2600" dirty="0"/>
              <a:t> ve hatta kişinin kendi kendini öldürmesine yol </a:t>
            </a:r>
            <a:r>
              <a:rPr lang="tr-TR" sz="2600" dirty="0" smtClean="0"/>
              <a:t>açıyor</a:t>
            </a:r>
          </a:p>
          <a:p>
            <a:pPr>
              <a:lnSpc>
                <a:spcPct val="80000"/>
              </a:lnSpc>
            </a:pPr>
            <a:endParaRPr lang="tr-TR" sz="2400" dirty="0" smtClean="0"/>
          </a:p>
          <a:p>
            <a:pPr>
              <a:lnSpc>
                <a:spcPct val="80000"/>
              </a:lnSpc>
            </a:pPr>
            <a:endParaRPr lang="tr-TR" sz="2400" dirty="0" smtClean="0"/>
          </a:p>
        </p:txBody>
      </p:sp>
      <p:sp>
        <p:nvSpPr>
          <p:cNvPr id="6" name="3 Metin kutusu"/>
          <p:cNvSpPr txBox="1"/>
          <p:nvPr/>
        </p:nvSpPr>
        <p:spPr>
          <a:xfrm>
            <a:off x="6643019" y="6165304"/>
            <a:ext cx="2452916" cy="276999"/>
          </a:xfrm>
          <a:prstGeom prst="rect">
            <a:avLst/>
          </a:prstGeom>
          <a:noFill/>
        </p:spPr>
        <p:txBody>
          <a:bodyPr wrap="none" rtlCol="0">
            <a:spAutoFit/>
          </a:bodyPr>
          <a:lstStyle/>
          <a:p>
            <a:r>
              <a:rPr lang="tr-TR" sz="1200" dirty="0" smtClean="0"/>
              <a:t>Kaynak: Babbie, 2007, s.331-332</a:t>
            </a:r>
            <a:endParaRPr lang="tr-TR" sz="1200" dirty="0"/>
          </a:p>
        </p:txBody>
      </p:sp>
    </p:spTree>
  </p:cSld>
  <p:clrMapOvr>
    <a:masterClrMapping/>
  </p:clrMapOvr>
  <p:transition>
    <p:cover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712968" cy="914400"/>
          </a:xfrm>
        </p:spPr>
        <p:txBody>
          <a:bodyPr/>
          <a:lstStyle/>
          <a:p>
            <a:r>
              <a:rPr lang="tr-TR" dirty="0" smtClean="0"/>
              <a:t>Yabancılaşma – İşletimsel Tanım</a:t>
            </a:r>
            <a:endParaRPr lang="tr-TR" dirty="0"/>
          </a:p>
        </p:txBody>
      </p:sp>
      <p:sp>
        <p:nvSpPr>
          <p:cNvPr id="3" name="2 İçerik Yer Tutucusu"/>
          <p:cNvSpPr>
            <a:spLocks noGrp="1"/>
          </p:cNvSpPr>
          <p:nvPr>
            <p:ph idx="1"/>
          </p:nvPr>
        </p:nvSpPr>
        <p:spPr>
          <a:xfrm>
            <a:off x="395536" y="1268760"/>
            <a:ext cx="8496944" cy="4968552"/>
          </a:xfrm>
        </p:spPr>
        <p:txBody>
          <a:bodyPr/>
          <a:lstStyle/>
          <a:p>
            <a:pPr>
              <a:lnSpc>
                <a:spcPct val="80000"/>
              </a:lnSpc>
              <a:spcAft>
                <a:spcPts val="300"/>
              </a:spcAft>
            </a:pPr>
            <a:r>
              <a:rPr lang="tr-TR" sz="2600" dirty="0" smtClean="0"/>
              <a:t>Yabancılaşma kavramını işletimselleştirmek yarım yüzyıldan fazla zaman aldı</a:t>
            </a:r>
          </a:p>
          <a:p>
            <a:pPr>
              <a:lnSpc>
                <a:spcPct val="80000"/>
              </a:lnSpc>
              <a:spcAft>
                <a:spcPts val="300"/>
              </a:spcAft>
            </a:pPr>
            <a:r>
              <a:rPr lang="tr-TR" sz="2600" dirty="0" err="1" smtClean="0"/>
              <a:t>Leo</a:t>
            </a:r>
            <a:r>
              <a:rPr lang="tr-TR" sz="2600" dirty="0" smtClean="0"/>
              <a:t> </a:t>
            </a:r>
            <a:r>
              <a:rPr lang="tr-TR" sz="2600" dirty="0" err="1" smtClean="0"/>
              <a:t>Srole</a:t>
            </a:r>
            <a:r>
              <a:rPr lang="tr-TR" sz="2600" dirty="0" smtClean="0"/>
              <a:t> (1956) </a:t>
            </a:r>
            <a:r>
              <a:rPr lang="tr-TR" sz="2600" dirty="0" err="1" smtClean="0"/>
              <a:t>anomiyi</a:t>
            </a:r>
            <a:r>
              <a:rPr lang="tr-TR" sz="2600" dirty="0" smtClean="0"/>
              <a:t> beş bileşenden oluşan bir kavram olarak işletimselleştirdi:</a:t>
            </a:r>
          </a:p>
          <a:p>
            <a:pPr lvl="1">
              <a:lnSpc>
                <a:spcPct val="80000"/>
              </a:lnSpc>
            </a:pPr>
            <a:r>
              <a:rPr lang="tr-TR" sz="2400" dirty="0" smtClean="0"/>
              <a:t>Bireyin toplum önderlerinin kendi ihtiyaçlarından kopuk oldukları algısı</a:t>
            </a:r>
          </a:p>
          <a:p>
            <a:pPr lvl="1">
              <a:lnSpc>
                <a:spcPct val="80000"/>
              </a:lnSpc>
            </a:pPr>
            <a:r>
              <a:rPr lang="tr-TR" sz="2400" dirty="0" smtClean="0"/>
              <a:t>Bireyin sosyal düzenin temelde tahmin edilemez olduğu algısı </a:t>
            </a:r>
          </a:p>
          <a:p>
            <a:pPr lvl="1">
              <a:lnSpc>
                <a:spcPct val="80000"/>
              </a:lnSpc>
            </a:pPr>
            <a:r>
              <a:rPr lang="tr-TR" sz="2400" dirty="0" smtClean="0"/>
              <a:t>Bireyin hayatta amaçladığından geriye düştüğü algısı</a:t>
            </a:r>
          </a:p>
          <a:p>
            <a:pPr lvl="1">
              <a:lnSpc>
                <a:spcPct val="80000"/>
              </a:lnSpc>
            </a:pPr>
            <a:r>
              <a:rPr lang="tr-TR" sz="2400" dirty="0" smtClean="0"/>
              <a:t>İçselleştirilmiş toplumsal normların ve kuralların kaybedildiği ve yaşamın anlamsızlaştığı algısı</a:t>
            </a:r>
          </a:p>
          <a:p>
            <a:pPr lvl="1">
              <a:lnSpc>
                <a:spcPct val="80000"/>
              </a:lnSpc>
            </a:pPr>
            <a:r>
              <a:rPr lang="tr-TR" sz="2400" dirty="0" smtClean="0"/>
              <a:t>Bireyin toplumsal varoluşunun temeli olan yakın kişisel ilişkiler çerçevesinin artık tahmin edilemez ya da destekleyici olmadığı algısı </a:t>
            </a:r>
          </a:p>
        </p:txBody>
      </p:sp>
      <p:sp>
        <p:nvSpPr>
          <p:cNvPr id="4" name="3 Veri Yer Tutucusu"/>
          <p:cNvSpPr>
            <a:spLocks noGrp="1"/>
          </p:cNvSpPr>
          <p:nvPr>
            <p:ph type="dt" sz="half" idx="10"/>
          </p:nvPr>
        </p:nvSpPr>
        <p:spPr/>
        <p:txBody>
          <a:bodyPr/>
          <a:lstStyle/>
          <a:p>
            <a:pPr>
              <a:defRPr/>
            </a:pPr>
            <a:r>
              <a:rPr lang="en-US" dirty="0" smtClean="0"/>
              <a:t>	</a:t>
            </a:r>
            <a:endParaRPr lang="en-US" dirty="0"/>
          </a:p>
        </p:txBody>
      </p:sp>
      <p:sp>
        <p:nvSpPr>
          <p:cNvPr id="9" name="8 Metin kutusu"/>
          <p:cNvSpPr txBox="1"/>
          <p:nvPr/>
        </p:nvSpPr>
        <p:spPr>
          <a:xfrm>
            <a:off x="5076056" y="6165304"/>
            <a:ext cx="3828292" cy="276999"/>
          </a:xfrm>
          <a:prstGeom prst="rect">
            <a:avLst/>
          </a:prstGeom>
          <a:noFill/>
        </p:spPr>
        <p:txBody>
          <a:bodyPr wrap="none" rtlCol="0">
            <a:spAutoFit/>
          </a:bodyPr>
          <a:lstStyle/>
          <a:p>
            <a:r>
              <a:rPr lang="tr-TR" sz="1200" dirty="0" smtClean="0"/>
              <a:t>Kaynak: </a:t>
            </a:r>
            <a:r>
              <a:rPr lang="tr-TR" sz="1200" dirty="0" err="1" smtClean="0"/>
              <a:t>Babbie</a:t>
            </a:r>
            <a:r>
              <a:rPr lang="tr-TR" sz="1200" dirty="0" smtClean="0"/>
              <a:t>, 2007, s.131; </a:t>
            </a:r>
            <a:r>
              <a:rPr lang="tr-TR" sz="1200" dirty="0" err="1" smtClean="0"/>
              <a:t>Srole</a:t>
            </a:r>
            <a:r>
              <a:rPr lang="tr-TR" sz="1200" dirty="0" smtClean="0"/>
              <a:t>, 1956, s. 712-713</a:t>
            </a:r>
            <a:endParaRPr lang="tr-TR" sz="1200" dirty="0"/>
          </a:p>
        </p:txBody>
      </p:sp>
    </p:spTree>
  </p:cSld>
  <p:clrMapOvr>
    <a:masterClrMapping/>
  </p:clrMapOvr>
  <p:transition>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2"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Yoksulluk</a:t>
            </a:r>
          </a:p>
        </p:txBody>
      </p:sp>
      <p:sp>
        <p:nvSpPr>
          <p:cNvPr id="691203" name="Rectangle 3"/>
          <p:cNvSpPr>
            <a:spLocks noGrp="1" noChangeArrowheads="1"/>
          </p:cNvSpPr>
          <p:nvPr>
            <p:ph type="body" idx="1"/>
          </p:nvPr>
        </p:nvSpPr>
        <p:spPr bwMode="auto">
          <a:xfrm>
            <a:off x="323528" y="1124744"/>
            <a:ext cx="8229600" cy="4210050"/>
          </a:xfrm>
          <a:noFill/>
          <a:ln>
            <a:miter lim="800000"/>
            <a:headEnd/>
            <a:tailEnd/>
          </a:ln>
        </p:spPr>
        <p:txBody>
          <a:bodyPr vert="horz" wrap="square" lIns="91440" tIns="45720" rIns="91440" bIns="45720" numCol="1" anchor="t" anchorCtr="0" compatLnSpc="1">
            <a:prstTxWarp prst="textNoShape">
              <a:avLst/>
            </a:prstTxWarp>
          </a:bodyPr>
          <a:lstStyle/>
          <a:p>
            <a:r>
              <a:rPr lang="tr-TR" dirty="0"/>
              <a:t>Kesin yoksulluk standardı (iki ay beslenmeye yetecek miktarda parası olması) </a:t>
            </a:r>
          </a:p>
          <a:p>
            <a:r>
              <a:rPr lang="tr-TR" dirty="0"/>
              <a:t>Göreli yoksulluk standardı (nüfusun en fakir </a:t>
            </a:r>
            <a:r>
              <a:rPr lang="tr-TR" dirty="0" smtClean="0"/>
              <a:t>%5’i </a:t>
            </a:r>
            <a:r>
              <a:rPr lang="tr-TR" dirty="0"/>
              <a:t>veya %10’u</a:t>
            </a:r>
          </a:p>
          <a:p>
            <a:r>
              <a:rPr lang="tr-TR" dirty="0"/>
              <a:t>Öznel yoksulluk: </a:t>
            </a:r>
            <a:r>
              <a:rPr lang="tr-TR" dirty="0" smtClean="0"/>
              <a:t>İnsanların </a:t>
            </a:r>
            <a:r>
              <a:rPr lang="tr-TR" dirty="0"/>
              <a:t>kendilerine yeteceğini düşündükleri minimum gelir </a:t>
            </a:r>
          </a:p>
        </p:txBody>
      </p:sp>
    </p:spTree>
  </p:cSld>
  <p:clrMapOvr>
    <a:masterClrMapping/>
  </p:clrMapOvr>
  <p:transition>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154"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Madde Kullanımı</a:t>
            </a:r>
          </a:p>
        </p:txBody>
      </p:sp>
      <p:sp>
        <p:nvSpPr>
          <p:cNvPr id="689155" name="Rectangle 3"/>
          <p:cNvSpPr>
            <a:spLocks noGrp="1" noChangeArrowheads="1"/>
          </p:cNvSpPr>
          <p:nvPr>
            <p:ph type="body" idx="1"/>
          </p:nvPr>
        </p:nvSpPr>
        <p:spPr bwMode="auto">
          <a:xfrm>
            <a:off x="395536" y="1052736"/>
            <a:ext cx="8568952" cy="5328592"/>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spcAft>
                <a:spcPts val="0"/>
              </a:spcAft>
            </a:pPr>
            <a:r>
              <a:rPr lang="tr-TR" sz="2600" dirty="0" smtClean="0"/>
              <a:t>Trafik </a:t>
            </a:r>
            <a:r>
              <a:rPr lang="tr-TR" sz="2600" dirty="0"/>
              <a:t>kazalarında alkolün rolü </a:t>
            </a:r>
            <a:r>
              <a:rPr lang="tr-TR" sz="2600" dirty="0" smtClean="0"/>
              <a:t>ABD’de %50</a:t>
            </a:r>
            <a:endParaRPr lang="tr-TR" sz="2600" dirty="0"/>
          </a:p>
          <a:p>
            <a:pPr>
              <a:lnSpc>
                <a:spcPct val="80000"/>
              </a:lnSpc>
              <a:spcAft>
                <a:spcPts val="0"/>
              </a:spcAft>
            </a:pPr>
            <a:r>
              <a:rPr lang="tr-TR" sz="2600" dirty="0" smtClean="0"/>
              <a:t>Her yıl 1 </a:t>
            </a:r>
            <a:r>
              <a:rPr lang="tr-TR" sz="2600" dirty="0"/>
              <a:t>milyon kişi alkollü araç sürmekten tutuklanıyor</a:t>
            </a:r>
          </a:p>
          <a:p>
            <a:pPr>
              <a:lnSpc>
                <a:spcPct val="80000"/>
              </a:lnSpc>
              <a:spcAft>
                <a:spcPts val="0"/>
              </a:spcAft>
            </a:pPr>
            <a:r>
              <a:rPr lang="tr-TR" sz="2600" dirty="0"/>
              <a:t>Tutuklananların üçte ikisi uyuşturucu kullanıyor</a:t>
            </a:r>
          </a:p>
          <a:p>
            <a:pPr>
              <a:lnSpc>
                <a:spcPct val="80000"/>
              </a:lnSpc>
              <a:spcAft>
                <a:spcPts val="0"/>
              </a:spcAft>
            </a:pPr>
            <a:r>
              <a:rPr lang="tr-TR" sz="2600" dirty="0" smtClean="0"/>
              <a:t>Madde kullanımının ABD’ye </a:t>
            </a:r>
            <a:r>
              <a:rPr lang="tr-TR" sz="2600" dirty="0"/>
              <a:t>maliyeti yılda 4 milyar dolar</a:t>
            </a:r>
          </a:p>
          <a:p>
            <a:pPr>
              <a:lnSpc>
                <a:spcPct val="80000"/>
              </a:lnSpc>
              <a:spcAft>
                <a:spcPts val="0"/>
              </a:spcAft>
            </a:pPr>
            <a:r>
              <a:rPr lang="tr-TR" sz="2600" dirty="0"/>
              <a:t>Peki </a:t>
            </a:r>
            <a:r>
              <a:rPr lang="tr-TR" sz="2600" dirty="0" smtClean="0"/>
              <a:t>“madde </a:t>
            </a:r>
            <a:r>
              <a:rPr lang="tr-TR" sz="2600" dirty="0" err="1" smtClean="0"/>
              <a:t>kullanımı”yla</a:t>
            </a:r>
            <a:r>
              <a:rPr lang="tr-TR" sz="2600" dirty="0" smtClean="0"/>
              <a:t> </a:t>
            </a:r>
            <a:r>
              <a:rPr lang="tr-TR" sz="2600" dirty="0"/>
              <a:t>ne kastediliyor?</a:t>
            </a:r>
          </a:p>
          <a:p>
            <a:pPr>
              <a:lnSpc>
                <a:spcPct val="80000"/>
              </a:lnSpc>
              <a:spcAft>
                <a:spcPts val="0"/>
              </a:spcAft>
            </a:pPr>
            <a:r>
              <a:rPr lang="tr-TR" sz="2600" dirty="0" smtClean="0"/>
              <a:t>“Bir </a:t>
            </a:r>
            <a:r>
              <a:rPr lang="tr-TR" sz="2600" dirty="0"/>
              <a:t>maddenin bireyin sosyal yaşamını ve kendi kendine bakabilme fonksiyonlarını etkileyecek şekilde tekrarlı </a:t>
            </a:r>
            <a:r>
              <a:rPr lang="tr-TR" sz="2600" dirty="0" smtClean="0"/>
              <a:t>kullanımı” Amerikan Psikoloji Derneği (APA) </a:t>
            </a:r>
            <a:endParaRPr lang="tr-TR" sz="2600" dirty="0"/>
          </a:p>
          <a:p>
            <a:pPr>
              <a:lnSpc>
                <a:spcPct val="80000"/>
              </a:lnSpc>
              <a:spcAft>
                <a:spcPts val="0"/>
              </a:spcAft>
            </a:pPr>
            <a:r>
              <a:rPr lang="tr-TR" sz="2600" dirty="0"/>
              <a:t>“Madde bağımlılığı”: Bir maddeye karşı kişinin tolerans geliştirmesi ve aynı etkiyi elde edebilmek için daha fazla dozlarda alma ihtiyacı duyması ve içine kapanma deneyimi ve bir süre madde kullanmayınca krize </a:t>
            </a:r>
            <a:r>
              <a:rPr lang="tr-TR" sz="2600" dirty="0" smtClean="0"/>
              <a:t>girmesi (Dünya Sağlık Örgütü)  </a:t>
            </a:r>
            <a:endParaRPr lang="tr-TR" sz="2600" dirty="0"/>
          </a:p>
        </p:txBody>
      </p:sp>
    </p:spTree>
  </p:cSld>
  <p:clrMapOvr>
    <a:masterClrMapping/>
  </p:clrMapOvr>
  <p:transition>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2"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Çocuk Suçluluğu ve Denetim</a:t>
            </a:r>
            <a:endParaRPr lang="tr-TR" dirty="0"/>
          </a:p>
        </p:txBody>
      </p:sp>
      <p:sp>
        <p:nvSpPr>
          <p:cNvPr id="640003" name="Rectangle 3"/>
          <p:cNvSpPr>
            <a:spLocks noGrp="1" noChangeArrowheads="1"/>
          </p:cNvSpPr>
          <p:nvPr>
            <p:ph type="body" idx="1"/>
          </p:nvPr>
        </p:nvSpPr>
        <p:spPr bwMode="auto">
          <a:xfrm>
            <a:off x="457200" y="1196752"/>
            <a:ext cx="8686800" cy="4968552"/>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2600" dirty="0" smtClean="0"/>
              <a:t>Sapkın </a:t>
            </a:r>
            <a:r>
              <a:rPr lang="tr-TR" sz="2600" dirty="0"/>
              <a:t>davranışların nedeni </a:t>
            </a:r>
            <a:r>
              <a:rPr lang="tr-TR" sz="2600" dirty="0" smtClean="0"/>
              <a:t>toplumsal denetim </a:t>
            </a:r>
            <a:r>
              <a:rPr lang="tr-TR" sz="2600" dirty="0"/>
              <a:t>kuramıyla açıklanıyor</a:t>
            </a:r>
          </a:p>
          <a:p>
            <a:pPr>
              <a:lnSpc>
                <a:spcPct val="80000"/>
              </a:lnSpc>
            </a:pPr>
            <a:r>
              <a:rPr lang="tr-TR" sz="2600" dirty="0" smtClean="0"/>
              <a:t>Denence: “Çocuk suçluluğu denetimin </a:t>
            </a:r>
            <a:r>
              <a:rPr lang="tr-TR" sz="2600" dirty="0"/>
              <a:t>bir </a:t>
            </a:r>
            <a:r>
              <a:rPr lang="tr-TR" sz="2600" dirty="0" smtClean="0"/>
              <a:t>fonksiyonudur. </a:t>
            </a:r>
            <a:r>
              <a:rPr lang="tr-TR" sz="2600" dirty="0"/>
              <a:t>Denetim arttıkça suçluluk </a:t>
            </a:r>
            <a:r>
              <a:rPr lang="tr-TR" sz="2600" dirty="0" smtClean="0"/>
              <a:t>oranı azalır”</a:t>
            </a:r>
            <a:endParaRPr lang="tr-TR" sz="2600" dirty="0"/>
          </a:p>
          <a:p>
            <a:pPr>
              <a:lnSpc>
                <a:spcPct val="80000"/>
              </a:lnSpc>
            </a:pPr>
            <a:r>
              <a:rPr lang="tr-TR" sz="2600" dirty="0" smtClean="0"/>
              <a:t>“</a:t>
            </a:r>
            <a:r>
              <a:rPr lang="tr-TR" sz="2600" dirty="0"/>
              <a:t>Çocuk</a:t>
            </a:r>
            <a:r>
              <a:rPr lang="tr-TR" sz="2600" dirty="0" smtClean="0"/>
              <a:t>”: 18 </a:t>
            </a:r>
            <a:r>
              <a:rPr lang="tr-TR" sz="2600" dirty="0"/>
              <a:t>yaşından </a:t>
            </a:r>
            <a:r>
              <a:rPr lang="tr-TR" sz="2600" dirty="0" smtClean="0"/>
              <a:t>küçükler</a:t>
            </a:r>
            <a:endParaRPr lang="tr-TR" sz="2600" dirty="0"/>
          </a:p>
          <a:p>
            <a:pPr>
              <a:lnSpc>
                <a:spcPct val="80000"/>
              </a:lnSpc>
            </a:pPr>
            <a:r>
              <a:rPr lang="tr-TR" sz="2600" dirty="0" smtClean="0"/>
              <a:t>“</a:t>
            </a:r>
            <a:r>
              <a:rPr lang="tr-TR" sz="2600" dirty="0"/>
              <a:t>Suç</a:t>
            </a:r>
            <a:r>
              <a:rPr lang="tr-TR" sz="2600" dirty="0" smtClean="0"/>
              <a:t>”: Cezai </a:t>
            </a:r>
            <a:r>
              <a:rPr lang="tr-TR" sz="2600" dirty="0"/>
              <a:t>bir nedenle </a:t>
            </a:r>
            <a:r>
              <a:rPr lang="tr-TR" sz="2600" dirty="0" smtClean="0"/>
              <a:t>tutuklanma</a:t>
            </a:r>
            <a:endParaRPr lang="tr-TR" sz="2600" dirty="0"/>
          </a:p>
          <a:p>
            <a:pPr>
              <a:lnSpc>
                <a:spcPct val="80000"/>
              </a:lnSpc>
            </a:pPr>
            <a:r>
              <a:rPr lang="tr-TR" sz="2600" dirty="0" smtClean="0"/>
              <a:t>“</a:t>
            </a:r>
            <a:r>
              <a:rPr lang="tr-TR" sz="2600" dirty="0"/>
              <a:t>Denetim</a:t>
            </a:r>
            <a:r>
              <a:rPr lang="tr-TR" sz="2600" dirty="0" smtClean="0"/>
              <a:t>”: Çalışmayan </a:t>
            </a:r>
            <a:r>
              <a:rPr lang="tr-TR" sz="2600" dirty="0"/>
              <a:t>bir yetişkinin evde </a:t>
            </a:r>
            <a:r>
              <a:rPr lang="tr-TR" sz="2600" dirty="0" smtClean="0"/>
              <a:t>olması</a:t>
            </a:r>
            <a:endParaRPr lang="tr-TR" sz="2600" dirty="0"/>
          </a:p>
          <a:p>
            <a:pPr>
              <a:lnSpc>
                <a:spcPct val="80000"/>
              </a:lnSpc>
            </a:pPr>
            <a:r>
              <a:rPr lang="tr-TR" sz="2600" dirty="0"/>
              <a:t>Ampirik </a:t>
            </a:r>
            <a:r>
              <a:rPr lang="tr-TR" sz="2600" dirty="0" smtClean="0"/>
              <a:t>denence: </a:t>
            </a:r>
            <a:r>
              <a:rPr lang="tr-TR" sz="2600" dirty="0"/>
              <a:t>“Evde çalışmayan bir yetişkinle birlikte olan 18 yaşından küçüklerde cezai bir suçtan dolayı tutuklanma olasılığı daha azdır</a:t>
            </a:r>
            <a:r>
              <a:rPr lang="tr-TR" sz="2600" dirty="0" smtClean="0"/>
              <a:t>.”</a:t>
            </a:r>
            <a:endParaRPr lang="tr-TR" sz="2400" dirty="0" smtClean="0"/>
          </a:p>
          <a:p>
            <a:pPr>
              <a:lnSpc>
                <a:spcPct val="90000"/>
              </a:lnSpc>
            </a:pPr>
            <a:r>
              <a:rPr lang="tr-TR" sz="2600" dirty="0" smtClean="0"/>
              <a:t>Denetim sadece evde çalışmayan birinin olmasıyla, suçluluk sadece tutuklama ile açıklanabilir mi? Çocuk için 18 yaş göreli bir sınır değil mi?</a:t>
            </a:r>
          </a:p>
          <a:p>
            <a:pPr>
              <a:lnSpc>
                <a:spcPct val="80000"/>
              </a:lnSpc>
            </a:pPr>
            <a:endParaRPr lang="tr-TR" sz="2400" dirty="0"/>
          </a:p>
          <a:p>
            <a:pPr>
              <a:lnSpc>
                <a:spcPct val="80000"/>
              </a:lnSpc>
            </a:pPr>
            <a:endParaRPr lang="tr-TR" sz="2400" dirty="0"/>
          </a:p>
        </p:txBody>
      </p:sp>
    </p:spTree>
  </p:cSld>
  <p:clrMapOvr>
    <a:masterClrMapping/>
  </p:clrMapOvr>
  <p:transition>
    <p:cover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826"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Diğer Örnekler</a:t>
            </a:r>
            <a:endParaRPr lang="tr-TR" dirty="0"/>
          </a:p>
        </p:txBody>
      </p:sp>
      <p:sp>
        <p:nvSpPr>
          <p:cNvPr id="717827" name="Rectangle 3"/>
          <p:cNvSpPr>
            <a:spLocks noGrp="1" noChangeArrowheads="1"/>
          </p:cNvSpPr>
          <p:nvPr>
            <p:ph type="body" idx="1"/>
          </p:nvPr>
        </p:nvSpPr>
        <p:spPr bwMode="auto">
          <a:xfrm>
            <a:off x="395536" y="1196752"/>
            <a:ext cx="8229600" cy="4210050"/>
          </a:xfrm>
          <a:noFill/>
          <a:ln>
            <a:miter lim="800000"/>
            <a:headEnd/>
            <a:tailEnd/>
          </a:ln>
        </p:spPr>
        <p:txBody>
          <a:bodyPr vert="horz" wrap="square" lIns="91440" tIns="45720" rIns="91440" bIns="45720" numCol="1" anchor="t" anchorCtr="0" compatLnSpc="1">
            <a:prstTxWarp prst="textNoShape">
              <a:avLst/>
            </a:prstTxWarp>
          </a:bodyPr>
          <a:lstStyle/>
          <a:p>
            <a:r>
              <a:rPr lang="tr-TR" dirty="0"/>
              <a:t>Kadınlar erkeklerden daha mı şefkatli?</a:t>
            </a:r>
          </a:p>
          <a:p>
            <a:r>
              <a:rPr lang="tr-TR" dirty="0"/>
              <a:t>Sosyoloji öğrencileri dünya sorunları hakkında daha mı bilgili?</a:t>
            </a:r>
          </a:p>
          <a:p>
            <a:r>
              <a:rPr lang="tr-TR" dirty="0"/>
              <a:t>Yaşamak için İstanbul mu yoksa Ankara mı daha iyi bir yer?</a:t>
            </a:r>
          </a:p>
          <a:p>
            <a:r>
              <a:rPr lang="tr-TR" dirty="0"/>
              <a:t>Kampustaki en gözde öğretim üyeleri kimler?</a:t>
            </a:r>
          </a:p>
        </p:txBody>
      </p:sp>
    </p:spTree>
  </p:cSld>
  <p:clrMapOvr>
    <a:masterClrMapping/>
  </p:clrMapOvr>
  <p:transition>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p:cNvSpPr>
            <a:spLocks noGrp="1" noChangeArrowheads="1"/>
          </p:cNvSpPr>
          <p:nvPr>
            <p:ph type="title"/>
          </p:nvPr>
        </p:nvSpPr>
        <p:spPr bwMode="auto">
          <a:xfrm>
            <a:off x="179512" y="-99392"/>
            <a:ext cx="8964488" cy="836712"/>
          </a:xfrm>
          <a:noFill/>
          <a:ln>
            <a:miter lim="800000"/>
            <a:headEnd/>
            <a:tailEnd/>
          </a:ln>
        </p:spPr>
        <p:txBody>
          <a:bodyPr vert="horz" wrap="square" lIns="91440" tIns="45720" rIns="91440" bIns="45720" numCol="1" anchor="t" anchorCtr="0" compatLnSpc="1">
            <a:prstTxWarp prst="textNoShape">
              <a:avLst/>
            </a:prstTxWarp>
          </a:bodyPr>
          <a:lstStyle/>
          <a:p>
            <a:r>
              <a:rPr lang="tr-TR" sz="3200" dirty="0" smtClean="0"/>
              <a:t>Kavramsallaştırma ve İşletimselleştirmeyle İlgili Pratik Sorunlar</a:t>
            </a:r>
            <a:endParaRPr lang="tr-TR" sz="3200" dirty="0"/>
          </a:p>
        </p:txBody>
      </p:sp>
      <p:sp>
        <p:nvSpPr>
          <p:cNvPr id="641027" name="Rectangle 3"/>
          <p:cNvSpPr>
            <a:spLocks noGrp="1" noChangeArrowheads="1"/>
          </p:cNvSpPr>
          <p:nvPr>
            <p:ph type="body" idx="1"/>
          </p:nvPr>
        </p:nvSpPr>
        <p:spPr bwMode="auto">
          <a:xfrm>
            <a:off x="395536" y="1196752"/>
            <a:ext cx="8748464" cy="4608512"/>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tr-TR" dirty="0" smtClean="0"/>
              <a:t>Demokrasi, moral, yoksulluk, yabancılaşma gibi kuramsal </a:t>
            </a:r>
            <a:r>
              <a:rPr lang="tr-TR" dirty="0"/>
              <a:t>kavramları işletimselleştirmek </a:t>
            </a:r>
            <a:r>
              <a:rPr lang="tr-TR" dirty="0" smtClean="0"/>
              <a:t>zor</a:t>
            </a:r>
          </a:p>
          <a:p>
            <a:pPr>
              <a:lnSpc>
                <a:spcPct val="90000"/>
              </a:lnSpc>
            </a:pPr>
            <a:r>
              <a:rPr lang="tr-TR" dirty="0" err="1" smtClean="0"/>
              <a:t>Huntington</a:t>
            </a:r>
            <a:r>
              <a:rPr lang="tr-TR" dirty="0" smtClean="0"/>
              <a:t> kişi başına düşen gelir de dahil demokrasiyi yücelten 27 farklı faktör (değişken) listelemiş </a:t>
            </a:r>
            <a:r>
              <a:rPr lang="tr-TR" sz="1500" dirty="0" smtClean="0"/>
              <a:t>(Aktaran: </a:t>
            </a:r>
            <a:r>
              <a:rPr lang="tr-TR" sz="1500" dirty="0" err="1" smtClean="0"/>
              <a:t>Acemoglu</a:t>
            </a:r>
            <a:r>
              <a:rPr lang="tr-TR" sz="1500" dirty="0" smtClean="0"/>
              <a:t> ve </a:t>
            </a:r>
            <a:r>
              <a:rPr lang="tr-TR" sz="1500" dirty="0" err="1" smtClean="0"/>
              <a:t>Robinson</a:t>
            </a:r>
            <a:r>
              <a:rPr lang="tr-TR" sz="1500" dirty="0" smtClean="0"/>
              <a:t>, 2006, s. 75-76)</a:t>
            </a:r>
          </a:p>
          <a:p>
            <a:pPr>
              <a:lnSpc>
                <a:spcPct val="90000"/>
              </a:lnSpc>
            </a:pPr>
            <a:r>
              <a:rPr lang="tr-TR" dirty="0" smtClean="0"/>
              <a:t>Tüm değişkenler ampirik olarak birbiriyle ilişkili </a:t>
            </a:r>
          </a:p>
        </p:txBody>
      </p:sp>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2"/>
          <p:cNvSpPr>
            <a:spLocks noGrp="1" noChangeArrowheads="1"/>
          </p:cNvSpPr>
          <p:nvPr>
            <p:ph type="title"/>
          </p:nvPr>
        </p:nvSpPr>
        <p:spPr bwMode="auto">
          <a:xfrm>
            <a:off x="1" y="0"/>
            <a:ext cx="9144000" cy="1143000"/>
          </a:xfrm>
          <a:noFill/>
          <a:ln>
            <a:miter lim="800000"/>
            <a:headEnd/>
            <a:tailEnd/>
          </a:ln>
        </p:spPr>
        <p:txBody>
          <a:bodyPr vert="horz" wrap="square" lIns="91440" tIns="45720" rIns="91440" bIns="45720" numCol="1" anchor="t" anchorCtr="0" compatLnSpc="1">
            <a:prstTxWarp prst="textNoShape">
              <a:avLst/>
            </a:prstTxWarp>
          </a:bodyPr>
          <a:lstStyle/>
          <a:p>
            <a:r>
              <a:rPr lang="tr-TR" sz="3600" dirty="0" smtClean="0"/>
              <a:t>Din-Siyaset Arasındaki Nedensel İlişkiler </a:t>
            </a:r>
            <a:endParaRPr lang="en-US" sz="3600" dirty="0"/>
          </a:p>
        </p:txBody>
      </p:sp>
      <p:sp>
        <p:nvSpPr>
          <p:cNvPr id="695299" name="Rectangle 3"/>
          <p:cNvSpPr>
            <a:spLocks noGrp="1" noChangeArrowheads="1"/>
          </p:cNvSpPr>
          <p:nvPr>
            <p:ph type="body" idx="1"/>
          </p:nvPr>
        </p:nvSpPr>
        <p:spPr bwMode="auto">
          <a:xfrm>
            <a:off x="323528" y="1052736"/>
            <a:ext cx="8568952" cy="4953000"/>
          </a:xfrm>
          <a:noFill/>
          <a:ln>
            <a:miter lim="800000"/>
            <a:headEnd/>
            <a:tailEnd/>
          </a:ln>
        </p:spPr>
        <p:txBody>
          <a:bodyPr vert="horz" wrap="square" lIns="91440" tIns="45720" rIns="91440" bIns="45720" numCol="1" anchor="t" anchorCtr="0" compatLnSpc="1">
            <a:prstTxWarp prst="textNoShape">
              <a:avLst/>
            </a:prstTxWarp>
          </a:bodyPr>
          <a:lstStyle/>
          <a:p>
            <a:r>
              <a:rPr lang="tr-TR" dirty="0"/>
              <a:t>Kişi din aracılığıyla kontrol altına alamadığı bazı kuvvetlere tabi olduğu hissine karşı bir kişisel güvenlik mekanizması kurar</a:t>
            </a:r>
          </a:p>
          <a:p>
            <a:r>
              <a:rPr lang="tr-TR" dirty="0" err="1"/>
              <a:t>İslamiyette</a:t>
            </a:r>
            <a:r>
              <a:rPr lang="tr-TR" dirty="0"/>
              <a:t>, seçkinler dini – halk dini şeklinde başlangıçtan beri bir ayrılık olmuştur</a:t>
            </a:r>
          </a:p>
          <a:p>
            <a:r>
              <a:rPr lang="tr-TR" dirty="0"/>
              <a:t>Osmanlıda seçkinler kültürü – halk kültürü ayrılığı vardır</a:t>
            </a:r>
          </a:p>
          <a:p>
            <a:r>
              <a:rPr lang="tr-TR" dirty="0"/>
              <a:t>Cumhuriyetin modernleştirici aydınları bu dini ikiliğe önem </a:t>
            </a:r>
            <a:r>
              <a:rPr lang="tr-TR" dirty="0" smtClean="0"/>
              <a:t>vermemişlerdir</a:t>
            </a:r>
          </a:p>
          <a:p>
            <a:endParaRPr lang="en-US" sz="2800" dirty="0"/>
          </a:p>
        </p:txBody>
      </p:sp>
      <p:sp>
        <p:nvSpPr>
          <p:cNvPr id="695300" name="Text Box 4"/>
          <p:cNvSpPr txBox="1">
            <a:spLocks noChangeArrowheads="1"/>
          </p:cNvSpPr>
          <p:nvPr/>
        </p:nvSpPr>
        <p:spPr bwMode="auto">
          <a:xfrm>
            <a:off x="6567132" y="6176337"/>
            <a:ext cx="2444901" cy="276999"/>
          </a:xfrm>
          <a:prstGeom prst="rect">
            <a:avLst/>
          </a:prstGeom>
          <a:noFill/>
          <a:ln w="25400">
            <a:noFill/>
            <a:miter lim="800000"/>
            <a:headEnd/>
            <a:tailEnd/>
          </a:ln>
          <a:effectLst/>
        </p:spPr>
        <p:txBody>
          <a:bodyPr wrap="none">
            <a:spAutoFit/>
          </a:bodyPr>
          <a:lstStyle/>
          <a:p>
            <a:r>
              <a:rPr lang="tr-TR" sz="1200" dirty="0"/>
              <a:t>Kaynak: </a:t>
            </a:r>
            <a:r>
              <a:rPr lang="tr-TR" sz="1200"/>
              <a:t>Mardin</a:t>
            </a:r>
            <a:r>
              <a:rPr lang="tr-TR" sz="1200" smtClean="0"/>
              <a:t>, 2008 </a:t>
            </a:r>
            <a:r>
              <a:rPr lang="tr-TR" sz="1200" dirty="0"/>
              <a:t>s. </a:t>
            </a:r>
            <a:r>
              <a:rPr lang="tr-TR" sz="1200" dirty="0" smtClean="0"/>
              <a:t>155-156</a:t>
            </a:r>
            <a:endParaRPr lang="en-US" sz="1200" dirty="0"/>
          </a:p>
        </p:txBody>
      </p:sp>
    </p:spTree>
  </p:cSld>
  <p:clrMapOvr>
    <a:masterClrMapping/>
  </p:clrMapOvr>
  <p:transition>
    <p:cover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22"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Düşünce </a:t>
            </a:r>
            <a:r>
              <a:rPr lang="tr-TR" dirty="0" smtClean="0"/>
              <a:t>Sorusu</a:t>
            </a:r>
            <a:endParaRPr lang="en-US" dirty="0"/>
          </a:p>
        </p:txBody>
      </p:sp>
      <p:sp>
        <p:nvSpPr>
          <p:cNvPr id="696323" name="Rectangle 3"/>
          <p:cNvSpPr>
            <a:spLocks noGrp="1" noChangeArrowheads="1"/>
          </p:cNvSpPr>
          <p:nvPr>
            <p:ph type="body" idx="1"/>
          </p:nvPr>
        </p:nvSpPr>
        <p:spPr bwMode="auto">
          <a:xfrm>
            <a:off x="467544" y="1268760"/>
            <a:ext cx="8229600" cy="4525962"/>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Şerif Mardin’in din ile siyaset ilişkisi için kullandığı kavramları nasıl kavramsallaştırır, işletimselleştirirsiniz?  </a:t>
            </a:r>
          </a:p>
        </p:txBody>
      </p:sp>
    </p:spTree>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Düşünceler, Kavramlar</a:t>
            </a:r>
          </a:p>
        </p:txBody>
      </p:sp>
      <p:sp>
        <p:nvSpPr>
          <p:cNvPr id="694275" name="Rectangle 3"/>
          <p:cNvSpPr>
            <a:spLocks noGrp="1" noChangeArrowheads="1"/>
          </p:cNvSpPr>
          <p:nvPr>
            <p:ph type="body" idx="1"/>
          </p:nvPr>
        </p:nvSpPr>
        <p:spPr bwMode="auto">
          <a:xfrm>
            <a:off x="395536" y="1196752"/>
            <a:ext cx="8568952" cy="5112568"/>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dirty="0"/>
              <a:t>“Önyargılı” terimi kısa yoldan belirli özellikleri olan insanları tanımlamak için kullandığımız ve üzerinde anlaştığımız bir terim</a:t>
            </a:r>
          </a:p>
          <a:p>
            <a:pPr>
              <a:lnSpc>
                <a:spcPct val="80000"/>
              </a:lnSpc>
            </a:pPr>
            <a:r>
              <a:rPr lang="tr-TR" dirty="0"/>
              <a:t>Beynimizdeki düşüncelerin saklandığı çekmeceler</a:t>
            </a:r>
          </a:p>
          <a:p>
            <a:pPr>
              <a:lnSpc>
                <a:spcPct val="80000"/>
              </a:lnSpc>
            </a:pPr>
            <a:r>
              <a:rPr lang="tr-TR" dirty="0"/>
              <a:t>Bu düşüncelerle ilgili terimler üzerinde anlaşmaya kavramsallaştırma, sonuca ise kavram diyoruz (şefkatli, sevecen, duygusal, çevreci, çapraz tohumlama vs.)</a:t>
            </a:r>
          </a:p>
          <a:p>
            <a:pPr>
              <a:lnSpc>
                <a:spcPct val="80000"/>
              </a:lnSpc>
            </a:pPr>
            <a:r>
              <a:rPr lang="tr-TR" dirty="0"/>
              <a:t>Sözlükler toplumun üzerinde anlaştığı terimlerin resmi listesi</a:t>
            </a:r>
          </a:p>
        </p:txBody>
      </p:sp>
    </p:spTree>
  </p:cSld>
  <p:clrMapOvr>
    <a:masterClrMapping/>
  </p:clrMapOvr>
  <p:transition>
    <p:cover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Özet</a:t>
            </a:r>
            <a:endParaRPr lang="tr-TR" dirty="0"/>
          </a:p>
        </p:txBody>
      </p:sp>
      <p:sp>
        <p:nvSpPr>
          <p:cNvPr id="4" name="Rectangle 3"/>
          <p:cNvSpPr txBox="1">
            <a:spLocks noChangeArrowheads="1"/>
          </p:cNvSpPr>
          <p:nvPr/>
        </p:nvSpPr>
        <p:spPr bwMode="auto">
          <a:xfrm>
            <a:off x="457200" y="1219200"/>
            <a:ext cx="8229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3200" b="0" i="0" u="none" strike="noStrike" kern="0" cap="none" spc="0" normalizeH="0" baseline="0" noProof="0" dirty="0" smtClean="0">
                <a:ln>
                  <a:noFill/>
                </a:ln>
                <a:solidFill>
                  <a:schemeClr val="tx1"/>
                </a:solidFill>
                <a:effectLst/>
                <a:uLnTx/>
                <a:uFillTx/>
                <a:latin typeface="+mn-lt"/>
                <a:ea typeface="+mn-ea"/>
                <a:cs typeface="+mn-cs"/>
              </a:rPr>
              <a:t>Kavram</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3200" b="0" i="0" u="none" strike="noStrike" kern="0" cap="none" spc="0" normalizeH="0" baseline="0" noProof="0" dirty="0" smtClean="0">
                <a:ln>
                  <a:noFill/>
                </a:ln>
                <a:solidFill>
                  <a:schemeClr val="tx1"/>
                </a:solidFill>
                <a:effectLst/>
                <a:uLnTx/>
                <a:uFillTx/>
                <a:latin typeface="+mn-lt"/>
                <a:ea typeface="+mn-ea"/>
                <a:cs typeface="+mn-cs"/>
              </a:rPr>
              <a:t>Kavramsallaştırma</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3200" b="0" i="0" u="none" strike="noStrike" kern="0" cap="none" spc="0" normalizeH="0" baseline="0" noProof="0" dirty="0" smtClean="0">
                <a:ln>
                  <a:noFill/>
                </a:ln>
                <a:solidFill>
                  <a:schemeClr val="tx1"/>
                </a:solidFill>
                <a:effectLst/>
                <a:uLnTx/>
                <a:uFillTx/>
                <a:latin typeface="+mn-lt"/>
                <a:ea typeface="+mn-ea"/>
                <a:cs typeface="+mn-cs"/>
              </a:rPr>
              <a:t>İşletimselleştirme</a:t>
            </a: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tr-TR"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346" name="Rectangle 2"/>
          <p:cNvSpPr>
            <a:spLocks noGrp="1" noChangeArrowheads="1"/>
          </p:cNvSpPr>
          <p:nvPr>
            <p:ph type="title"/>
          </p:nvPr>
        </p:nvSpPr>
        <p:spPr bwMode="auto">
          <a:xfrm>
            <a:off x="323528"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Kavramlar ve Gerçeklik </a:t>
            </a:r>
          </a:p>
        </p:txBody>
      </p:sp>
      <p:sp>
        <p:nvSpPr>
          <p:cNvPr id="697347" name="Rectangle 3"/>
          <p:cNvSpPr>
            <a:spLocks noGrp="1" noChangeArrowheads="1"/>
          </p:cNvSpPr>
          <p:nvPr>
            <p:ph type="body" idx="1"/>
          </p:nvPr>
        </p:nvSpPr>
        <p:spPr bwMode="auto">
          <a:xfrm>
            <a:off x="467544" y="1268760"/>
            <a:ext cx="8229600" cy="4392488"/>
          </a:xfrm>
          <a:noFill/>
          <a:ln>
            <a:miter lim="800000"/>
            <a:headEnd/>
            <a:tailEnd/>
          </a:ln>
        </p:spPr>
        <p:txBody>
          <a:bodyPr vert="horz" wrap="square" lIns="91440" tIns="45720" rIns="91440" bIns="45720" numCol="1" anchor="t" anchorCtr="0" compatLnSpc="1">
            <a:prstTxWarp prst="textNoShape">
              <a:avLst/>
            </a:prstTxWarp>
          </a:bodyPr>
          <a:lstStyle/>
          <a:p>
            <a:r>
              <a:rPr lang="tr-TR" sz="3400" dirty="0"/>
              <a:t>Kavramlar zihni görüntüler</a:t>
            </a:r>
          </a:p>
          <a:p>
            <a:r>
              <a:rPr lang="tr-TR" sz="3400" dirty="0"/>
              <a:t>Birbiriyle ilişkili gözlem ve deneyimleri özetliyor</a:t>
            </a:r>
          </a:p>
          <a:p>
            <a:r>
              <a:rPr lang="tr-TR" sz="3400" dirty="0"/>
              <a:t>Gözlem ve deneyimler gerçek</a:t>
            </a:r>
          </a:p>
          <a:p>
            <a:r>
              <a:rPr lang="tr-TR" sz="3400" dirty="0"/>
              <a:t>Kavramlarsa gerçek değil </a:t>
            </a:r>
          </a:p>
        </p:txBody>
      </p:sp>
    </p:spTree>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130" name="Rectangle 2"/>
          <p:cNvSpPr>
            <a:spLocks noGrp="1" noChangeArrowheads="1"/>
          </p:cNvSpPr>
          <p:nvPr>
            <p:ph type="title"/>
          </p:nvPr>
        </p:nvSpPr>
        <p:spPr bwMode="auto">
          <a:xfrm>
            <a:off x="395536"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Kavramsallaştırma</a:t>
            </a:r>
          </a:p>
        </p:txBody>
      </p:sp>
      <p:sp>
        <p:nvSpPr>
          <p:cNvPr id="688131" name="Rectangle 3"/>
          <p:cNvSpPr>
            <a:spLocks noGrp="1" noChangeArrowheads="1"/>
          </p:cNvSpPr>
          <p:nvPr>
            <p:ph type="body" idx="1"/>
          </p:nvPr>
        </p:nvSpPr>
        <p:spPr bwMode="auto">
          <a:xfrm>
            <a:off x="323528" y="1268760"/>
            <a:ext cx="8229600" cy="4824536"/>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sz="3400" dirty="0"/>
              <a:t>Bir terim kullanıldığında ne demek istendiğinin tanımlanması süreci</a:t>
            </a:r>
          </a:p>
          <a:p>
            <a:pPr>
              <a:lnSpc>
                <a:spcPct val="80000"/>
              </a:lnSpc>
            </a:pPr>
            <a:r>
              <a:rPr lang="tr-TR" sz="3400" dirty="0"/>
              <a:t>Tümdengelim kuramında kavramsallaştırma, soyut bir kuramın belirli parçalarını spesifik değişkenlerle sınanabilir </a:t>
            </a:r>
            <a:r>
              <a:rPr lang="tr-TR" sz="3400" dirty="0" err="1"/>
              <a:t>denencelere</a:t>
            </a:r>
            <a:r>
              <a:rPr lang="tr-TR" sz="3400" dirty="0"/>
              <a:t> dönüştürmeye yardımcı olur</a:t>
            </a:r>
          </a:p>
          <a:p>
            <a:pPr>
              <a:lnSpc>
                <a:spcPct val="80000"/>
              </a:lnSpc>
            </a:pPr>
            <a:r>
              <a:rPr lang="tr-TR" sz="3400" dirty="0"/>
              <a:t>Tümevarım kuramında kavramsallaştırma ilgili gözlemlerden anlam çıkarma sürecinin önemli bir parçasıdır </a:t>
            </a:r>
          </a:p>
        </p:txBody>
      </p:sp>
    </p:spTree>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Kavramların Tanımı</a:t>
            </a:r>
          </a:p>
        </p:txBody>
      </p:sp>
      <p:sp>
        <p:nvSpPr>
          <p:cNvPr id="698371" name="Rectangle 3"/>
          <p:cNvSpPr>
            <a:spLocks noGrp="1" noChangeArrowheads="1"/>
          </p:cNvSpPr>
          <p:nvPr>
            <p:ph type="body" idx="1"/>
          </p:nvPr>
        </p:nvSpPr>
        <p:spPr bwMode="auto">
          <a:xfrm>
            <a:off x="395536" y="1124744"/>
            <a:ext cx="8424936" cy="5040560"/>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tr-TR" dirty="0"/>
              <a:t>Gerçek tanım (belli bir varlığın temel doğasının veya özelliklerinin belirlenmesi; bilimsel araştırma için yetersiz)</a:t>
            </a:r>
          </a:p>
          <a:p>
            <a:pPr>
              <a:lnSpc>
                <a:spcPct val="80000"/>
              </a:lnSpc>
            </a:pPr>
            <a:r>
              <a:rPr lang="tr-TR" dirty="0"/>
              <a:t>Nominal (ismen) tanım (bir terime verilen anlamların tanımı)</a:t>
            </a:r>
          </a:p>
          <a:p>
            <a:pPr>
              <a:lnSpc>
                <a:spcPct val="80000"/>
              </a:lnSpc>
            </a:pPr>
            <a:r>
              <a:rPr lang="tr-TR" dirty="0"/>
              <a:t>İşletimsel tanım (ölçülebilir tanım; </a:t>
            </a:r>
            <a:r>
              <a:rPr lang="tr-TR" dirty="0" err="1"/>
              <a:t>sosyo</a:t>
            </a:r>
            <a:r>
              <a:rPr lang="tr-TR" dirty="0"/>
              <a:t>-ekonomik statü = gelir + eğitim düzeyi)</a:t>
            </a:r>
          </a:p>
          <a:p>
            <a:pPr lvl="1">
              <a:lnSpc>
                <a:spcPct val="80000"/>
              </a:lnSpc>
            </a:pPr>
            <a:r>
              <a:rPr lang="tr-TR" dirty="0"/>
              <a:t>Son 12 aydaki geliriniz?</a:t>
            </a:r>
          </a:p>
          <a:p>
            <a:pPr lvl="1">
              <a:lnSpc>
                <a:spcPct val="80000"/>
              </a:lnSpc>
            </a:pPr>
            <a:r>
              <a:rPr lang="tr-TR" dirty="0"/>
              <a:t>En son bitirdiğiniz okul</a:t>
            </a:r>
            <a:r>
              <a:rPr lang="tr-TR" dirty="0" smtClean="0"/>
              <a:t>?</a:t>
            </a:r>
          </a:p>
          <a:p>
            <a:pPr>
              <a:lnSpc>
                <a:spcPct val="80000"/>
              </a:lnSpc>
            </a:pPr>
            <a:r>
              <a:rPr lang="tr-TR" dirty="0" smtClean="0"/>
              <a:t>İsmen tanımlama </a:t>
            </a:r>
            <a:r>
              <a:rPr lang="tr-TR" dirty="0" smtClean="0">
                <a:sym typeface="Wingdings" pitchFamily="2" charset="2"/>
              </a:rPr>
              <a:t> </a:t>
            </a:r>
            <a:r>
              <a:rPr lang="tr-TR" dirty="0" smtClean="0"/>
              <a:t>İşletimsel tanımlama </a:t>
            </a:r>
            <a:r>
              <a:rPr lang="tr-TR" dirty="0" smtClean="0">
                <a:sym typeface="Wingdings" pitchFamily="2" charset="2"/>
              </a:rPr>
              <a:t> </a:t>
            </a:r>
            <a:r>
              <a:rPr lang="tr-TR" dirty="0" smtClean="0"/>
              <a:t>Gerçek dünyada ölçme</a:t>
            </a:r>
          </a:p>
        </p:txBody>
      </p:sp>
    </p:spTree>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22" name="Rectangle 2"/>
          <p:cNvSpPr>
            <a:spLocks noGrp="1" noChangeArrowheads="1"/>
          </p:cNvSpPr>
          <p:nvPr>
            <p:ph type="title"/>
          </p:nvPr>
        </p:nvSpPr>
        <p:spPr bwMode="auto">
          <a:xfrm>
            <a:off x="467544"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tr-TR" dirty="0"/>
              <a:t>Göstergeler, Boyutlar</a:t>
            </a:r>
          </a:p>
        </p:txBody>
      </p:sp>
      <p:sp>
        <p:nvSpPr>
          <p:cNvPr id="696323" name="Rectangle 3"/>
          <p:cNvSpPr>
            <a:spLocks noGrp="1" noChangeArrowheads="1"/>
          </p:cNvSpPr>
          <p:nvPr>
            <p:ph type="body" idx="1"/>
          </p:nvPr>
        </p:nvSpPr>
        <p:spPr bwMode="auto">
          <a:xfrm>
            <a:off x="395536" y="1196752"/>
            <a:ext cx="8229600" cy="4752528"/>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spcAft>
                <a:spcPts val="300"/>
              </a:spcAft>
            </a:pPr>
            <a:r>
              <a:rPr lang="tr-TR" dirty="0" smtClean="0"/>
              <a:t>Kadınlar </a:t>
            </a:r>
            <a:r>
              <a:rPr lang="tr-TR" dirty="0"/>
              <a:t>erkeklerden daha </a:t>
            </a:r>
            <a:r>
              <a:rPr lang="tr-TR" dirty="0" smtClean="0"/>
              <a:t>mı şefkatlidirler? </a:t>
            </a:r>
            <a:endParaRPr lang="tr-TR" dirty="0"/>
          </a:p>
          <a:p>
            <a:pPr>
              <a:lnSpc>
                <a:spcPct val="80000"/>
              </a:lnSpc>
              <a:spcAft>
                <a:spcPts val="300"/>
              </a:spcAft>
            </a:pPr>
            <a:r>
              <a:rPr lang="tr-TR" dirty="0" smtClean="0"/>
              <a:t>Şefkatin </a:t>
            </a:r>
            <a:r>
              <a:rPr lang="tr-TR" dirty="0"/>
              <a:t>çeşitli boyutları (duygu, eylem, şefkat yöneltilen canlı türü, vs</a:t>
            </a:r>
            <a:r>
              <a:rPr lang="tr-TR" dirty="0" smtClean="0"/>
              <a:t>.)</a:t>
            </a:r>
          </a:p>
          <a:p>
            <a:pPr>
              <a:lnSpc>
                <a:spcPct val="80000"/>
              </a:lnSpc>
              <a:spcAft>
                <a:spcPts val="300"/>
              </a:spcAft>
            </a:pPr>
            <a:r>
              <a:rPr lang="tr-TR" dirty="0" smtClean="0"/>
              <a:t>Şefkatin göstergeleri nelerdir?</a:t>
            </a:r>
            <a:endParaRPr lang="tr-TR" dirty="0"/>
          </a:p>
          <a:p>
            <a:pPr>
              <a:lnSpc>
                <a:spcPct val="80000"/>
              </a:lnSpc>
              <a:spcAft>
                <a:spcPts val="300"/>
              </a:spcAft>
            </a:pPr>
            <a:r>
              <a:rPr lang="tr-TR" dirty="0"/>
              <a:t>Kavramsallaştırmada hem boyutlar tanımlanır hem de her bir boyut için göstergeler belirlenir</a:t>
            </a:r>
          </a:p>
          <a:p>
            <a:pPr>
              <a:lnSpc>
                <a:spcPct val="80000"/>
              </a:lnSpc>
              <a:spcAft>
                <a:spcPts val="300"/>
              </a:spcAft>
            </a:pPr>
            <a:r>
              <a:rPr lang="tr-TR" dirty="0" smtClean="0"/>
              <a:t>Göstergeler </a:t>
            </a:r>
            <a:r>
              <a:rPr lang="tr-TR" dirty="0"/>
              <a:t>birbirinin yerine </a:t>
            </a:r>
            <a:r>
              <a:rPr lang="tr-TR" dirty="0" smtClean="0"/>
              <a:t>geçer</a:t>
            </a:r>
            <a:endParaRPr lang="tr-TR" dirty="0"/>
          </a:p>
        </p:txBody>
      </p:sp>
    </p:spTree>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5" name="Rectangle 3"/>
          <p:cNvSpPr>
            <a:spLocks noGrp="1" noChangeArrowheads="1"/>
          </p:cNvSpPr>
          <p:nvPr>
            <p:ph type="body" idx="1"/>
          </p:nvPr>
        </p:nvSpPr>
        <p:spPr bwMode="auto">
          <a:xfrm>
            <a:off x="323528" y="2276872"/>
            <a:ext cx="8820472" cy="1800200"/>
          </a:xfrm>
          <a:noFill/>
          <a:ln>
            <a:miter lim="800000"/>
            <a:headEnd/>
            <a:tailEnd/>
          </a:ln>
        </p:spPr>
        <p:txBody>
          <a:bodyPr vert="horz" wrap="square" lIns="91440" tIns="45720" rIns="91440" bIns="45720" numCol="1" anchor="t" anchorCtr="0" compatLnSpc="1">
            <a:prstTxWarp prst="textNoShape">
              <a:avLst/>
            </a:prstTxWarp>
          </a:bodyPr>
          <a:lstStyle/>
          <a:p>
            <a:pPr>
              <a:buNone/>
            </a:pPr>
            <a:r>
              <a:rPr lang="tr-TR" sz="3600" dirty="0" smtClean="0"/>
              <a:t>Kavramsallaştırma </a:t>
            </a:r>
            <a:r>
              <a:rPr lang="tr-TR" sz="3600" dirty="0" smtClean="0">
                <a:sym typeface="Wingdings" pitchFamily="2" charset="2"/>
              </a:rPr>
              <a:t> </a:t>
            </a:r>
            <a:r>
              <a:rPr lang="tr-TR" sz="3600" dirty="0" smtClean="0"/>
              <a:t>İşletimselleştirme</a:t>
            </a:r>
            <a:endParaRPr lang="tr-TR" sz="3600" dirty="0"/>
          </a:p>
        </p:txBody>
      </p:sp>
    </p:spTree>
  </p:cSld>
  <p:clrMapOvr>
    <a:masterClrMapping/>
  </p:clrMapOvr>
  <p:transition>
    <p:cover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99CC"/>
      </a:accent1>
      <a:accent2>
        <a:srgbClr val="3333CC"/>
      </a:accent2>
      <a:accent3>
        <a:srgbClr val="FFFFFF"/>
      </a:accent3>
      <a:accent4>
        <a:srgbClr val="000000"/>
      </a:accent4>
      <a:accent5>
        <a:srgbClr val="AACAE2"/>
      </a:accent5>
      <a:accent6>
        <a:srgbClr val="2D2DB9"/>
      </a:accent6>
      <a:hlink>
        <a:srgbClr val="CCCCFF"/>
      </a:hlink>
      <a:folHlink>
        <a:srgbClr val="B2B2B2"/>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9789</TotalTime>
  <Words>1960</Words>
  <Application>Microsoft Office PowerPoint</Application>
  <PresentationFormat>Ekran Gösterisi (4:3)</PresentationFormat>
  <Paragraphs>317</Paragraphs>
  <Slides>40</Slides>
  <Notes>40</Notes>
  <HiddenSlides>2</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Default Design</vt:lpstr>
      <vt:lpstr>Sosyal Bilimlerde Araştırma Yöntemleri</vt:lpstr>
      <vt:lpstr>Plan</vt:lpstr>
      <vt:lpstr>Kavram</vt:lpstr>
      <vt:lpstr>Düşünceler, Kavramlar</vt:lpstr>
      <vt:lpstr>Kavramlar ve Gerçeklik </vt:lpstr>
      <vt:lpstr>Kavramsallaştırma</vt:lpstr>
      <vt:lpstr>Kavramların Tanımı</vt:lpstr>
      <vt:lpstr>Göstergeler, Boyutlar</vt:lpstr>
      <vt:lpstr>Slayt 9</vt:lpstr>
      <vt:lpstr>İşletimselleştirme</vt:lpstr>
      <vt:lpstr>İşletimselleştirme Seçenekleri</vt:lpstr>
      <vt:lpstr>Kavramsallaştırma ve İşletimselleştirme</vt:lpstr>
      <vt:lpstr>Slayt 13</vt:lpstr>
      <vt:lpstr>“Öğretmen Morali”nin Kavramsallaştırılması</vt:lpstr>
      <vt:lpstr>Öğretmen Kimdir?</vt:lpstr>
      <vt:lpstr>Moral Nedir?</vt:lpstr>
      <vt:lpstr>Öğretmen Morali</vt:lpstr>
      <vt:lpstr>Tümdengelimle Kavramsallaştırma ve İşletimselleştirme</vt:lpstr>
      <vt:lpstr>Tümevarımla Kavramsallaştırma ve İşletimselleştirme</vt:lpstr>
      <vt:lpstr>Demokrasi – Ekonomik Kalkınma İlişkisi</vt:lpstr>
      <vt:lpstr>Demokrasinin Kavramsallaştırılması I</vt:lpstr>
      <vt:lpstr>Demokrasinin Kavramsallaştırılması II</vt:lpstr>
      <vt:lpstr>Demokrasinin Kavramsallaştırılması III</vt:lpstr>
      <vt:lpstr>Kavramların İnceltilmesi</vt:lpstr>
      <vt:lpstr>Demokrasi Kavramı Neleri İçermiyor?</vt:lpstr>
      <vt:lpstr>Minimalist Yaklaşım</vt:lpstr>
      <vt:lpstr>İşletimselleştirme</vt:lpstr>
      <vt:lpstr>Sonuç</vt:lpstr>
      <vt:lpstr>Yabancılaşma (Anomi)</vt:lpstr>
      <vt:lpstr>Yabancılaşma Tanımı</vt:lpstr>
      <vt:lpstr>Yabancılaşma – İntihar İlişkisi</vt:lpstr>
      <vt:lpstr>Yabancılaşma – İşletimsel Tanım</vt:lpstr>
      <vt:lpstr>Yoksulluk</vt:lpstr>
      <vt:lpstr>Madde Kullanımı</vt:lpstr>
      <vt:lpstr>Çocuk Suçluluğu ve Denetim</vt:lpstr>
      <vt:lpstr>Diğer Örnekler</vt:lpstr>
      <vt:lpstr>Kavramsallaştırma ve İşletimselleştirmeyle İlgili Pratik Sorunlar</vt:lpstr>
      <vt:lpstr>Din-Siyaset Arasındaki Nedensel İlişkiler </vt:lpstr>
      <vt:lpstr>Düşünce Sorusu</vt:lpstr>
      <vt:lpstr>Özet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Yasar Tonta</cp:lastModifiedBy>
  <cp:revision>322</cp:revision>
  <dcterms:created xsi:type="dcterms:W3CDTF">2002-08-26T07:08:49Z</dcterms:created>
  <dcterms:modified xsi:type="dcterms:W3CDTF">2011-08-13T14:04:02Z</dcterms:modified>
</cp:coreProperties>
</file>