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449" r:id="rId2"/>
    <p:sldId id="748" r:id="rId3"/>
    <p:sldId id="749" r:id="rId4"/>
    <p:sldId id="750" r:id="rId5"/>
    <p:sldId id="651" r:id="rId6"/>
    <p:sldId id="452" r:id="rId7"/>
    <p:sldId id="743" r:id="rId8"/>
    <p:sldId id="713" r:id="rId9"/>
    <p:sldId id="714" r:id="rId10"/>
    <p:sldId id="716" r:id="rId11"/>
    <p:sldId id="717" r:id="rId12"/>
    <p:sldId id="718" r:id="rId13"/>
    <p:sldId id="719" r:id="rId14"/>
    <p:sldId id="720" r:id="rId15"/>
    <p:sldId id="721" r:id="rId16"/>
    <p:sldId id="722" r:id="rId17"/>
    <p:sldId id="744" r:id="rId18"/>
    <p:sldId id="723" r:id="rId19"/>
    <p:sldId id="724" r:id="rId20"/>
    <p:sldId id="725" r:id="rId21"/>
    <p:sldId id="727" r:id="rId22"/>
    <p:sldId id="728" r:id="rId23"/>
    <p:sldId id="729" r:id="rId24"/>
    <p:sldId id="745" r:id="rId25"/>
    <p:sldId id="731" r:id="rId26"/>
    <p:sldId id="732" r:id="rId27"/>
    <p:sldId id="746" r:id="rId28"/>
    <p:sldId id="734" r:id="rId29"/>
    <p:sldId id="735" r:id="rId30"/>
    <p:sldId id="736" r:id="rId31"/>
    <p:sldId id="747" r:id="rId32"/>
    <p:sldId id="737" r:id="rId33"/>
    <p:sldId id="738" r:id="rId34"/>
    <p:sldId id="739" r:id="rId35"/>
    <p:sldId id="740" r:id="rId36"/>
    <p:sldId id="741" r:id="rId37"/>
    <p:sldId id="742" r:id="rId38"/>
    <p:sldId id="711" r:id="rId39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C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7359" autoAdjust="0"/>
  </p:normalViewPr>
  <p:slideViewPr>
    <p:cSldViewPr>
      <p:cViewPr>
        <p:scale>
          <a:sx n="68" d="100"/>
          <a:sy n="68" d="100"/>
        </p:scale>
        <p:origin x="-576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DB072441-5826-4DC4-B2ED-458E0A7738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FD1B0F-4506-4228-AA3C-A4491E84E49B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B1409A-00C1-47AA-84EF-8FFF06EE5301}" type="slidenum">
              <a:rPr lang="en-US"/>
              <a:pPr/>
              <a:t>10</a:t>
            </a:fld>
            <a:endParaRPr lang="en-US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82BF92-428C-4D19-8F73-0151E418152D}" type="slidenum">
              <a:rPr lang="en-US"/>
              <a:pPr/>
              <a:t>11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52A4BE-6645-4C9A-A09C-24022B42401A}" type="slidenum">
              <a:rPr lang="en-US"/>
              <a:pPr/>
              <a:t>12</a:t>
            </a:fld>
            <a:endParaRPr 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476C87-90D8-4B32-9A09-123B02D1B420}" type="slidenum">
              <a:rPr lang="en-US"/>
              <a:pPr/>
              <a:t>13</a:t>
            </a:fld>
            <a:endParaRPr lang="en-US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BE592E-8F6F-4604-9148-EA222D37356D}" type="slidenum">
              <a:rPr lang="en-US"/>
              <a:pPr/>
              <a:t>14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A3FEC7-F0CB-4D45-B6F6-FBEB3B69021A}" type="slidenum">
              <a:rPr lang="en-US"/>
              <a:pPr/>
              <a:t>15</a:t>
            </a:fld>
            <a:endParaRPr lang="en-US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384E3A-BA99-4E4C-8B34-6E8040EA8B03}" type="slidenum">
              <a:rPr lang="en-US"/>
              <a:pPr/>
              <a:t>16</a:t>
            </a:fld>
            <a:endParaRPr 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384E3A-BA99-4E4C-8B34-6E8040EA8B03}" type="slidenum">
              <a:rPr lang="en-US"/>
              <a:pPr/>
              <a:t>17</a:t>
            </a:fld>
            <a:endParaRPr 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BF4636-4545-4D3E-9BD9-49A92FDF2C76}" type="slidenum">
              <a:rPr lang="en-US"/>
              <a:pPr/>
              <a:t>18</a:t>
            </a:fld>
            <a:endParaRPr lang="en-US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64A6B7-B3EB-45BE-873B-768BD9C2B1B3}" type="slidenum">
              <a:rPr lang="en-US"/>
              <a:pPr/>
              <a:t>19</a:t>
            </a:fld>
            <a:endParaRPr 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7A53CA-59B5-4C0C-9D05-A8D418BBC8DA}" type="slidenum">
              <a:rPr lang="en-US"/>
              <a:pPr/>
              <a:t>20</a:t>
            </a:fld>
            <a:endParaRPr lang="en-US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FCBF0B-61E3-45CC-9C72-361978FF86C2}" type="slidenum">
              <a:rPr lang="en-US"/>
              <a:pPr/>
              <a:t>21</a:t>
            </a:fld>
            <a:endParaRPr lang="en-US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A57325-B42C-4A9D-98E3-5AD286D6F65A}" type="slidenum">
              <a:rPr lang="en-US"/>
              <a:pPr/>
              <a:t>22</a:t>
            </a:fld>
            <a:endParaRPr 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5C8101-C26E-4928-8502-DBA9DF46E5C4}" type="slidenum">
              <a:rPr lang="en-US"/>
              <a:pPr/>
              <a:t>23</a:t>
            </a:fld>
            <a:endParaRPr 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79A127-4C05-4207-BAA5-B3A5A1D137F5}" type="slidenum">
              <a:rPr lang="en-US"/>
              <a:pPr/>
              <a:t>25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915A34-3BAD-44B6-9C38-3F0DDEDEA408}" type="slidenum">
              <a:rPr lang="en-US"/>
              <a:pPr/>
              <a:t>26</a:t>
            </a:fld>
            <a:endParaRPr lang="en-US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915A34-3BAD-44B6-9C38-3F0DDEDEA408}" type="slidenum">
              <a:rPr lang="en-US"/>
              <a:pPr/>
              <a:t>27</a:t>
            </a:fld>
            <a:endParaRPr lang="en-US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8B982E-7E2A-4360-9895-11CFAEB591DC}" type="slidenum">
              <a:rPr lang="en-US"/>
              <a:pPr/>
              <a:t>28</a:t>
            </a:fld>
            <a:endParaRPr 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71E532-10C6-4024-B853-0B375D69F6C1}" type="slidenum">
              <a:rPr lang="en-US"/>
              <a:pPr/>
              <a:t>29</a:t>
            </a:fld>
            <a:endParaRPr lang="en-US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A3B4DB-0019-42CC-93B0-69D0F0C4820A}" type="slidenum">
              <a:rPr lang="en-US"/>
              <a:pPr/>
              <a:t>30</a:t>
            </a:fld>
            <a:endParaRPr lang="en-US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5AFB5E-7D76-4852-81E8-EFA80F1E87F5}" type="slidenum">
              <a:rPr lang="en-US"/>
              <a:pPr/>
              <a:t>32</a:t>
            </a:fld>
            <a:endParaRPr lang="en-US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6D8F8A-7DE5-464A-8119-8745AA2ABB53}" type="slidenum">
              <a:rPr lang="en-US"/>
              <a:pPr/>
              <a:t>33</a:t>
            </a:fld>
            <a:endParaRPr 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047990-0BD9-4BE4-A9BE-7C7146F802FE}" type="slidenum">
              <a:rPr lang="en-US"/>
              <a:pPr/>
              <a:t>34</a:t>
            </a:fld>
            <a:endParaRPr lang="en-US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BEEDB2-F863-4AD3-A1B0-D25CBE502551}" type="slidenum">
              <a:rPr lang="en-US"/>
              <a:pPr/>
              <a:t>35</a:t>
            </a:fld>
            <a:endParaRPr 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C6ACD8-2DD9-4D32-93DE-699566439DA1}" type="slidenum">
              <a:rPr lang="en-US"/>
              <a:pPr/>
              <a:t>36</a:t>
            </a:fld>
            <a:endParaRPr lang="en-US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DEF74B-A2B4-4071-81FB-C584F2D3F40B}" type="slidenum">
              <a:rPr lang="en-US"/>
              <a:pPr/>
              <a:t>37</a:t>
            </a:fld>
            <a:endParaRPr 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8E0315-B2B7-4995-9336-553783777C3F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939AE4-652F-480A-9DDB-C67F0B5ABE12}" type="slidenum">
              <a:rPr lang="en-US"/>
              <a:pPr/>
              <a:t>7</a:t>
            </a:fld>
            <a:endParaRPr lang="en-U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CE7DB5-BB92-469B-B087-F2FAEBA5DBAC}" type="slidenum">
              <a:rPr lang="en-US"/>
              <a:pPr/>
              <a:t>8</a:t>
            </a:fld>
            <a:endParaRPr lang="en-US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18C5C6-4CD7-4CD2-814A-0CC191548506}" type="slidenum">
              <a:rPr lang="en-US"/>
              <a:pPr/>
              <a:t>9</a:t>
            </a:fld>
            <a:endParaRPr lang="en-U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0"/>
            <a:ext cx="2057400" cy="6172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019800" cy="6172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7772400" cy="914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219200"/>
            <a:ext cx="4038600" cy="4953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53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7772400" cy="914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219200"/>
            <a:ext cx="8229600" cy="495300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19050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SB5002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	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>
            <a:off x="0" y="0"/>
            <a:ext cx="9144000" cy="914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tr-TR"/>
          </a:p>
        </p:txBody>
      </p:sp>
      <p:sp>
        <p:nvSpPr>
          <p:cNvPr id="1046" name="Rectangle 22"/>
          <p:cNvSpPr>
            <a:spLocks noChangeArrowheads="1"/>
          </p:cNvSpPr>
          <p:nvPr userDrawn="1"/>
        </p:nvSpPr>
        <p:spPr bwMode="auto">
          <a:xfrm>
            <a:off x="0" y="6477000"/>
            <a:ext cx="9144000" cy="381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tr-TR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99592" y="0"/>
            <a:ext cx="733000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Titles Can Be Long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This the Top Level of the Slide Text</a:t>
            </a:r>
          </a:p>
          <a:p>
            <a:pPr lvl="1"/>
            <a:r>
              <a:rPr lang="en-US" dirty="0" smtClean="0"/>
              <a:t>This Is the Second Level of the Slide Text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6781800" y="64770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/>
          <a:lstStyle/>
          <a:p>
            <a:pPr algn="l">
              <a:defRPr/>
            </a:pPr>
            <a:endParaRPr lang="en-US" sz="1000" b="1">
              <a:solidFill>
                <a:srgbClr val="FFFFFF"/>
              </a:solidFill>
              <a:latin typeface="Futura Md BT" pitchFamily="34" charset="0"/>
            </a:endParaRPr>
          </a:p>
          <a:p>
            <a:pPr algn="r">
              <a:defRPr/>
            </a:pPr>
            <a:endParaRPr lang="en-US" sz="1000" b="1">
              <a:solidFill>
                <a:srgbClr val="FFFFFF"/>
              </a:solidFill>
              <a:latin typeface="Futura Md BT" pitchFamily="34" charset="0"/>
            </a:endParaRPr>
          </a:p>
        </p:txBody>
      </p:sp>
      <p:sp>
        <p:nvSpPr>
          <p:cNvPr id="1048" name="Rectangle 24"/>
          <p:cNvSpPr>
            <a:spLocks noChangeArrowheads="1"/>
          </p:cNvSpPr>
          <p:nvPr userDrawn="1"/>
        </p:nvSpPr>
        <p:spPr bwMode="auto">
          <a:xfrm>
            <a:off x="8100392" y="6477000"/>
            <a:ext cx="504056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/>
          <a:lstStyle/>
          <a:p>
            <a:pPr algn="r">
              <a:defRPr/>
            </a:pPr>
            <a:fld id="{11B2A192-C7D8-4BC0-B6D8-2D7341411D18}" type="slidenum">
              <a:rPr lang="en-US" sz="1000" b="1" smtClean="0">
                <a:solidFill>
                  <a:srgbClr val="FFFFFF"/>
                </a:solidFill>
                <a:latin typeface="Futura Md BT" pitchFamily="34" charset="0"/>
              </a:rPr>
              <a:pPr algn="r">
                <a:defRPr/>
              </a:pPr>
              <a:t>‹#›</a:t>
            </a:fld>
            <a:endParaRPr lang="en-US" sz="1000" b="1" dirty="0">
              <a:solidFill>
                <a:srgbClr val="FFFFFF"/>
              </a:solidFill>
              <a:latin typeface="Futura Md BT" pitchFamily="34" charset="0"/>
            </a:endParaRPr>
          </a:p>
        </p:txBody>
      </p:sp>
      <p:sp>
        <p:nvSpPr>
          <p:cNvPr id="14" name="Rectangle 24"/>
          <p:cNvSpPr>
            <a:spLocks noChangeArrowheads="1"/>
          </p:cNvSpPr>
          <p:nvPr userDrawn="1"/>
        </p:nvSpPr>
        <p:spPr bwMode="auto">
          <a:xfrm>
            <a:off x="179512" y="6477000"/>
            <a:ext cx="2808312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/>
          <a:lstStyle/>
          <a:p>
            <a:pPr algn="l">
              <a:defRPr/>
            </a:pPr>
            <a:r>
              <a:rPr lang="tr-TR" sz="1000" b="1" dirty="0" smtClean="0">
                <a:solidFill>
                  <a:srgbClr val="FFFFFF"/>
                </a:solidFill>
                <a:latin typeface="Futura Md BT" pitchFamily="34" charset="0"/>
              </a:rPr>
              <a:t>Sosyal</a:t>
            </a:r>
            <a:r>
              <a:rPr lang="tr-TR" sz="1000" b="1" baseline="0" dirty="0" smtClean="0">
                <a:solidFill>
                  <a:srgbClr val="FFFFFF"/>
                </a:solidFill>
                <a:latin typeface="Futura Md BT" pitchFamily="34" charset="0"/>
              </a:rPr>
              <a:t> Bilimlerde Araştırma Yöntemleri </a:t>
            </a:r>
            <a:endParaRPr lang="en-US" sz="1000" b="1" dirty="0">
              <a:solidFill>
                <a:srgbClr val="FFFFFF"/>
              </a:solidFill>
              <a:latin typeface="Futura Md BT" pitchFamily="34" charset="0"/>
            </a:endParaRPr>
          </a:p>
        </p:txBody>
      </p:sp>
      <p:pic>
        <p:nvPicPr>
          <p:cNvPr id="15" name="14 Resim" descr="cc-by-nc-sa.jpg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6228184" y="6525344"/>
            <a:ext cx="748676" cy="258165"/>
          </a:xfrm>
          <a:prstGeom prst="rect">
            <a:avLst/>
          </a:prstGeom>
        </p:spPr>
      </p:pic>
      <p:sp>
        <p:nvSpPr>
          <p:cNvPr id="16" name="Rectangle 24"/>
          <p:cNvSpPr>
            <a:spLocks noChangeArrowheads="1"/>
          </p:cNvSpPr>
          <p:nvPr userDrawn="1"/>
        </p:nvSpPr>
        <p:spPr bwMode="auto">
          <a:xfrm>
            <a:off x="3491880" y="6477000"/>
            <a:ext cx="144016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/>
          <a:lstStyle/>
          <a:p>
            <a:pPr algn="l">
              <a:defRPr/>
            </a:pPr>
            <a:r>
              <a:rPr lang="tr-TR" sz="1000" b="1" dirty="0" smtClean="0">
                <a:solidFill>
                  <a:srgbClr val="FFFFFF"/>
                </a:solidFill>
                <a:latin typeface="Futura Md BT" pitchFamily="34" charset="0"/>
              </a:rPr>
              <a:t>www.</a:t>
            </a:r>
            <a:r>
              <a:rPr lang="tr-TR" sz="1000" b="1" dirty="0" err="1" smtClean="0">
                <a:solidFill>
                  <a:srgbClr val="FFFFFF"/>
                </a:solidFill>
                <a:latin typeface="Futura Md BT" pitchFamily="34" charset="0"/>
              </a:rPr>
              <a:t>acikders</a:t>
            </a:r>
            <a:r>
              <a:rPr lang="tr-TR" sz="1000" b="1" dirty="0" smtClean="0">
                <a:solidFill>
                  <a:srgbClr val="FFFFFF"/>
                </a:solidFill>
                <a:latin typeface="Futura Md BT" pitchFamily="34" charset="0"/>
              </a:rPr>
              <a:t>.</a:t>
            </a:r>
            <a:r>
              <a:rPr lang="tr-TR" sz="1000" b="1" dirty="0" err="1" smtClean="0">
                <a:solidFill>
                  <a:srgbClr val="FFFFFF"/>
                </a:solidFill>
                <a:latin typeface="Futura Md BT" pitchFamily="34" charset="0"/>
              </a:rPr>
              <a:t>org.tr</a:t>
            </a:r>
            <a:r>
              <a:rPr lang="tr-TR" sz="1000" b="1" baseline="0" dirty="0" smtClean="0">
                <a:solidFill>
                  <a:srgbClr val="FFFFFF"/>
                </a:solidFill>
                <a:latin typeface="Futura Md BT" pitchFamily="34" charset="0"/>
              </a:rPr>
              <a:t> </a:t>
            </a:r>
            <a:endParaRPr lang="en-US" sz="1000" b="1" dirty="0">
              <a:solidFill>
                <a:srgbClr val="FFFFFF"/>
              </a:solidFill>
              <a:latin typeface="Futura Md BT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3" r:id="rId14"/>
  </p:sldLayoutIdLst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1268760"/>
            <a:ext cx="7773988" cy="2376488"/>
          </a:xfrm>
        </p:spPr>
        <p:txBody>
          <a:bodyPr/>
          <a:lstStyle/>
          <a:p>
            <a:pPr algn="ctr" eaLnBrk="1" hangingPunct="1"/>
            <a:r>
              <a:rPr lang="tr-TR" dirty="0" smtClean="0">
                <a:solidFill>
                  <a:schemeClr val="tx1"/>
                </a:solidFill>
              </a:rPr>
              <a:t>Sosyal Bilimlerde Araştırma Yöntemleri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05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23528" y="4005064"/>
            <a:ext cx="8424863" cy="864096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Deneysel Yöntem</a:t>
            </a:r>
          </a:p>
        </p:txBody>
      </p:sp>
      <p:pic>
        <p:nvPicPr>
          <p:cNvPr id="4" name="5 Resim" descr="tuba-logosu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608" y="44624"/>
            <a:ext cx="759976" cy="792088"/>
          </a:xfrm>
          <a:prstGeom prst="rect">
            <a:avLst/>
          </a:prstGeom>
        </p:spPr>
      </p:pic>
      <p:pic>
        <p:nvPicPr>
          <p:cNvPr id="5" name="6 Resim" descr="uadmk-logosu-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16416" y="74712"/>
            <a:ext cx="762000" cy="762000"/>
          </a:xfrm>
          <a:prstGeom prst="rect">
            <a:avLst/>
          </a:prstGeom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Deneylerin Bileşenleri</a:t>
            </a:r>
            <a:endParaRPr lang="en-US" dirty="0" smtClean="0"/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tr-TR" dirty="0" smtClean="0"/>
              <a:t>Bağımlı ve bağımsız değişkenler</a:t>
            </a:r>
            <a:endParaRPr lang="en-US" dirty="0" smtClean="0"/>
          </a:p>
          <a:p>
            <a:pPr eaLnBrk="1" hangingPunct="1">
              <a:spcAft>
                <a:spcPts val="600"/>
              </a:spcAft>
            </a:pPr>
            <a:r>
              <a:rPr lang="tr-TR" dirty="0" smtClean="0"/>
              <a:t>Ön test ve son test</a:t>
            </a:r>
            <a:endParaRPr lang="en-US" dirty="0" smtClean="0"/>
          </a:p>
          <a:p>
            <a:pPr eaLnBrk="1" hangingPunct="1">
              <a:spcAft>
                <a:spcPts val="600"/>
              </a:spcAft>
            </a:pPr>
            <a:r>
              <a:rPr lang="tr-TR" dirty="0" smtClean="0"/>
              <a:t>Deney ve kontrol grupları</a:t>
            </a:r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Deney ve Kontrol Grupları</a:t>
            </a:r>
            <a:endParaRPr lang="en-US" dirty="0" smtClean="0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tr-TR" dirty="0" smtClean="0"/>
              <a:t>Mümkün olduğu kadar birbirine benzemeli</a:t>
            </a:r>
            <a:endParaRPr lang="en-US" dirty="0" smtClean="0"/>
          </a:p>
          <a:p>
            <a:pPr eaLnBrk="1" hangingPunct="1">
              <a:spcAft>
                <a:spcPts val="600"/>
              </a:spcAft>
            </a:pPr>
            <a:r>
              <a:rPr lang="tr-TR" dirty="0" smtClean="0"/>
              <a:t>Kontrol grubu, deney grubunun deneysel uyarıcıya maruz kalmasaydı ne durumda olacağını temsil eder</a:t>
            </a:r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Deneklerin Seçimi</a:t>
            </a:r>
            <a:endParaRPr lang="en-US" dirty="0" smtClean="0"/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tr-TR" dirty="0" smtClean="0"/>
              <a:t>Olasılık örnekleme</a:t>
            </a:r>
            <a:endParaRPr lang="en-US" dirty="0" smtClean="0"/>
          </a:p>
          <a:p>
            <a:pPr eaLnBrk="1" hangingPunct="1">
              <a:spcAft>
                <a:spcPts val="600"/>
              </a:spcAft>
            </a:pPr>
            <a:r>
              <a:rPr lang="tr-TR" dirty="0" smtClean="0"/>
              <a:t>Rastgele atama</a:t>
            </a:r>
            <a:endParaRPr lang="en-US" dirty="0" smtClean="0"/>
          </a:p>
          <a:p>
            <a:pPr eaLnBrk="1" hangingPunct="1">
              <a:spcAft>
                <a:spcPts val="600"/>
              </a:spcAft>
            </a:pPr>
            <a:r>
              <a:rPr lang="tr-TR" dirty="0" smtClean="0"/>
              <a:t>Eşleştirme</a:t>
            </a:r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 Rastgele Atama</a:t>
            </a:r>
            <a:endParaRPr lang="en-US" dirty="0" smtClean="0"/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tr-TR" dirty="0" smtClean="0"/>
              <a:t>“Rastgele atama” her deneğin eşit seçilme şansı olması demek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tr-TR" dirty="0" smtClean="0"/>
              <a:t>Sonuçları analiz etmek için kullanılan çoğu istatistikler rastgele atama varsayımına dayanır</a:t>
            </a:r>
            <a:endParaRPr lang="en-US" dirty="0" smtClean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tr-TR" dirty="0" smtClean="0"/>
              <a:t>Rastgele atama büyük bir denek havuzunun olduğu durumlarda anlamlı</a:t>
            </a:r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Eşleştirme</a:t>
            </a:r>
            <a:endParaRPr lang="en-US" smtClean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tr-TR" dirty="0" smtClean="0"/>
              <a:t>Eşleştirme süreci için hangi değişkenlerin uygun olacağı bilinemeyebilir</a:t>
            </a:r>
          </a:p>
          <a:p>
            <a:pPr eaLnBrk="1" hangingPunct="1">
              <a:spcAft>
                <a:spcPts val="600"/>
              </a:spcAft>
            </a:pPr>
            <a:r>
              <a:rPr lang="tr-TR" dirty="0" smtClean="0"/>
              <a:t>Pratikte eşleştirme zor/olanaksız bir iş</a:t>
            </a:r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Kota Matrisi</a:t>
            </a:r>
          </a:p>
        </p:txBody>
      </p:sp>
      <p:graphicFrame>
        <p:nvGraphicFramePr>
          <p:cNvPr id="506018" name="Group 162"/>
          <p:cNvGraphicFramePr>
            <a:graphicFrameLocks noGrp="1"/>
          </p:cNvGraphicFramePr>
          <p:nvPr>
            <p:ph idx="1"/>
          </p:nvPr>
        </p:nvGraphicFramePr>
        <p:xfrm>
          <a:off x="395288" y="981075"/>
          <a:ext cx="8229600" cy="4160520"/>
        </p:xfrm>
        <a:graphic>
          <a:graphicData uri="http://schemas.openxmlformats.org/drawingml/2006/table">
            <a:tbl>
              <a:tblPr/>
              <a:tblGrid>
                <a:gridCol w="1914525"/>
                <a:gridCol w="1527175"/>
                <a:gridCol w="1630362"/>
                <a:gridCol w="1527175"/>
                <a:gridCol w="1630363"/>
              </a:tblGrid>
              <a:tr h="884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6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Tur" charset="-94"/>
                        </a:rPr>
                        <a:t>Erkek</a:t>
                      </a:r>
                      <a:endParaRPr kumimoji="0" lang="en-US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Tur" charset="-94"/>
                        </a:rPr>
                        <a:t>Kadın</a:t>
                      </a:r>
                      <a:endParaRPr kumimoji="0" lang="en-US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884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6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Tur" charset="-94"/>
                        </a:rPr>
                        <a:t>Siyah</a:t>
                      </a:r>
                      <a:endParaRPr kumimoji="0" lang="en-US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Tur" charset="-94"/>
                        </a:rPr>
                        <a:t>Beyaz</a:t>
                      </a:r>
                      <a:endParaRPr kumimoji="0" lang="en-US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Tur" charset="-94"/>
                        </a:rPr>
                        <a:t>Siyah</a:t>
                      </a:r>
                      <a:endParaRPr kumimoji="0" lang="en-US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Tur" charset="-94"/>
                        </a:rPr>
                        <a:t>Beyaz</a:t>
                      </a:r>
                      <a:endParaRPr kumimoji="0" lang="en-US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42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Tur" charset="-94"/>
                        </a:rPr>
                        <a:t>30 </a:t>
                      </a: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Tur" charset="-94"/>
                        </a:rPr>
                        <a:t>yaş</a:t>
                      </a:r>
                      <a:r>
                        <a:rPr kumimoji="0" lang="tr-TR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Tur" charset="-94"/>
                        </a:rPr>
                        <a:t>ın</a:t>
                      </a: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Tur" charset="-94"/>
                        </a:rPr>
                        <a:t> altında</a:t>
                      </a:r>
                      <a:endParaRPr kumimoji="0" lang="en-US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Tur" charset="-94"/>
                        </a:rPr>
                        <a:t>8</a:t>
                      </a:r>
                      <a:endParaRPr kumimoji="0" lang="en-US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Tur" charset="-94"/>
                        </a:rPr>
                        <a:t>12</a:t>
                      </a:r>
                      <a:endParaRPr kumimoji="0" lang="en-US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Tur" charset="-94"/>
                        </a:rPr>
                        <a:t>10</a:t>
                      </a:r>
                      <a:endParaRPr kumimoji="0" lang="en-US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Tur" charset="-94"/>
                        </a:rPr>
                        <a:t>16</a:t>
                      </a:r>
                      <a:endParaRPr kumimoji="0" lang="en-US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Tur" charset="-94"/>
                        </a:rPr>
                        <a:t>30-50 </a:t>
                      </a: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Tur" charset="-94"/>
                        </a:rPr>
                        <a:t>yaş</a:t>
                      </a:r>
                      <a:endParaRPr kumimoji="0" lang="en-US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Tur" charset="-94"/>
                        </a:rPr>
                        <a:t>18</a:t>
                      </a:r>
                      <a:endParaRPr kumimoji="0" lang="en-US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Tur" charset="-94"/>
                        </a:rPr>
                        <a:t>30</a:t>
                      </a:r>
                      <a:endParaRPr kumimoji="0" lang="en-US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 Tur" charset="-94"/>
                        </a:rPr>
                        <a:t>14</a:t>
                      </a:r>
                      <a:endParaRPr kumimoji="0" lang="en-US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Tur" charset="-94"/>
                        </a:rPr>
                        <a:t>28</a:t>
                      </a:r>
                      <a:endParaRPr kumimoji="0" lang="en-US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Tur" charset="-94"/>
                        </a:rPr>
                        <a:t>&gt;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Tur" charset="-94"/>
                        </a:rPr>
                        <a:t>50</a:t>
                      </a: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Tur" charset="-94"/>
                        </a:rPr>
                        <a:t> yaş</a:t>
                      </a:r>
                      <a:endParaRPr kumimoji="0" lang="en-US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Tur" charset="-94"/>
                        </a:rPr>
                        <a:t>12</a:t>
                      </a:r>
                      <a:endParaRPr kumimoji="0" lang="en-US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Tur" charset="-94"/>
                        </a:rPr>
                        <a:t>20</a:t>
                      </a:r>
                      <a:endParaRPr kumimoji="0" lang="en-US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Tur" charset="-94"/>
                        </a:rPr>
                        <a:t>12</a:t>
                      </a:r>
                      <a:endParaRPr kumimoji="0" lang="en-US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Tur" charset="-94"/>
                        </a:rPr>
                        <a:t>22</a:t>
                      </a:r>
                      <a:endParaRPr kumimoji="0" lang="en-US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328" name="Text Box 163"/>
          <p:cNvSpPr txBox="1">
            <a:spLocks noChangeArrowheads="1"/>
          </p:cNvSpPr>
          <p:nvPr/>
        </p:nvSpPr>
        <p:spPr bwMode="auto">
          <a:xfrm>
            <a:off x="611560" y="5229200"/>
            <a:ext cx="1941513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/>
              <a:t>Deney grubu</a:t>
            </a:r>
          </a:p>
        </p:txBody>
      </p:sp>
      <p:sp>
        <p:nvSpPr>
          <p:cNvPr id="12329" name="Text Box 164"/>
          <p:cNvSpPr txBox="1">
            <a:spLocks noChangeArrowheads="1"/>
          </p:cNvSpPr>
          <p:nvPr/>
        </p:nvSpPr>
        <p:spPr bwMode="auto">
          <a:xfrm>
            <a:off x="7118350" y="5229200"/>
            <a:ext cx="2025650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/>
              <a:t>Kontrol grubu</a:t>
            </a:r>
          </a:p>
        </p:txBody>
      </p:sp>
      <p:sp>
        <p:nvSpPr>
          <p:cNvPr id="12330" name="Line 166"/>
          <p:cNvSpPr>
            <a:spLocks noChangeShapeType="1"/>
          </p:cNvSpPr>
          <p:nvPr/>
        </p:nvSpPr>
        <p:spPr bwMode="auto">
          <a:xfrm flipH="1">
            <a:off x="3131840" y="3789040"/>
            <a:ext cx="1872207" cy="1656184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  <p:sp>
        <p:nvSpPr>
          <p:cNvPr id="12331" name="Line 168"/>
          <p:cNvSpPr>
            <a:spLocks noChangeShapeType="1"/>
          </p:cNvSpPr>
          <p:nvPr/>
        </p:nvSpPr>
        <p:spPr bwMode="auto">
          <a:xfrm>
            <a:off x="5004048" y="3789040"/>
            <a:ext cx="1656184" cy="1656184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  <p:sp>
        <p:nvSpPr>
          <p:cNvPr id="12332" name="Line 169"/>
          <p:cNvSpPr>
            <a:spLocks noChangeShapeType="1"/>
          </p:cNvSpPr>
          <p:nvPr/>
        </p:nvSpPr>
        <p:spPr bwMode="auto">
          <a:xfrm>
            <a:off x="6372199" y="4365103"/>
            <a:ext cx="216024" cy="1584177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  <p:sp>
        <p:nvSpPr>
          <p:cNvPr id="12333" name="Line 170"/>
          <p:cNvSpPr>
            <a:spLocks noChangeShapeType="1"/>
          </p:cNvSpPr>
          <p:nvPr/>
        </p:nvSpPr>
        <p:spPr bwMode="auto">
          <a:xfrm flipH="1">
            <a:off x="3059112" y="4365104"/>
            <a:ext cx="3313087" cy="1440384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  <p:sp>
        <p:nvSpPr>
          <p:cNvPr id="12334" name="Text Box 171"/>
          <p:cNvSpPr txBox="1">
            <a:spLocks noChangeArrowheads="1"/>
          </p:cNvSpPr>
          <p:nvPr/>
        </p:nvSpPr>
        <p:spPr bwMode="auto">
          <a:xfrm>
            <a:off x="2627784" y="5229200"/>
            <a:ext cx="4889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/>
              <a:t>6</a:t>
            </a:r>
          </a:p>
          <a:p>
            <a:r>
              <a:rPr lang="tr-TR" dirty="0"/>
              <a:t>7</a:t>
            </a:r>
          </a:p>
          <a:p>
            <a:r>
              <a:rPr lang="tr-TR" dirty="0"/>
              <a:t>vs</a:t>
            </a:r>
          </a:p>
        </p:txBody>
      </p:sp>
      <p:sp>
        <p:nvSpPr>
          <p:cNvPr id="12335" name="Text Box 172"/>
          <p:cNvSpPr txBox="1">
            <a:spLocks noChangeArrowheads="1"/>
          </p:cNvSpPr>
          <p:nvPr/>
        </p:nvSpPr>
        <p:spPr bwMode="auto">
          <a:xfrm>
            <a:off x="6516216" y="5229200"/>
            <a:ext cx="4889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/>
              <a:t>6</a:t>
            </a:r>
          </a:p>
          <a:p>
            <a:r>
              <a:rPr lang="tr-TR" dirty="0"/>
              <a:t>7</a:t>
            </a:r>
          </a:p>
          <a:p>
            <a:r>
              <a:rPr lang="tr-TR" dirty="0"/>
              <a:t>vs</a:t>
            </a:r>
          </a:p>
        </p:txBody>
      </p:sp>
      <p:sp>
        <p:nvSpPr>
          <p:cNvPr id="13" name="4 Metin kutusu"/>
          <p:cNvSpPr txBox="1"/>
          <p:nvPr/>
        </p:nvSpPr>
        <p:spPr>
          <a:xfrm>
            <a:off x="5940152" y="6248345"/>
            <a:ext cx="31518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pl-PL" sz="1200" dirty="0" smtClean="0"/>
              <a:t>Babbie, 2007, s. 227’den uyarlama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0"/>
            <a:ext cx="8892480" cy="914400"/>
          </a:xfrm>
        </p:spPr>
        <p:txBody>
          <a:bodyPr/>
          <a:lstStyle/>
          <a:p>
            <a:pPr eaLnBrk="1" hangingPunct="1"/>
            <a:r>
              <a:rPr lang="tr-TR" dirty="0" smtClean="0"/>
              <a:t>Deneysel Yöntemde Temel Adımlar I</a:t>
            </a:r>
            <a:endParaRPr lang="en-US" dirty="0" smtClean="0"/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052736"/>
            <a:ext cx="8964488" cy="4759424"/>
          </a:xfrm>
        </p:spPr>
        <p:txBody>
          <a:bodyPr/>
          <a:lstStyle/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tr-TR" sz="2800" dirty="0" smtClean="0"/>
              <a:t>Deneysel araştırmaya uygun bir basit bir </a:t>
            </a:r>
            <a:r>
              <a:rPr lang="tr-TR" sz="2800" dirty="0" err="1" smtClean="0"/>
              <a:t>denenceyle</a:t>
            </a:r>
            <a:r>
              <a:rPr lang="tr-TR" sz="2800" dirty="0" smtClean="0"/>
              <a:t> başla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tr-TR" sz="2800" dirty="0" smtClean="0"/>
              <a:t>Pratik sınırlar içinde </a:t>
            </a:r>
            <a:r>
              <a:rPr lang="tr-TR" sz="2800" dirty="0" err="1" smtClean="0"/>
              <a:t>denenceyi</a:t>
            </a:r>
            <a:r>
              <a:rPr lang="tr-TR" sz="2800" dirty="0" smtClean="0"/>
              <a:t> test edecek bir deneysel tasarıma karar ver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tr-TR" sz="2800" dirty="0" smtClean="0"/>
              <a:t>Bağımsız değişkene uygulanacak uyarıcıya karar ver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tr-TR" sz="2800" dirty="0" smtClean="0"/>
              <a:t>Bağımlı değişkeni ölçmek için geçerli ve güvenilir bir ölçü geliştir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tr-TR" sz="2800" dirty="0" smtClean="0"/>
              <a:t>Deney ortamını hazırla ve uyarıcı ve bağımlı değişken ölçümlerinin ön testini yap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tr-TR" sz="2800" dirty="0" smtClean="0"/>
              <a:t>Uygun denekler ya da vakalar bul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tr-TR" sz="2800" dirty="0" smtClean="0"/>
              <a:t>(Seçilen araştırma tasarımında rastgele atama kullanılacaksa) denekleri rastgele deney ve kontrol gruplarına ata ve dikkatli talimatlar ver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endParaRPr lang="en-US" sz="2800" dirty="0" smtClean="0"/>
          </a:p>
        </p:txBody>
      </p:sp>
      <p:sp>
        <p:nvSpPr>
          <p:cNvPr id="5" name="4 Metin kutusu"/>
          <p:cNvSpPr txBox="1"/>
          <p:nvPr/>
        </p:nvSpPr>
        <p:spPr>
          <a:xfrm>
            <a:off x="7020272" y="6248345"/>
            <a:ext cx="21291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pl-PL" sz="1200" dirty="0" smtClean="0"/>
              <a:t>Neuman, 2006, 253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0"/>
            <a:ext cx="8892480" cy="914400"/>
          </a:xfrm>
        </p:spPr>
        <p:txBody>
          <a:bodyPr/>
          <a:lstStyle/>
          <a:p>
            <a:pPr eaLnBrk="1" hangingPunct="1"/>
            <a:r>
              <a:rPr lang="tr-TR" dirty="0" smtClean="0"/>
              <a:t>Deneysel Yöntemde Temel Adımlar II</a:t>
            </a:r>
            <a:endParaRPr lang="en-US" dirty="0" smtClean="0"/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045840"/>
            <a:ext cx="8964488" cy="5119464"/>
          </a:xfrm>
        </p:spPr>
        <p:txBody>
          <a:bodyPr/>
          <a:lstStyle/>
          <a:p>
            <a:pPr marL="457200" indent="-457200" eaLnBrk="1" hangingPunct="1">
              <a:lnSpc>
                <a:spcPct val="80000"/>
              </a:lnSpc>
              <a:buNone/>
            </a:pPr>
            <a:r>
              <a:rPr lang="tr-TR" sz="2800" dirty="0" smtClean="0"/>
              <a:t>8. (Seçilen tasarımda ön test varsa) bağımlı değişkenin ön testi için veri topla</a:t>
            </a:r>
          </a:p>
          <a:p>
            <a:pPr marL="457200" indent="-457200" eaLnBrk="1" hangingPunct="1">
              <a:lnSpc>
                <a:spcPct val="80000"/>
              </a:lnSpc>
              <a:buNone/>
            </a:pPr>
            <a:r>
              <a:rPr lang="tr-TR" sz="2800" dirty="0" smtClean="0"/>
              <a:t>9. Sadece deneysel gruba (veya birden fazla deneysel grup varsa ilgili gruplara) uyarıcı ver</a:t>
            </a:r>
          </a:p>
          <a:p>
            <a:pPr marL="457200" indent="-457200" eaLnBrk="1" hangingPunct="1">
              <a:lnSpc>
                <a:spcPct val="80000"/>
              </a:lnSpc>
              <a:buNone/>
            </a:pPr>
            <a:r>
              <a:rPr lang="tr-TR" sz="2800" dirty="0" smtClean="0"/>
              <a:t>10. Bağımlı değişkenin son testi için veri topla</a:t>
            </a:r>
          </a:p>
          <a:p>
            <a:pPr marL="457200" indent="-457200" eaLnBrk="1" hangingPunct="1">
              <a:lnSpc>
                <a:spcPct val="80000"/>
              </a:lnSpc>
              <a:buNone/>
            </a:pPr>
            <a:r>
              <a:rPr lang="tr-TR" sz="2800" dirty="0" smtClean="0"/>
              <a:t>11. Deneklere deneyin gerçek amacını açıkla. Deneklere ne olduğunu düşündüklerini sor. Deneyin bazı yönleri hakkında deneklere yanıltıcı bilgi verildiyse açıklama yapmak önemli</a:t>
            </a:r>
          </a:p>
          <a:p>
            <a:pPr marL="457200" indent="-457200" eaLnBrk="1" hangingPunct="1">
              <a:lnSpc>
                <a:spcPct val="80000"/>
              </a:lnSpc>
              <a:buNone/>
            </a:pPr>
            <a:r>
              <a:rPr lang="tr-TR" sz="2800" dirty="0" smtClean="0"/>
              <a:t>12. Verileri incele ve farklı grupları karşılaştır. Uygunsa istatistik ve grafikler kullanarak </a:t>
            </a:r>
            <a:r>
              <a:rPr lang="tr-TR" sz="2800" dirty="0" err="1" smtClean="0"/>
              <a:t>denencenin</a:t>
            </a:r>
            <a:r>
              <a:rPr lang="tr-TR" sz="2800" dirty="0" smtClean="0"/>
              <a:t> desteklenip desteklenmediğini sapta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endParaRPr lang="en-US" sz="2800" dirty="0" smtClean="0"/>
          </a:p>
        </p:txBody>
      </p:sp>
      <p:sp>
        <p:nvSpPr>
          <p:cNvPr id="5" name="4 Metin kutusu"/>
          <p:cNvSpPr txBox="1"/>
          <p:nvPr/>
        </p:nvSpPr>
        <p:spPr>
          <a:xfrm>
            <a:off x="7020272" y="6248345"/>
            <a:ext cx="21291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pl-PL" sz="1200" dirty="0" smtClean="0"/>
              <a:t>Neuman, 2006, 253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tr-TR" dirty="0" smtClean="0"/>
              <a:t>Ön Deney Tasarımları</a:t>
            </a:r>
            <a:endParaRPr lang="en-US" dirty="0" smtClean="0"/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0728"/>
            <a:ext cx="9144000" cy="4953000"/>
          </a:xfrm>
        </p:spPr>
        <p:txBody>
          <a:bodyPr/>
          <a:lstStyle/>
          <a:p>
            <a:pPr eaLnBrk="1" hangingPunct="1"/>
            <a:r>
              <a:rPr lang="tr-TR" sz="2800" dirty="0" smtClean="0"/>
              <a:t>Klasik deneysel tasarımın bütün koşullarını sağlamayan tasarımlar</a:t>
            </a:r>
          </a:p>
          <a:p>
            <a:pPr eaLnBrk="1" hangingPunct="1"/>
            <a:r>
              <a:rPr lang="tr-TR" sz="2800" dirty="0" smtClean="0"/>
              <a:t>Tek grup sadece son test tasarımı (Tek seferlik örnek olay incelemesi olarak da bilinir) – bir denek grubu deneysel uyarıcıdan sonra belli bir değişkene göre ölçülür </a:t>
            </a:r>
          </a:p>
          <a:p>
            <a:pPr eaLnBrk="1" hangingPunct="1"/>
            <a:r>
              <a:rPr lang="tr-TR" sz="2800" dirty="0" smtClean="0"/>
              <a:t>Tek grup ön test-son test tasarımı – gruba ön test uygulanır, uyarıcı verilir, son test uygulanır, ama kontrol grubu yoktur, rastgele atama yapılmaz</a:t>
            </a:r>
          </a:p>
          <a:p>
            <a:pPr eaLnBrk="1" hangingPunct="1"/>
            <a:r>
              <a:rPr lang="tr-TR" sz="2800" dirty="0" smtClean="0"/>
              <a:t>Statik grup karşılaştırması (sadece son test eşit olmayan grup tasarımı olarak da bilinir) – deney ve kontrol grupları var ama ön test yok</a:t>
            </a:r>
            <a:endParaRPr lang="en-US" sz="2800" dirty="0" smtClean="0"/>
          </a:p>
        </p:txBody>
      </p:sp>
      <p:sp>
        <p:nvSpPr>
          <p:cNvPr id="6" name="4 Metin kutusu"/>
          <p:cNvSpPr txBox="1"/>
          <p:nvPr/>
        </p:nvSpPr>
        <p:spPr>
          <a:xfrm>
            <a:off x="6660232" y="6165304"/>
            <a:ext cx="24961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pl-PL" sz="1200" dirty="0" smtClean="0"/>
              <a:t>Babbie, 2007, s. 228-229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4"/>
          <p:cNvSpPr>
            <a:spLocks noGrp="1" noChangeArrowheads="1"/>
          </p:cNvSpPr>
          <p:nvPr>
            <p:ph type="title"/>
          </p:nvPr>
        </p:nvSpPr>
        <p:spPr>
          <a:xfrm>
            <a:off x="35496" y="44624"/>
            <a:ext cx="7704856" cy="914400"/>
          </a:xfrm>
        </p:spPr>
        <p:txBody>
          <a:bodyPr/>
          <a:lstStyle/>
          <a:p>
            <a:pPr eaLnBrk="1" hangingPunct="1"/>
            <a:r>
              <a:rPr lang="tr-TR" dirty="0" smtClean="0"/>
              <a:t>Ön Deney Araştırma Tasarımları</a:t>
            </a:r>
          </a:p>
        </p:txBody>
      </p:sp>
      <p:sp>
        <p:nvSpPr>
          <p:cNvPr id="15364" name="Rectangle 5"/>
          <p:cNvSpPr>
            <a:spLocks noChangeArrowheads="1"/>
          </p:cNvSpPr>
          <p:nvPr/>
        </p:nvSpPr>
        <p:spPr bwMode="auto">
          <a:xfrm>
            <a:off x="0" y="1124744"/>
            <a:ext cx="252941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/>
              <a:t>Tek grup sadece </a:t>
            </a:r>
            <a:endParaRPr lang="tr-TR" dirty="0" smtClean="0"/>
          </a:p>
          <a:p>
            <a:r>
              <a:rPr lang="tr-TR" dirty="0" smtClean="0"/>
              <a:t>son </a:t>
            </a:r>
            <a:r>
              <a:rPr lang="tr-TR" dirty="0"/>
              <a:t>test tasarımı</a:t>
            </a:r>
          </a:p>
        </p:txBody>
      </p:sp>
      <p:sp>
        <p:nvSpPr>
          <p:cNvPr id="15365" name="Line 6"/>
          <p:cNvSpPr>
            <a:spLocks noChangeShapeType="1"/>
          </p:cNvSpPr>
          <p:nvPr/>
        </p:nvSpPr>
        <p:spPr bwMode="auto">
          <a:xfrm>
            <a:off x="395536" y="5949280"/>
            <a:ext cx="8280400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  <p:sp>
        <p:nvSpPr>
          <p:cNvPr id="15366" name="Text Box 7"/>
          <p:cNvSpPr txBox="1">
            <a:spLocks noChangeArrowheads="1"/>
          </p:cNvSpPr>
          <p:nvPr/>
        </p:nvSpPr>
        <p:spPr bwMode="auto">
          <a:xfrm>
            <a:off x="3131840" y="6021288"/>
            <a:ext cx="1133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/>
              <a:t>Zaman</a:t>
            </a:r>
          </a:p>
        </p:txBody>
      </p:sp>
      <p:sp>
        <p:nvSpPr>
          <p:cNvPr id="15367" name="Rectangle 8"/>
          <p:cNvSpPr>
            <a:spLocks noChangeArrowheads="1"/>
          </p:cNvSpPr>
          <p:nvPr/>
        </p:nvSpPr>
        <p:spPr bwMode="auto">
          <a:xfrm>
            <a:off x="0" y="2060848"/>
            <a:ext cx="247651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/>
              <a:t>Tek grup ön </a:t>
            </a:r>
            <a:r>
              <a:rPr lang="tr-TR" dirty="0" smtClean="0"/>
              <a:t>test-</a:t>
            </a:r>
          </a:p>
          <a:p>
            <a:r>
              <a:rPr lang="tr-TR" dirty="0" smtClean="0"/>
              <a:t>son </a:t>
            </a:r>
            <a:r>
              <a:rPr lang="tr-TR" dirty="0"/>
              <a:t>test tasarımı</a:t>
            </a:r>
          </a:p>
        </p:txBody>
      </p:sp>
      <p:sp>
        <p:nvSpPr>
          <p:cNvPr id="15368" name="Rectangle 9"/>
          <p:cNvSpPr>
            <a:spLocks noChangeArrowheads="1"/>
          </p:cNvSpPr>
          <p:nvPr/>
        </p:nvSpPr>
        <p:spPr bwMode="auto">
          <a:xfrm>
            <a:off x="251520" y="4581128"/>
            <a:ext cx="218521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tr-TR" dirty="0"/>
              <a:t>Statik grup </a:t>
            </a:r>
            <a:endParaRPr lang="tr-TR" dirty="0" smtClean="0"/>
          </a:p>
          <a:p>
            <a:pPr algn="l"/>
            <a:r>
              <a:rPr lang="tr-TR" dirty="0" smtClean="0"/>
              <a:t>karşılaştırması</a:t>
            </a:r>
            <a:endParaRPr lang="tr-TR" dirty="0"/>
          </a:p>
        </p:txBody>
      </p:sp>
      <p:sp>
        <p:nvSpPr>
          <p:cNvPr id="15369" name="Text Box 10"/>
          <p:cNvSpPr txBox="1">
            <a:spLocks noChangeArrowheads="1"/>
          </p:cNvSpPr>
          <p:nvPr/>
        </p:nvSpPr>
        <p:spPr bwMode="auto">
          <a:xfrm>
            <a:off x="3203848" y="1268760"/>
            <a:ext cx="2236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/>
              <a:t>Bisiklete binme</a:t>
            </a:r>
          </a:p>
        </p:txBody>
      </p:sp>
      <p:sp>
        <p:nvSpPr>
          <p:cNvPr id="15370" name="Text Box 11"/>
          <p:cNvSpPr txBox="1">
            <a:spLocks noChangeArrowheads="1"/>
          </p:cNvSpPr>
          <p:nvPr/>
        </p:nvSpPr>
        <p:spPr bwMode="auto">
          <a:xfrm>
            <a:off x="6156176" y="126876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/>
              <a:t>Formda olma</a:t>
            </a:r>
          </a:p>
        </p:txBody>
      </p:sp>
      <p:sp>
        <p:nvSpPr>
          <p:cNvPr id="15371" name="Text Box 12"/>
          <p:cNvSpPr txBox="1">
            <a:spLocks noChangeArrowheads="1"/>
          </p:cNvSpPr>
          <p:nvPr/>
        </p:nvSpPr>
        <p:spPr bwMode="auto">
          <a:xfrm>
            <a:off x="683568" y="2924944"/>
            <a:ext cx="252825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“koltuk patatesi</a:t>
            </a:r>
            <a:r>
              <a:rPr lang="tr-TR" dirty="0" smtClean="0">
                <a:solidFill>
                  <a:srgbClr val="FF0000"/>
                </a:solidFill>
              </a:rPr>
              <a:t>” /</a:t>
            </a:r>
            <a:endParaRPr lang="tr-TR" dirty="0">
              <a:solidFill>
                <a:srgbClr val="FF0000"/>
              </a:solidFill>
            </a:endParaRPr>
          </a:p>
          <a:p>
            <a:r>
              <a:rPr lang="tr-TR" dirty="0">
                <a:solidFill>
                  <a:srgbClr val="FF0000"/>
                </a:solidFill>
              </a:rPr>
              <a:t>“köşe yastığı”</a:t>
            </a:r>
          </a:p>
        </p:txBody>
      </p:sp>
      <p:sp>
        <p:nvSpPr>
          <p:cNvPr id="15372" name="Text Box 13"/>
          <p:cNvSpPr txBox="1">
            <a:spLocks noChangeArrowheads="1"/>
          </p:cNvSpPr>
          <p:nvPr/>
        </p:nvSpPr>
        <p:spPr bwMode="auto">
          <a:xfrm>
            <a:off x="3275856" y="2924944"/>
            <a:ext cx="2236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/>
              <a:t>Bisiklete binme</a:t>
            </a:r>
          </a:p>
        </p:txBody>
      </p:sp>
      <p:sp>
        <p:nvSpPr>
          <p:cNvPr id="15373" name="Text Box 14"/>
          <p:cNvSpPr txBox="1">
            <a:spLocks noChangeArrowheads="1"/>
          </p:cNvSpPr>
          <p:nvPr/>
        </p:nvSpPr>
        <p:spPr bwMode="auto">
          <a:xfrm>
            <a:off x="6444208" y="4221088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/>
              <a:t>Formda olma</a:t>
            </a:r>
          </a:p>
        </p:txBody>
      </p:sp>
      <p:sp>
        <p:nvSpPr>
          <p:cNvPr id="15374" name="Text Box 15"/>
          <p:cNvSpPr txBox="1">
            <a:spLocks noChangeArrowheads="1"/>
          </p:cNvSpPr>
          <p:nvPr/>
        </p:nvSpPr>
        <p:spPr bwMode="auto">
          <a:xfrm>
            <a:off x="3491880" y="4221088"/>
            <a:ext cx="2236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/>
              <a:t>Bisiklete binme</a:t>
            </a:r>
          </a:p>
        </p:txBody>
      </p:sp>
      <p:sp>
        <p:nvSpPr>
          <p:cNvPr id="15375" name="Text Box 16"/>
          <p:cNvSpPr txBox="1">
            <a:spLocks noChangeArrowheads="1"/>
          </p:cNvSpPr>
          <p:nvPr/>
        </p:nvSpPr>
        <p:spPr bwMode="auto">
          <a:xfrm>
            <a:off x="6372200" y="5085184"/>
            <a:ext cx="233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“koltuk patatesi”</a:t>
            </a:r>
          </a:p>
        </p:txBody>
      </p:sp>
      <p:sp>
        <p:nvSpPr>
          <p:cNvPr id="15376" name="Text Box 17"/>
          <p:cNvSpPr txBox="1">
            <a:spLocks noChangeArrowheads="1"/>
          </p:cNvSpPr>
          <p:nvPr/>
        </p:nvSpPr>
        <p:spPr bwMode="auto">
          <a:xfrm>
            <a:off x="6228184" y="2924944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/>
              <a:t>Formda olma</a:t>
            </a:r>
          </a:p>
        </p:txBody>
      </p:sp>
      <p:cxnSp>
        <p:nvCxnSpPr>
          <p:cNvPr id="20" name="19 Düz Ok Bağlayıcısı"/>
          <p:cNvCxnSpPr/>
          <p:nvPr/>
        </p:nvCxnSpPr>
        <p:spPr bwMode="auto">
          <a:xfrm flipV="1">
            <a:off x="5508104" y="1484784"/>
            <a:ext cx="643532" cy="12576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3923928" y="1772816"/>
            <a:ext cx="11592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>
                    <a:lumMod val="50000"/>
                  </a:schemeClr>
                </a:solidFill>
              </a:rPr>
              <a:t>Uyarıcı</a:t>
            </a:r>
            <a:endParaRPr lang="tr-T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6588224" y="1772816"/>
            <a:ext cx="10743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>
                    <a:lumMod val="50000"/>
                  </a:schemeClr>
                </a:solidFill>
              </a:rPr>
              <a:t>Ölçüm</a:t>
            </a:r>
            <a:endParaRPr lang="tr-TR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23" name="22 Düz Ok Bağlayıcısı"/>
          <p:cNvCxnSpPr/>
          <p:nvPr/>
        </p:nvCxnSpPr>
        <p:spPr bwMode="auto">
          <a:xfrm flipV="1">
            <a:off x="5508104" y="3140968"/>
            <a:ext cx="643532" cy="12576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Text Box 10"/>
          <p:cNvSpPr txBox="1">
            <a:spLocks noChangeArrowheads="1"/>
          </p:cNvSpPr>
          <p:nvPr/>
        </p:nvSpPr>
        <p:spPr bwMode="auto">
          <a:xfrm>
            <a:off x="4139952" y="3356992"/>
            <a:ext cx="11592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>
                    <a:lumMod val="50000"/>
                  </a:schemeClr>
                </a:solidFill>
              </a:rPr>
              <a:t>Uyarıcı</a:t>
            </a:r>
            <a:endParaRPr lang="tr-T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4067944" y="4653136"/>
            <a:ext cx="11592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>
                    <a:lumMod val="50000"/>
                  </a:schemeClr>
                </a:solidFill>
              </a:rPr>
              <a:t>Uyarıcı</a:t>
            </a:r>
            <a:endParaRPr lang="tr-T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7" name="Text Box 10"/>
          <p:cNvSpPr txBox="1">
            <a:spLocks noChangeArrowheads="1"/>
          </p:cNvSpPr>
          <p:nvPr/>
        </p:nvSpPr>
        <p:spPr bwMode="auto">
          <a:xfrm>
            <a:off x="6588224" y="3356992"/>
            <a:ext cx="10743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>
                    <a:lumMod val="50000"/>
                  </a:schemeClr>
                </a:solidFill>
              </a:rPr>
              <a:t>Ölçüm</a:t>
            </a:r>
            <a:endParaRPr lang="tr-T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1403648" y="3645024"/>
            <a:ext cx="10743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>
                    <a:lumMod val="50000"/>
                  </a:schemeClr>
                </a:solidFill>
              </a:rPr>
              <a:t>Ölçüm</a:t>
            </a:r>
            <a:endParaRPr lang="tr-T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Text Box 10"/>
          <p:cNvSpPr txBox="1">
            <a:spLocks noChangeArrowheads="1"/>
          </p:cNvSpPr>
          <p:nvPr/>
        </p:nvSpPr>
        <p:spPr bwMode="auto">
          <a:xfrm>
            <a:off x="7020272" y="5445224"/>
            <a:ext cx="10743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>
                    <a:lumMod val="50000"/>
                  </a:schemeClr>
                </a:solidFill>
              </a:rPr>
              <a:t>Ölçüm</a:t>
            </a:r>
            <a:endParaRPr lang="tr-T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6948264" y="4581128"/>
            <a:ext cx="10743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>
                    <a:lumMod val="50000"/>
                  </a:schemeClr>
                </a:solidFill>
              </a:rPr>
              <a:t>Ölçüm</a:t>
            </a:r>
            <a:endParaRPr lang="tr-T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Text Box 10"/>
          <p:cNvSpPr txBox="1">
            <a:spLocks noChangeArrowheads="1"/>
          </p:cNvSpPr>
          <p:nvPr/>
        </p:nvSpPr>
        <p:spPr bwMode="auto">
          <a:xfrm>
            <a:off x="2339752" y="5301208"/>
            <a:ext cx="165526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 smtClean="0"/>
              <a:t>Kontrol Gr.</a:t>
            </a:r>
            <a:endParaRPr lang="tr-TR" dirty="0"/>
          </a:p>
        </p:txBody>
      </p:sp>
      <p:sp>
        <p:nvSpPr>
          <p:cNvPr id="32" name="Text Box 10"/>
          <p:cNvSpPr txBox="1">
            <a:spLocks noChangeArrowheads="1"/>
          </p:cNvSpPr>
          <p:nvPr/>
        </p:nvSpPr>
        <p:spPr bwMode="auto">
          <a:xfrm>
            <a:off x="2267744" y="4653136"/>
            <a:ext cx="157030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 smtClean="0"/>
              <a:t>Deney Gr.</a:t>
            </a:r>
          </a:p>
        </p:txBody>
      </p:sp>
      <p:sp>
        <p:nvSpPr>
          <p:cNvPr id="33" name="4 Metin kutusu"/>
          <p:cNvSpPr txBox="1"/>
          <p:nvPr/>
        </p:nvSpPr>
        <p:spPr>
          <a:xfrm>
            <a:off x="6012160" y="6165304"/>
            <a:ext cx="31951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pl-PL" sz="1200" dirty="0" smtClean="0"/>
              <a:t>Babbie, 2007, s. 229’dan uyarlama 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3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Araştırma Yöntemi Seçimi</a:t>
            </a:r>
            <a:endParaRPr lang="tr-TR" dirty="0"/>
          </a:p>
        </p:txBody>
      </p:sp>
      <p:sp>
        <p:nvSpPr>
          <p:cNvPr id="6993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528" y="1124744"/>
            <a:ext cx="8496944" cy="504056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2800" dirty="0" smtClean="0"/>
              <a:t>Kavramsallaştırma </a:t>
            </a:r>
            <a:r>
              <a:rPr lang="tr-TR" sz="2800" dirty="0">
                <a:sym typeface="Wingdings" pitchFamily="2" charset="2"/>
              </a:rPr>
              <a:t> </a:t>
            </a:r>
            <a:r>
              <a:rPr lang="tr-TR" sz="2800" dirty="0" smtClean="0"/>
              <a:t>İşletimselleştirme </a:t>
            </a:r>
            <a:r>
              <a:rPr lang="tr-TR" sz="2800" dirty="0" smtClean="0">
                <a:sym typeface="Wingdings" pitchFamily="2" charset="2"/>
              </a:rPr>
              <a:t> </a:t>
            </a:r>
            <a:r>
              <a:rPr lang="tr-TR" sz="2800" dirty="0" smtClean="0"/>
              <a:t>Ölçme aşamasından sonra hangi yöntem(</a:t>
            </a:r>
            <a:r>
              <a:rPr lang="tr-TR" sz="2800" dirty="0" err="1" smtClean="0"/>
              <a:t>ler</a:t>
            </a:r>
            <a:r>
              <a:rPr lang="tr-TR" sz="2800" dirty="0" smtClean="0"/>
              <a:t>)</a:t>
            </a:r>
            <a:r>
              <a:rPr lang="tr-TR" sz="2800" dirty="0" err="1" smtClean="0"/>
              <a:t>le</a:t>
            </a:r>
            <a:r>
              <a:rPr lang="tr-TR" sz="2800" dirty="0" smtClean="0"/>
              <a:t> araştırmanın yürütüleceğine karar verilir</a:t>
            </a:r>
          </a:p>
          <a:p>
            <a:r>
              <a:rPr lang="tr-TR" sz="2800" dirty="0" smtClean="0"/>
              <a:t>Araştırma yöntemi </a:t>
            </a:r>
          </a:p>
          <a:p>
            <a:pPr lvl="1"/>
            <a:r>
              <a:rPr lang="tr-TR" sz="2200" dirty="0" smtClean="0"/>
              <a:t>araştırma sorusu</a:t>
            </a:r>
          </a:p>
          <a:p>
            <a:pPr lvl="1"/>
            <a:r>
              <a:rPr lang="tr-TR" sz="2200" dirty="0" smtClean="0"/>
              <a:t>araştırma türü </a:t>
            </a:r>
          </a:p>
          <a:p>
            <a:pPr lvl="1"/>
            <a:r>
              <a:rPr lang="tr-TR" sz="2200" dirty="0" smtClean="0"/>
              <a:t>ölçüm türleri </a:t>
            </a:r>
          </a:p>
          <a:p>
            <a:pPr lvl="1"/>
            <a:r>
              <a:rPr lang="tr-TR" sz="2200" dirty="0" smtClean="0"/>
              <a:t>veri toplama ve analiz</a:t>
            </a:r>
          </a:p>
          <a:p>
            <a:pPr>
              <a:buNone/>
            </a:pPr>
            <a:r>
              <a:rPr lang="tr-TR" sz="2400" dirty="0" smtClean="0"/>
              <a:t>	</a:t>
            </a:r>
            <a:r>
              <a:rPr lang="tr-TR" sz="2800" dirty="0" smtClean="0"/>
              <a:t>ile yakından ilişkilidir </a:t>
            </a:r>
          </a:p>
          <a:p>
            <a:r>
              <a:rPr lang="tr-TR" sz="2800" dirty="0" smtClean="0"/>
              <a:t>Örneğin, “video oyunları oynamakla şiddet arasında bir ilişki olup olmadığı” değişik yöntemlerle araştırılabilir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Yarı Deneysel Tasarımlar</a:t>
            </a:r>
            <a:endParaRPr lang="en-US" dirty="0" smtClean="0"/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980728"/>
            <a:ext cx="8964488" cy="5097016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İki grup sadece son test tasarımı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000" dirty="0" smtClean="0"/>
              <a:t>Denekler gruplara rastgele atanır (Statik grup tasarımından farkı) Klasik deneysel tasarımdan farkı ön test olmaması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Kesintili zaman dizileri tasarımı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000" dirty="0" smtClean="0"/>
              <a:t>Bir gruba deney öncesi ve sonrası birçok ön test ve son test uygulanır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Eş (denk) zaman dizileri tasarımı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000" dirty="0" smtClean="0"/>
              <a:t>Zamana yayılmış birçok ön test, son test ve müdahalenin yapıldığı tek grup tasarımı (kask takma zorunluluğu)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Latin kare tasarımı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000" dirty="0" smtClean="0"/>
              <a:t>Farklı gruplara farklı sırada ve verilen bir uyarıcının bir bağımlı değişken üzerinde yaptığı etkinin ölçülmesi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Dört gruplu </a:t>
            </a:r>
            <a:r>
              <a:rPr lang="tr-TR" sz="2400" dirty="0" err="1" smtClean="0"/>
              <a:t>Solomon</a:t>
            </a:r>
            <a:r>
              <a:rPr lang="tr-TR" sz="2400" dirty="0" smtClean="0"/>
              <a:t> tasarımı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000" dirty="0" smtClean="0"/>
              <a:t>Denekler rastgele iki kontrol, iki deney grubuna atanır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000" dirty="0" smtClean="0"/>
              <a:t>Sadece bir deney grubu ile bir kontrol grubuna ön test uygulanır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000" dirty="0" smtClean="0"/>
              <a:t>Dört gruba da son test uygulanır </a:t>
            </a:r>
            <a:endParaRPr lang="en-US" sz="2000" dirty="0" smtClean="0"/>
          </a:p>
        </p:txBody>
      </p:sp>
      <p:sp>
        <p:nvSpPr>
          <p:cNvPr id="6" name="4 Metin kutusu"/>
          <p:cNvSpPr txBox="1"/>
          <p:nvPr/>
        </p:nvSpPr>
        <p:spPr>
          <a:xfrm>
            <a:off x="6584548" y="6176337"/>
            <a:ext cx="24288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pl-PL" sz="1200" dirty="0" smtClean="0"/>
              <a:t>Neuman, 2006, s. 371-3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Dört Gruplu </a:t>
            </a:r>
            <a:r>
              <a:rPr lang="tr-TR" dirty="0" err="1" smtClean="0"/>
              <a:t>Solomon</a:t>
            </a:r>
            <a:r>
              <a:rPr lang="tr-TR" dirty="0" smtClean="0"/>
              <a:t> Tasarımı</a:t>
            </a:r>
          </a:p>
        </p:txBody>
      </p:sp>
      <p:sp>
        <p:nvSpPr>
          <p:cNvPr id="18436" name="Text Box 3"/>
          <p:cNvSpPr txBox="1">
            <a:spLocks noChangeArrowheads="1"/>
          </p:cNvSpPr>
          <p:nvPr/>
        </p:nvSpPr>
        <p:spPr bwMode="auto">
          <a:xfrm>
            <a:off x="-4808" y="1286793"/>
            <a:ext cx="112562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/>
              <a:t>Grup 1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Grup 2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Grup </a:t>
            </a:r>
            <a:r>
              <a:rPr lang="tr-TR" dirty="0"/>
              <a:t>3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Grup </a:t>
            </a:r>
            <a:r>
              <a:rPr lang="tr-TR" dirty="0"/>
              <a:t>4</a:t>
            </a:r>
          </a:p>
        </p:txBody>
      </p:sp>
      <p:sp>
        <p:nvSpPr>
          <p:cNvPr id="18437" name="Text Box 4"/>
          <p:cNvSpPr txBox="1">
            <a:spLocks noChangeArrowheads="1"/>
          </p:cNvSpPr>
          <p:nvPr/>
        </p:nvSpPr>
        <p:spPr bwMode="auto">
          <a:xfrm>
            <a:off x="1560513" y="1286793"/>
            <a:ext cx="1165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/>
              <a:t>Ön test</a:t>
            </a:r>
          </a:p>
        </p:txBody>
      </p:sp>
      <p:sp>
        <p:nvSpPr>
          <p:cNvPr id="18438" name="Text Box 5"/>
          <p:cNvSpPr txBox="1">
            <a:spLocks noChangeArrowheads="1"/>
          </p:cNvSpPr>
          <p:nvPr/>
        </p:nvSpPr>
        <p:spPr bwMode="auto">
          <a:xfrm>
            <a:off x="1562100" y="2420268"/>
            <a:ext cx="1165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/>
              <a:t>Ön test</a:t>
            </a:r>
          </a:p>
        </p:txBody>
      </p:sp>
      <p:sp>
        <p:nvSpPr>
          <p:cNvPr id="18439" name="Text Box 6"/>
          <p:cNvSpPr txBox="1">
            <a:spLocks noChangeArrowheads="1"/>
          </p:cNvSpPr>
          <p:nvPr/>
        </p:nvSpPr>
        <p:spPr bwMode="auto">
          <a:xfrm>
            <a:off x="7164288" y="4581128"/>
            <a:ext cx="1301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/>
              <a:t>Son test</a:t>
            </a:r>
          </a:p>
        </p:txBody>
      </p:sp>
      <p:sp>
        <p:nvSpPr>
          <p:cNvPr id="18440" name="Text Box 7"/>
          <p:cNvSpPr txBox="1">
            <a:spLocks noChangeArrowheads="1"/>
          </p:cNvSpPr>
          <p:nvPr/>
        </p:nvSpPr>
        <p:spPr bwMode="auto">
          <a:xfrm>
            <a:off x="7105650" y="1124868"/>
            <a:ext cx="1301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/>
              <a:t>Son test</a:t>
            </a:r>
          </a:p>
        </p:txBody>
      </p:sp>
      <p:sp>
        <p:nvSpPr>
          <p:cNvPr id="18441" name="Text Box 8"/>
          <p:cNvSpPr txBox="1">
            <a:spLocks noChangeArrowheads="1"/>
          </p:cNvSpPr>
          <p:nvPr/>
        </p:nvSpPr>
        <p:spPr bwMode="auto">
          <a:xfrm>
            <a:off x="7092280" y="2276872"/>
            <a:ext cx="1301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/>
              <a:t>Son test</a:t>
            </a:r>
          </a:p>
        </p:txBody>
      </p:sp>
      <p:sp>
        <p:nvSpPr>
          <p:cNvPr id="18442" name="Text Box 9"/>
          <p:cNvSpPr txBox="1">
            <a:spLocks noChangeArrowheads="1"/>
          </p:cNvSpPr>
          <p:nvPr/>
        </p:nvSpPr>
        <p:spPr bwMode="auto">
          <a:xfrm>
            <a:off x="7164288" y="3356992"/>
            <a:ext cx="1301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/>
              <a:t>Son test</a:t>
            </a:r>
          </a:p>
        </p:txBody>
      </p:sp>
      <p:sp>
        <p:nvSpPr>
          <p:cNvPr id="18443" name="Text Box 10"/>
          <p:cNvSpPr txBox="1">
            <a:spLocks noChangeArrowheads="1"/>
          </p:cNvSpPr>
          <p:nvPr/>
        </p:nvSpPr>
        <p:spPr bwMode="auto">
          <a:xfrm>
            <a:off x="3632200" y="1340768"/>
            <a:ext cx="1911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/>
              <a:t>Uyarıcı (film)</a:t>
            </a:r>
          </a:p>
        </p:txBody>
      </p:sp>
      <p:sp>
        <p:nvSpPr>
          <p:cNvPr id="18444" name="Line 11"/>
          <p:cNvSpPr>
            <a:spLocks noChangeShapeType="1"/>
          </p:cNvSpPr>
          <p:nvPr/>
        </p:nvSpPr>
        <p:spPr bwMode="auto">
          <a:xfrm>
            <a:off x="2786063" y="1412205"/>
            <a:ext cx="4321175" cy="0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  <p:sp>
        <p:nvSpPr>
          <p:cNvPr id="18445" name="Line 12"/>
          <p:cNvSpPr>
            <a:spLocks noChangeShapeType="1"/>
          </p:cNvSpPr>
          <p:nvPr/>
        </p:nvSpPr>
        <p:spPr bwMode="auto">
          <a:xfrm>
            <a:off x="2857500" y="2636168"/>
            <a:ext cx="4321175" cy="0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  <p:sp>
        <p:nvSpPr>
          <p:cNvPr id="18446" name="Text Box 13"/>
          <p:cNvSpPr txBox="1">
            <a:spLocks noChangeArrowheads="1"/>
          </p:cNvSpPr>
          <p:nvPr/>
        </p:nvSpPr>
        <p:spPr bwMode="auto">
          <a:xfrm>
            <a:off x="4355976" y="908720"/>
            <a:ext cx="354013" cy="457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/>
              <a:t>1</a:t>
            </a:r>
          </a:p>
        </p:txBody>
      </p:sp>
      <p:sp>
        <p:nvSpPr>
          <p:cNvPr id="18447" name="Text Box 14"/>
          <p:cNvSpPr txBox="1">
            <a:spLocks noChangeArrowheads="1"/>
          </p:cNvSpPr>
          <p:nvPr/>
        </p:nvSpPr>
        <p:spPr bwMode="auto">
          <a:xfrm>
            <a:off x="4441825" y="2132930"/>
            <a:ext cx="354013" cy="457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/>
              <a:t>2</a:t>
            </a:r>
          </a:p>
        </p:txBody>
      </p:sp>
      <p:sp>
        <p:nvSpPr>
          <p:cNvPr id="18448" name="Line 15"/>
          <p:cNvSpPr>
            <a:spLocks noChangeShapeType="1"/>
          </p:cNvSpPr>
          <p:nvPr/>
        </p:nvSpPr>
        <p:spPr bwMode="auto">
          <a:xfrm flipH="1" flipV="1">
            <a:off x="7537450" y="1628105"/>
            <a:ext cx="504825" cy="28892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  <p:sp>
        <p:nvSpPr>
          <p:cNvPr id="18449" name="Line 16"/>
          <p:cNvSpPr>
            <a:spLocks noChangeShapeType="1"/>
          </p:cNvSpPr>
          <p:nvPr/>
        </p:nvSpPr>
        <p:spPr bwMode="auto">
          <a:xfrm flipH="1">
            <a:off x="7681913" y="1917030"/>
            <a:ext cx="360362" cy="35877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  <p:sp>
        <p:nvSpPr>
          <p:cNvPr id="18450" name="Text Box 17"/>
          <p:cNvSpPr txBox="1">
            <a:spLocks noChangeArrowheads="1"/>
          </p:cNvSpPr>
          <p:nvPr/>
        </p:nvSpPr>
        <p:spPr bwMode="auto">
          <a:xfrm>
            <a:off x="8226425" y="1575718"/>
            <a:ext cx="354013" cy="457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/>
              <a:t>3</a:t>
            </a:r>
          </a:p>
        </p:txBody>
      </p:sp>
      <p:sp>
        <p:nvSpPr>
          <p:cNvPr id="18451" name="Line 18"/>
          <p:cNvSpPr>
            <a:spLocks noChangeShapeType="1"/>
          </p:cNvSpPr>
          <p:nvPr/>
        </p:nvSpPr>
        <p:spPr bwMode="auto">
          <a:xfrm flipH="1" flipV="1">
            <a:off x="7740350" y="3789038"/>
            <a:ext cx="504057" cy="432049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  <p:sp>
        <p:nvSpPr>
          <p:cNvPr id="18452" name="Line 19"/>
          <p:cNvSpPr>
            <a:spLocks noChangeShapeType="1"/>
          </p:cNvSpPr>
          <p:nvPr/>
        </p:nvSpPr>
        <p:spPr bwMode="auto">
          <a:xfrm flipH="1">
            <a:off x="7754938" y="4221088"/>
            <a:ext cx="489470" cy="36135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  <p:sp>
        <p:nvSpPr>
          <p:cNvPr id="18453" name="Text Box 20"/>
          <p:cNvSpPr txBox="1">
            <a:spLocks noChangeArrowheads="1"/>
          </p:cNvSpPr>
          <p:nvPr/>
        </p:nvSpPr>
        <p:spPr bwMode="auto">
          <a:xfrm>
            <a:off x="8244408" y="4005064"/>
            <a:ext cx="354013" cy="457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/>
              <a:t>4</a:t>
            </a:r>
          </a:p>
        </p:txBody>
      </p:sp>
      <p:sp>
        <p:nvSpPr>
          <p:cNvPr id="18454" name="Text Box 21"/>
          <p:cNvSpPr txBox="1">
            <a:spLocks noChangeArrowheads="1"/>
          </p:cNvSpPr>
          <p:nvPr/>
        </p:nvSpPr>
        <p:spPr bwMode="auto">
          <a:xfrm>
            <a:off x="3794125" y="3428330"/>
            <a:ext cx="1149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/>
              <a:t>Uyarıcı</a:t>
            </a:r>
          </a:p>
        </p:txBody>
      </p:sp>
      <p:sp>
        <p:nvSpPr>
          <p:cNvPr id="18455" name="Text Box 22"/>
          <p:cNvSpPr txBox="1">
            <a:spLocks noChangeArrowheads="1"/>
          </p:cNvSpPr>
          <p:nvPr/>
        </p:nvSpPr>
        <p:spPr bwMode="auto">
          <a:xfrm>
            <a:off x="0" y="5301208"/>
            <a:ext cx="5937250" cy="1079500"/>
          </a:xfrm>
          <a:prstGeom prst="rect">
            <a:avLst/>
          </a:prstGeom>
          <a:solidFill>
            <a:srgbClr val="FFFF0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tr-TR" sz="1600" dirty="0"/>
              <a:t>1 Son test sonuçlarına göre ön yargı düzeyi daha düşük olmalı </a:t>
            </a:r>
          </a:p>
          <a:p>
            <a:pPr algn="l"/>
            <a:r>
              <a:rPr lang="tr-TR" sz="1600" dirty="0"/>
              <a:t>2 Ön test ve son test sonuçları aynı düzeyde önyargı göstermeli</a:t>
            </a:r>
          </a:p>
          <a:p>
            <a:pPr algn="l"/>
            <a:r>
              <a:rPr lang="tr-TR" sz="1600" dirty="0"/>
              <a:t>3 Grup 1 Grup 2’den daha az önyargılı olmalı</a:t>
            </a:r>
          </a:p>
          <a:p>
            <a:pPr algn="l"/>
            <a:r>
              <a:rPr lang="tr-TR" sz="1600" dirty="0"/>
              <a:t>4 Grup 3 Grup 4’ten daha az ön yargılı olmalı </a:t>
            </a:r>
          </a:p>
        </p:txBody>
      </p:sp>
      <p:cxnSp>
        <p:nvCxnSpPr>
          <p:cNvPr id="26" name="25 Düz Ok Bağlayıcısı"/>
          <p:cNvCxnSpPr/>
          <p:nvPr/>
        </p:nvCxnSpPr>
        <p:spPr bwMode="auto">
          <a:xfrm>
            <a:off x="1331640" y="5085184"/>
            <a:ext cx="5616624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3646876" y="4509120"/>
            <a:ext cx="11432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 smtClean="0"/>
              <a:t>Zaman</a:t>
            </a:r>
            <a:endParaRPr lang="tr-TR" dirty="0"/>
          </a:p>
        </p:txBody>
      </p:sp>
      <p:sp>
        <p:nvSpPr>
          <p:cNvPr id="28" name="4 Metin kutusu"/>
          <p:cNvSpPr txBox="1"/>
          <p:nvPr/>
        </p:nvSpPr>
        <p:spPr>
          <a:xfrm>
            <a:off x="5940152" y="6176337"/>
            <a:ext cx="31518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pl-PL" sz="1200" dirty="0" smtClean="0"/>
              <a:t>Babbie, 2007, s. 233’den uyarlama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964612" cy="914400"/>
          </a:xfrm>
        </p:spPr>
        <p:txBody>
          <a:bodyPr/>
          <a:lstStyle/>
          <a:p>
            <a:pPr eaLnBrk="1" hangingPunct="1"/>
            <a:r>
              <a:rPr lang="tr-TR" sz="3800" dirty="0" smtClean="0"/>
              <a:t>Sadece Son Test Kontrol Grubu Tasarımı</a:t>
            </a:r>
            <a:endParaRPr lang="en-US" sz="3800" dirty="0" smtClean="0"/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 err="1" smtClean="0"/>
              <a:t>Solomon</a:t>
            </a:r>
            <a:r>
              <a:rPr lang="tr-TR" dirty="0" smtClean="0"/>
              <a:t> tasarımındaki Grup 3 ve Grup 4’ü içerir</a:t>
            </a:r>
            <a:endParaRPr lang="en-US" dirty="0" smtClean="0"/>
          </a:p>
          <a:p>
            <a:pPr eaLnBrk="1" hangingPunct="1"/>
            <a:r>
              <a:rPr lang="tr-TR" dirty="0" smtClean="0"/>
              <a:t>Uygun rastgele atama yapılırsa Grup 3 ve Grup 4 iç geçerlik sorunlarını ve test ile uyarıcı arasındaki etkileşim etkisini kontrol etmek için gerekli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6918481" y="6176337"/>
            <a:ext cx="21900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pl-PL" sz="1200" dirty="0" smtClean="0"/>
              <a:t>Babbie, 2007, s. 23</a:t>
            </a:r>
            <a:r>
              <a:rPr lang="tr-TR" sz="1200" dirty="0" smtClean="0"/>
              <a:t>4</a:t>
            </a:r>
            <a:endParaRPr lang="pl-PL" sz="1200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Faktöriyel </a:t>
            </a:r>
            <a:r>
              <a:rPr lang="tr-TR" dirty="0" smtClean="0"/>
              <a:t>Tasarım</a:t>
            </a:r>
            <a:endParaRPr lang="en-US" dirty="0" smtClean="0"/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219200"/>
            <a:ext cx="8964488" cy="4953000"/>
          </a:xfrm>
        </p:spPr>
        <p:txBody>
          <a:bodyPr/>
          <a:lstStyle/>
          <a:p>
            <a:pPr eaLnBrk="1" hangingPunct="1"/>
            <a:r>
              <a:rPr lang="tr-TR" dirty="0" smtClean="0"/>
              <a:t>Farklı gruplara verilen birden fazla uyarıcının (bağımsız değişken) eş zamanlı olarak bir (veya daha fazla) bağımlı değişken üzerindeki etkisinin üzerinde ölçülmesi</a:t>
            </a:r>
          </a:p>
          <a:p>
            <a:pPr eaLnBrk="1" hangingPunct="1"/>
            <a:r>
              <a:rPr lang="tr-TR" dirty="0" smtClean="0"/>
              <a:t>Faktöriyel tasarımda bağımsız değişkenlerin kombinasyonlarının bağımlı değişken üzerinde farklı etkileri olabilir (“etkileşim etkisi”)</a:t>
            </a:r>
          </a:p>
          <a:p>
            <a:pPr eaLnBrk="1" hangingPunct="1"/>
            <a:r>
              <a:rPr lang="tr-TR" dirty="0" smtClean="0"/>
              <a:t>Örnek, fiziksel çekicilik ve uygun giyimin işe alınmada etkisi</a:t>
            </a:r>
            <a:endParaRPr lang="en-US" dirty="0" smtClean="0"/>
          </a:p>
        </p:txBody>
      </p:sp>
      <p:sp>
        <p:nvSpPr>
          <p:cNvPr id="6" name="4 Metin kutusu"/>
          <p:cNvSpPr txBox="1"/>
          <p:nvPr/>
        </p:nvSpPr>
        <p:spPr>
          <a:xfrm>
            <a:off x="6679634" y="6176337"/>
            <a:ext cx="24288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pl-PL" sz="1200" dirty="0" smtClean="0"/>
              <a:t>Neuman, 2006, s. 374-5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Deneysel Tasarımların Özeti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755576" y="980728"/>
          <a:ext cx="5184573" cy="5472615"/>
        </p:xfrm>
        <a:graphic>
          <a:graphicData uri="http://schemas.openxmlformats.org/drawingml/2006/table">
            <a:tbl>
              <a:tblPr/>
              <a:tblGrid>
                <a:gridCol w="2175427"/>
                <a:gridCol w="209400"/>
                <a:gridCol w="197767"/>
                <a:gridCol w="221033"/>
                <a:gridCol w="255933"/>
                <a:gridCol w="162866"/>
                <a:gridCol w="197767"/>
                <a:gridCol w="232665"/>
                <a:gridCol w="186132"/>
                <a:gridCol w="209400"/>
                <a:gridCol w="162866"/>
                <a:gridCol w="232665"/>
                <a:gridCol w="174499"/>
                <a:gridCol w="174499"/>
                <a:gridCol w="174499"/>
                <a:gridCol w="217155"/>
              </a:tblGrid>
              <a:tr h="196728"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TASARIM ADI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TASARIM SİMGELENİMİ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96728"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Klasik deneysel tasarım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6728"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6728"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Ön deney tasarımları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6728">
                <a:tc gridSpan="3"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Tek seferlik örnek olay incelemesi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72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Tek gruplu ön test son test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728"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Statik grup karşılaştırması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6728"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1199"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Yarı deneysel tasarımlar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6728"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İki gruplu yalnız son test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6728"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728"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Kesintili zaman dizileri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728"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Denk zaman dizileri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377"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Latin kare tasarımları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  <a:r>
                        <a:rPr lang="tr-TR" sz="1100" b="0" i="0" u="none" strike="noStrike" baseline="-25000">
                          <a:solidFill>
                            <a:srgbClr val="000000"/>
                          </a:solidFill>
                          <a:latin typeface="Calibri"/>
                        </a:rPr>
                        <a:t>a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  <a:r>
                        <a:rPr lang="tr-TR" sz="1100" b="0" i="0" u="none" strike="noStrike" baseline="-25000">
                          <a:solidFill>
                            <a:srgbClr val="000000"/>
                          </a:solidFill>
                          <a:latin typeface="Calibri"/>
                        </a:rPr>
                        <a:t>b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  <a:r>
                        <a:rPr lang="tr-TR" sz="1100" b="0" i="0" u="none" strike="noStrike" baseline="-25000">
                          <a:solidFill>
                            <a:srgbClr val="000000"/>
                          </a:solidFill>
                          <a:latin typeface="Calibri"/>
                        </a:rPr>
                        <a:t>c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12377"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  <a:r>
                        <a:rPr lang="tr-TR" sz="1100" b="0" i="0" u="none" strike="noStrike" baseline="-25000">
                          <a:solidFill>
                            <a:srgbClr val="000000"/>
                          </a:solidFill>
                          <a:latin typeface="Calibri"/>
                        </a:rPr>
                        <a:t>b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  <a:r>
                        <a:rPr lang="tr-TR" sz="1100" b="0" i="0" u="none" strike="noStrike" baseline="-25000">
                          <a:solidFill>
                            <a:srgbClr val="000000"/>
                          </a:solidFill>
                          <a:latin typeface="Calibri"/>
                        </a:rPr>
                        <a:t>a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  <a:r>
                        <a:rPr lang="tr-TR" sz="1100" b="0" i="0" u="none" strike="noStrike" baseline="-25000">
                          <a:solidFill>
                            <a:srgbClr val="000000"/>
                          </a:solidFill>
                          <a:latin typeface="Calibri"/>
                        </a:rPr>
                        <a:t>c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2377"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  <a:r>
                        <a:rPr lang="tr-TR" sz="1100" b="0" i="0" u="none" strike="noStrike" baseline="-25000">
                          <a:solidFill>
                            <a:srgbClr val="000000"/>
                          </a:solidFill>
                          <a:latin typeface="Calibri"/>
                        </a:rPr>
                        <a:t>c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  <a:r>
                        <a:rPr lang="tr-TR" sz="1100" b="0" i="0" u="none" strike="noStrike" baseline="-25000">
                          <a:solidFill>
                            <a:srgbClr val="000000"/>
                          </a:solidFill>
                          <a:latin typeface="Calibri"/>
                        </a:rPr>
                        <a:t>b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  <a:r>
                        <a:rPr lang="tr-TR" sz="1100" b="0" i="0" u="none" strike="noStrike" baseline="-25000">
                          <a:solidFill>
                            <a:srgbClr val="000000"/>
                          </a:solidFill>
                          <a:latin typeface="Calibri"/>
                        </a:rPr>
                        <a:t>a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6728"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  <a:r>
                        <a:rPr lang="tr-TR" sz="1100" b="0" i="0" u="none" strike="noStrike" baseline="-25000">
                          <a:solidFill>
                            <a:srgbClr val="000000"/>
                          </a:solidFill>
                          <a:latin typeface="Calibri"/>
                        </a:rPr>
                        <a:t>a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  <a:r>
                        <a:rPr lang="tr-TR" sz="1100" b="0" i="0" u="none" strike="noStrike" baseline="-25000">
                          <a:solidFill>
                            <a:srgbClr val="000000"/>
                          </a:solidFill>
                          <a:latin typeface="Calibri"/>
                        </a:rPr>
                        <a:t>c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  <a:r>
                        <a:rPr lang="tr-TR" sz="1100" b="0" i="0" u="none" strike="noStrike" baseline="-25000">
                          <a:solidFill>
                            <a:srgbClr val="000000"/>
                          </a:solidFill>
                          <a:latin typeface="Calibri"/>
                        </a:rPr>
                        <a:t>b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6728"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  <a:r>
                        <a:rPr lang="tr-TR" sz="1100" b="0" i="0" u="none" strike="noStrike" baseline="-25000">
                          <a:solidFill>
                            <a:srgbClr val="000000"/>
                          </a:solidFill>
                          <a:latin typeface="Calibri"/>
                        </a:rPr>
                        <a:t>b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  <a:r>
                        <a:rPr lang="tr-TR" sz="1100" b="0" i="0" u="none" strike="noStrike" baseline="-25000">
                          <a:solidFill>
                            <a:srgbClr val="000000"/>
                          </a:solidFill>
                          <a:latin typeface="Calibri"/>
                        </a:rPr>
                        <a:t>c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  <a:r>
                        <a:rPr lang="tr-TR" sz="1100" b="0" i="0" u="none" strike="noStrike" baseline="-25000">
                          <a:solidFill>
                            <a:srgbClr val="000000"/>
                          </a:solidFill>
                          <a:latin typeface="Calibri"/>
                        </a:rPr>
                        <a:t>a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1199"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  <a:r>
                        <a:rPr lang="tr-TR" sz="1100" b="0" i="0" u="none" strike="noStrike" baseline="-25000">
                          <a:solidFill>
                            <a:srgbClr val="000000"/>
                          </a:solidFill>
                          <a:latin typeface="Calibri"/>
                        </a:rPr>
                        <a:t>c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  <a:r>
                        <a:rPr lang="tr-TR" sz="1100" b="0" i="0" u="none" strike="noStrike" baseline="-25000">
                          <a:solidFill>
                            <a:srgbClr val="000000"/>
                          </a:solidFill>
                          <a:latin typeface="Calibri"/>
                        </a:rPr>
                        <a:t>a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  <a:r>
                        <a:rPr lang="tr-TR" sz="1100" b="0" i="0" u="none" strike="noStrike" baseline="-25000">
                          <a:solidFill>
                            <a:srgbClr val="000000"/>
                          </a:solidFill>
                          <a:latin typeface="Calibri"/>
                        </a:rPr>
                        <a:t>b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199"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Dört gruplu Solomon tasarımı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01199"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6728"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6728"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3555"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Faktöriyel tasarım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  <a:r>
                        <a:rPr lang="tr-TR" sz="1100" b="0" i="0" u="none" strike="noStrike" baseline="-2500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Z</a:t>
                      </a:r>
                      <a:r>
                        <a:rPr lang="tr-TR" sz="1100" b="0" i="0" u="none" strike="noStrike" baseline="-2500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2377"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  <a:r>
                        <a:rPr lang="tr-TR" sz="1100" b="0" i="0" u="none" strike="noStrike" baseline="-2500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Z</a:t>
                      </a:r>
                      <a:r>
                        <a:rPr lang="tr-TR" sz="1100" b="0" i="0" u="none" strike="noStrike" baseline="-2500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4731"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  <a:r>
                        <a:rPr lang="tr-TR" sz="1100" b="0" i="0" u="none" strike="noStrike" baseline="-2500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Z</a:t>
                      </a:r>
                      <a:r>
                        <a:rPr lang="tr-TR" sz="1100" b="0" i="0" u="none" strike="noStrike" baseline="-2500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2377"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  <a:r>
                        <a:rPr lang="tr-TR" sz="1100" b="0" i="0" u="none" strike="noStrike" baseline="-2500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Z</a:t>
                      </a:r>
                      <a:r>
                        <a:rPr lang="tr-TR" sz="1100" b="0" i="0" u="none" strike="noStrike" baseline="-2500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5 Metin kutusu"/>
          <p:cNvSpPr txBox="1"/>
          <p:nvPr/>
        </p:nvSpPr>
        <p:spPr>
          <a:xfrm>
            <a:off x="6622957" y="1412776"/>
            <a:ext cx="230704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/>
              <a:t>R  Rastgele atama</a:t>
            </a:r>
          </a:p>
          <a:p>
            <a:r>
              <a:rPr lang="tr-TR" sz="2000" dirty="0" smtClean="0"/>
              <a:t>O  Ölçme, gözlem</a:t>
            </a:r>
          </a:p>
          <a:p>
            <a:r>
              <a:rPr lang="tr-TR" sz="2000" dirty="0" smtClean="0"/>
              <a:t>X  Uyarıcı</a:t>
            </a:r>
            <a:endParaRPr lang="tr-TR" sz="2000" dirty="0"/>
          </a:p>
        </p:txBody>
      </p:sp>
      <p:sp>
        <p:nvSpPr>
          <p:cNvPr id="7" name="4 Metin kutusu"/>
          <p:cNvSpPr txBox="1"/>
          <p:nvPr/>
        </p:nvSpPr>
        <p:spPr>
          <a:xfrm>
            <a:off x="6815890" y="6176337"/>
            <a:ext cx="2292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pl-PL" sz="1200" dirty="0" smtClean="0"/>
              <a:t>Neuman, 2006, s. 37</a:t>
            </a:r>
            <a:r>
              <a:rPr lang="tr-TR" sz="1200" dirty="0" smtClean="0"/>
              <a:t>9</a:t>
            </a:r>
            <a:endParaRPr lang="pl-PL" sz="1200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“</a:t>
            </a:r>
            <a:r>
              <a:rPr lang="tr-TR" dirty="0" smtClean="0"/>
              <a:t>Doğal</a:t>
            </a:r>
            <a:r>
              <a:rPr lang="en-US" dirty="0" smtClean="0"/>
              <a:t>" </a:t>
            </a:r>
            <a:r>
              <a:rPr lang="tr-TR" dirty="0" smtClean="0"/>
              <a:t>Deneyler</a:t>
            </a:r>
            <a:endParaRPr lang="en-US" dirty="0" smtClean="0"/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Önemli sosyal bilim deney</a:t>
            </a:r>
            <a:r>
              <a:rPr lang="en-US" dirty="0" smtClean="0"/>
              <a:t>I</a:t>
            </a:r>
            <a:r>
              <a:rPr lang="tr-TR" dirty="0" smtClean="0"/>
              <a:t>eri kontrollü ortamların dışında ve normal toplumsal olaylar sırasında meydana gelir</a:t>
            </a:r>
            <a:endParaRPr lang="en-US" dirty="0" smtClean="0"/>
          </a:p>
          <a:p>
            <a:pPr eaLnBrk="1" hangingPunct="1"/>
            <a:r>
              <a:rPr lang="tr-TR" dirty="0" smtClean="0"/>
              <a:t>Geçerlik sorunlarına yol açar çünkü araştırmacı şeyleri oluş sırasında kayda almalıdır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İç Geçerliğe Yönelik Tehditler</a:t>
            </a:r>
            <a:endParaRPr lang="en-US" dirty="0" smtClean="0"/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5090120"/>
          </a:xfrm>
        </p:spPr>
        <p:txBody>
          <a:bodyPr/>
          <a:lstStyle/>
          <a:p>
            <a:pPr eaLnBrk="1" hangingPunct="1"/>
            <a:r>
              <a:rPr lang="tr-TR" sz="2500" dirty="0" smtClean="0"/>
              <a:t>Denek seçiminde yanlılık</a:t>
            </a:r>
          </a:p>
          <a:p>
            <a:pPr eaLnBrk="1" hangingPunct="1"/>
            <a:r>
              <a:rPr lang="tr-TR" sz="2500" dirty="0" smtClean="0"/>
              <a:t>Deney sırasında tarihsel olayların meydana gelmesi</a:t>
            </a:r>
            <a:endParaRPr lang="en-US" sz="2500" dirty="0" smtClean="0"/>
          </a:p>
          <a:p>
            <a:pPr eaLnBrk="1" hangingPunct="1"/>
            <a:r>
              <a:rPr lang="tr-TR" sz="2500" dirty="0" smtClean="0"/>
              <a:t>Deneklerin olgunlaşması</a:t>
            </a:r>
            <a:endParaRPr lang="en-US" sz="2500" dirty="0" smtClean="0"/>
          </a:p>
          <a:p>
            <a:pPr eaLnBrk="1" hangingPunct="1"/>
            <a:r>
              <a:rPr lang="tr-TR" sz="2500" dirty="0" smtClean="0"/>
              <a:t>Tekrar tekrar yapılan testlerin deneklerin davranışlarını etkileyebilmesi </a:t>
            </a:r>
          </a:p>
          <a:p>
            <a:pPr eaLnBrk="1" hangingPunct="1"/>
            <a:r>
              <a:rPr lang="tr-TR" sz="2500" dirty="0" smtClean="0"/>
              <a:t>Araç kullanımı</a:t>
            </a:r>
          </a:p>
          <a:p>
            <a:pPr eaLnBrk="1" hangingPunct="1"/>
            <a:r>
              <a:rPr lang="tr-TR" sz="2500" dirty="0" smtClean="0"/>
              <a:t>Deneysel ölüm</a:t>
            </a:r>
          </a:p>
          <a:p>
            <a:pPr eaLnBrk="1" hangingPunct="1"/>
            <a:r>
              <a:rPr lang="tr-TR" sz="2500" dirty="0" smtClean="0"/>
              <a:t>İstatistiksel regresyon</a:t>
            </a:r>
          </a:p>
          <a:p>
            <a:pPr eaLnBrk="1" hangingPunct="1"/>
            <a:r>
              <a:rPr lang="tr-TR" sz="2500" dirty="0" smtClean="0"/>
              <a:t>Müdahalenin yayılması</a:t>
            </a:r>
          </a:p>
          <a:p>
            <a:pPr eaLnBrk="1" hangingPunct="1"/>
            <a:r>
              <a:rPr lang="tr-TR" sz="2500" dirty="0" smtClean="0"/>
              <a:t>Telafi davranışı</a:t>
            </a:r>
          </a:p>
          <a:p>
            <a:pPr eaLnBrk="1" hangingPunct="1"/>
            <a:r>
              <a:rPr lang="tr-TR" sz="2500" dirty="0" smtClean="0"/>
              <a:t>Deney yapanın beklentisi</a:t>
            </a:r>
            <a:endParaRPr lang="en-US" sz="2500" dirty="0" smtClean="0"/>
          </a:p>
        </p:txBody>
      </p:sp>
      <p:sp>
        <p:nvSpPr>
          <p:cNvPr id="6" name="4 Metin kutusu"/>
          <p:cNvSpPr txBox="1"/>
          <p:nvPr/>
        </p:nvSpPr>
        <p:spPr>
          <a:xfrm>
            <a:off x="6588224" y="6176337"/>
            <a:ext cx="2513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pl-PL" sz="1200" dirty="0" smtClean="0"/>
              <a:t>Neuman, 2006, s. 378-83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0"/>
            <a:ext cx="7185992" cy="914400"/>
          </a:xfrm>
        </p:spPr>
        <p:txBody>
          <a:bodyPr/>
          <a:lstStyle/>
          <a:p>
            <a:pPr eaLnBrk="1" hangingPunct="1"/>
            <a:r>
              <a:rPr lang="tr-TR" dirty="0" smtClean="0"/>
              <a:t>Dış Geçerlik ve </a:t>
            </a:r>
            <a:r>
              <a:rPr lang="tr-TR" dirty="0" smtClean="0"/>
              <a:t>Alan </a:t>
            </a:r>
            <a:r>
              <a:rPr lang="tr-TR" dirty="0" smtClean="0"/>
              <a:t>Deneyleri</a:t>
            </a:r>
            <a:endParaRPr lang="en-US" dirty="0" smtClean="0"/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4744"/>
            <a:ext cx="8507288" cy="5090120"/>
          </a:xfrm>
        </p:spPr>
        <p:txBody>
          <a:bodyPr/>
          <a:lstStyle/>
          <a:p>
            <a:pPr eaLnBrk="1" hangingPunct="1"/>
            <a:r>
              <a:rPr lang="tr-TR" sz="2800" dirty="0" smtClean="0"/>
              <a:t>Gerçekçilik</a:t>
            </a:r>
          </a:p>
          <a:p>
            <a:pPr lvl="1" eaLnBrk="1" hangingPunct="1"/>
            <a:r>
              <a:rPr lang="tr-TR" sz="2200" dirty="0" smtClean="0"/>
              <a:t>Deney gerçekçi mi? Genellenebilir mi?</a:t>
            </a:r>
          </a:p>
          <a:p>
            <a:pPr lvl="1" eaLnBrk="1" hangingPunct="1"/>
            <a:r>
              <a:rPr lang="tr-TR" sz="2200" dirty="0" err="1" smtClean="0"/>
              <a:t>Laboratuvar</a:t>
            </a:r>
            <a:r>
              <a:rPr lang="tr-TR" sz="2200" dirty="0" smtClean="0"/>
              <a:t> deneylerinin iç geçerliği yüksek (araştırmacının kontrolü altında) ama dış geçerliği düşük (daha az genellenebilir)</a:t>
            </a:r>
            <a:r>
              <a:rPr lang="tr-TR" sz="2000" dirty="0" smtClean="0"/>
              <a:t> </a:t>
            </a:r>
          </a:p>
          <a:p>
            <a:pPr eaLnBrk="1" hangingPunct="1"/>
            <a:r>
              <a:rPr lang="tr-TR" sz="2800" dirty="0" smtClean="0"/>
              <a:t>Tepkisellik </a:t>
            </a:r>
          </a:p>
          <a:p>
            <a:pPr lvl="1" eaLnBrk="1" hangingPunct="1"/>
            <a:r>
              <a:rPr lang="tr-TR" sz="2200" dirty="0" err="1" smtClean="0"/>
              <a:t>Hawthorne</a:t>
            </a:r>
            <a:r>
              <a:rPr lang="tr-TR" sz="2200" dirty="0" smtClean="0"/>
              <a:t> etkisi</a:t>
            </a:r>
          </a:p>
          <a:p>
            <a:pPr lvl="1" eaLnBrk="1" hangingPunct="1"/>
            <a:r>
              <a:rPr lang="tr-TR" sz="2200" dirty="0" smtClean="0"/>
              <a:t>Deneklerin davranışlarını istenen biçimde değiştirmeleri</a:t>
            </a:r>
          </a:p>
          <a:p>
            <a:pPr lvl="1" eaLnBrk="1" hangingPunct="1"/>
            <a:r>
              <a:rPr lang="tr-TR" sz="2200" dirty="0" err="1" smtClean="0"/>
              <a:t>Plasebo</a:t>
            </a:r>
            <a:r>
              <a:rPr lang="tr-TR" sz="2200" dirty="0" smtClean="0"/>
              <a:t> etkisi</a:t>
            </a:r>
          </a:p>
          <a:p>
            <a:pPr eaLnBrk="1" hangingPunct="1"/>
            <a:r>
              <a:rPr lang="tr-TR" sz="2800" dirty="0" smtClean="0"/>
              <a:t>Alan deneyleri</a:t>
            </a:r>
          </a:p>
          <a:p>
            <a:pPr lvl="1" eaLnBrk="1" hangingPunct="1"/>
            <a:r>
              <a:rPr lang="tr-TR" sz="2200" dirty="0" smtClean="0"/>
              <a:t>Doğal ortamlarda gerçekleştirilir</a:t>
            </a:r>
          </a:p>
          <a:p>
            <a:pPr lvl="1" eaLnBrk="1" hangingPunct="1"/>
            <a:r>
              <a:rPr lang="tr-TR" sz="2200" dirty="0" smtClean="0"/>
              <a:t>Alan deneylerinin iç geçerliği düşük ama dış geçerliği daha yüksek</a:t>
            </a:r>
          </a:p>
          <a:p>
            <a:pPr lvl="1" eaLnBrk="1" hangingPunct="1"/>
            <a:endParaRPr lang="tr-TR" sz="2000" dirty="0" smtClean="0"/>
          </a:p>
        </p:txBody>
      </p:sp>
      <p:sp>
        <p:nvSpPr>
          <p:cNvPr id="6" name="4 Metin kutusu"/>
          <p:cNvSpPr txBox="1"/>
          <p:nvPr/>
        </p:nvSpPr>
        <p:spPr>
          <a:xfrm>
            <a:off x="6815890" y="6165304"/>
            <a:ext cx="22926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pl-PL" sz="1200" dirty="0" smtClean="0"/>
              <a:t>Neuman, 2006, s. 3</a:t>
            </a:r>
            <a:r>
              <a:rPr lang="tr-TR" sz="1200" dirty="0" smtClean="0"/>
              <a:t>86</a:t>
            </a:r>
            <a:endParaRPr lang="pl-PL" sz="1200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Dış Geçerliği Sınama</a:t>
            </a:r>
            <a:endParaRPr lang="en-US" dirty="0" smtClean="0"/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Solomon </a:t>
            </a:r>
            <a:r>
              <a:rPr lang="tr-TR" dirty="0" smtClean="0"/>
              <a:t>dörtlü grup tasarımı</a:t>
            </a:r>
            <a:endParaRPr lang="en-US" dirty="0" smtClean="0"/>
          </a:p>
          <a:p>
            <a:pPr eaLnBrk="1" hangingPunct="1"/>
            <a:r>
              <a:rPr lang="tr-TR" dirty="0" smtClean="0"/>
              <a:t>Sadece son testli kontrol grubu tasarımı</a:t>
            </a:r>
          </a:p>
          <a:p>
            <a:pPr eaLnBrk="1" hangingPunct="1"/>
            <a:r>
              <a:rPr lang="tr-TR" dirty="0" smtClean="0"/>
              <a:t>Tekrarlı deneysel araştırma tasarımları</a:t>
            </a:r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229600" cy="914400"/>
          </a:xfrm>
        </p:spPr>
        <p:txBody>
          <a:bodyPr/>
          <a:lstStyle/>
          <a:p>
            <a:pPr eaLnBrk="1" hangingPunct="1"/>
            <a:r>
              <a:rPr lang="tr-TR" dirty="0" smtClean="0"/>
              <a:t>Deneysel Yöntemin Güçlü Yönleri</a:t>
            </a:r>
            <a:endParaRPr lang="en-US" dirty="0" smtClean="0"/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Zaman içinde deneysel değişkenin ayrıştırılması</a:t>
            </a:r>
            <a:endParaRPr lang="en-US" dirty="0" smtClean="0"/>
          </a:p>
          <a:p>
            <a:pPr eaLnBrk="1" hangingPunct="1"/>
            <a:r>
              <a:rPr lang="tr-TR" dirty="0" smtClean="0"/>
              <a:t>Deneylerin farklı denek gruplarıyla birçok kez yinelenebilmesi</a:t>
            </a:r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0"/>
            <a:ext cx="8892480" cy="914400"/>
          </a:xfrm>
        </p:spPr>
        <p:txBody>
          <a:bodyPr/>
          <a:lstStyle/>
          <a:p>
            <a:r>
              <a:rPr lang="tr-TR" sz="3200" dirty="0" smtClean="0"/>
              <a:t>Örnek: Şiddet İçeren Video Oyunlarının Etkileri</a:t>
            </a:r>
            <a:endParaRPr lang="tr-TR" sz="3200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4294967295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smtClean="0"/>
          </a:p>
          <a:p>
            <a:pPr>
              <a:defRPr/>
            </a:pPr>
            <a:r>
              <a:rPr lang="en-US" smtClean="0"/>
              <a:t>	</a:t>
            </a:r>
            <a:endParaRPr lang="en-US" dirty="0"/>
          </a:p>
        </p:txBody>
      </p:sp>
      <p:pic>
        <p:nvPicPr>
          <p:cNvPr id="130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908720"/>
            <a:ext cx="7940757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Metin kutusu"/>
          <p:cNvSpPr txBox="1"/>
          <p:nvPr/>
        </p:nvSpPr>
        <p:spPr>
          <a:xfrm>
            <a:off x="1" y="5517232"/>
            <a:ext cx="9143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Arial" pitchFamily="34" charset="0"/>
              <a:buChar char="•"/>
            </a:pPr>
            <a:r>
              <a:rPr lang="tr-TR" sz="1400" dirty="0" smtClean="0">
                <a:latin typeface="+mn-lt"/>
              </a:rPr>
              <a:t> “Çok sayıda genç (genç yetişkinler de dahil) uzun saatler medya şiddetine (şiddet içeren video </a:t>
            </a:r>
          </a:p>
          <a:p>
            <a:pPr algn="l"/>
            <a:r>
              <a:rPr lang="tr-TR" sz="1400" dirty="0" smtClean="0">
                <a:latin typeface="+mn-lt"/>
              </a:rPr>
              <a:t>oyunları dahil) maruz kalırlarsa, küçük bir etki bile büyük toplumsal sonuçlar doğurabilir” (s. 120-1)</a:t>
            </a:r>
          </a:p>
          <a:p>
            <a:pPr algn="l">
              <a:buFont typeface="Arial" pitchFamily="34" charset="0"/>
              <a:buChar char="•"/>
            </a:pPr>
            <a:r>
              <a:rPr lang="tr-TR" sz="1400" dirty="0" smtClean="0">
                <a:latin typeface="+mn-lt"/>
              </a:rPr>
              <a:t> Anderson’ın </a:t>
            </a:r>
            <a:r>
              <a:rPr lang="tr-TR" sz="1400" dirty="0">
                <a:latin typeface="+mn-lt"/>
              </a:rPr>
              <a:t>(2004) derlemesinde kullanılan araştırmaların listesi için bkz. </a:t>
            </a:r>
            <a:endParaRPr lang="tr-TR" sz="1400" dirty="0" smtClean="0">
              <a:latin typeface="+mn-lt"/>
            </a:endParaRPr>
          </a:p>
          <a:p>
            <a:pPr algn="l"/>
            <a:r>
              <a:rPr lang="tr-TR" sz="1200" dirty="0" smtClean="0">
                <a:latin typeface="+mn-lt"/>
              </a:rPr>
              <a:t>http</a:t>
            </a:r>
            <a:r>
              <a:rPr lang="tr-TR" sz="1200" dirty="0">
                <a:latin typeface="+mn-lt"/>
              </a:rPr>
              <a:t>://www.</a:t>
            </a:r>
            <a:r>
              <a:rPr lang="tr-TR" sz="1200" dirty="0" err="1">
                <a:latin typeface="+mn-lt"/>
              </a:rPr>
              <a:t>psychology</a:t>
            </a:r>
            <a:r>
              <a:rPr lang="tr-TR" sz="1200" dirty="0">
                <a:latin typeface="+mn-lt"/>
              </a:rPr>
              <a:t>.</a:t>
            </a:r>
            <a:r>
              <a:rPr lang="tr-TR" sz="1200" dirty="0" err="1">
                <a:latin typeface="+mn-lt"/>
              </a:rPr>
              <a:t>iastate</a:t>
            </a:r>
            <a:r>
              <a:rPr lang="tr-TR" sz="1200" dirty="0">
                <a:latin typeface="+mn-lt"/>
              </a:rPr>
              <a:t>.edu/</a:t>
            </a:r>
            <a:r>
              <a:rPr lang="tr-TR" sz="1200" dirty="0" err="1">
                <a:latin typeface="+mn-lt"/>
              </a:rPr>
              <a:t>faculty</a:t>
            </a:r>
            <a:r>
              <a:rPr lang="tr-TR" sz="1200" dirty="0">
                <a:latin typeface="+mn-lt"/>
              </a:rPr>
              <a:t>/</a:t>
            </a:r>
            <a:r>
              <a:rPr lang="tr-TR" sz="1200" dirty="0" err="1">
                <a:latin typeface="+mn-lt"/>
              </a:rPr>
              <a:t>caa</a:t>
            </a:r>
            <a:r>
              <a:rPr lang="tr-TR" sz="1200" dirty="0">
                <a:latin typeface="+mn-lt"/>
              </a:rPr>
              <a:t>/</a:t>
            </a:r>
            <a:r>
              <a:rPr lang="tr-TR" sz="1200" dirty="0" err="1">
                <a:latin typeface="+mn-lt"/>
              </a:rPr>
              <a:t>abstracts</a:t>
            </a:r>
            <a:r>
              <a:rPr lang="tr-TR" sz="1200" dirty="0">
                <a:latin typeface="+mn-lt"/>
              </a:rPr>
              <a:t>/2000-2004/03A2ref.</a:t>
            </a:r>
            <a:r>
              <a:rPr lang="tr-TR" sz="1200" dirty="0" err="1">
                <a:latin typeface="+mn-lt"/>
              </a:rPr>
              <a:t>pdf</a:t>
            </a:r>
            <a:endParaRPr lang="tr-TR" sz="1200" dirty="0">
              <a:latin typeface="+mn-lt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0"/>
            <a:ext cx="8244408" cy="914400"/>
          </a:xfrm>
        </p:spPr>
        <p:txBody>
          <a:bodyPr/>
          <a:lstStyle/>
          <a:p>
            <a:pPr eaLnBrk="1" hangingPunct="1"/>
            <a:r>
              <a:rPr lang="tr-TR" dirty="0" smtClean="0"/>
              <a:t>Deneysel Yöntemin Zayıf Yönleri</a:t>
            </a:r>
            <a:endParaRPr lang="en-US" dirty="0" smtClean="0"/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 err="1" smtClean="0"/>
              <a:t>Laboratuvar</a:t>
            </a:r>
            <a:r>
              <a:rPr lang="tr-TR" dirty="0" smtClean="0"/>
              <a:t> ortamının yapaylığı</a:t>
            </a:r>
            <a:endParaRPr lang="en-US" dirty="0" smtClean="0"/>
          </a:p>
          <a:p>
            <a:pPr eaLnBrk="1" hangingPunct="1"/>
            <a:r>
              <a:rPr lang="tr-TR" dirty="0" err="1" smtClean="0"/>
              <a:t>Laboratuvarda</a:t>
            </a:r>
            <a:r>
              <a:rPr lang="tr-TR" dirty="0" smtClean="0"/>
              <a:t> meydana gelen toplumsal süreçlerin daha doğal toplumsal ortamlarda bazen oluşmaması</a:t>
            </a:r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99592" y="0"/>
            <a:ext cx="7920880" cy="914400"/>
          </a:xfrm>
        </p:spPr>
        <p:txBody>
          <a:bodyPr/>
          <a:lstStyle/>
          <a:p>
            <a:r>
              <a:rPr lang="tr-TR" smtClean="0"/>
              <a:t>Deneysel </a:t>
            </a:r>
            <a:r>
              <a:rPr lang="tr-TR" smtClean="0"/>
              <a:t>Araştırmalarda </a:t>
            </a:r>
            <a:r>
              <a:rPr lang="tr-TR" dirty="0" smtClean="0"/>
              <a:t>Etik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19200"/>
            <a:ext cx="8435280" cy="4953000"/>
          </a:xfrm>
        </p:spPr>
        <p:txBody>
          <a:bodyPr/>
          <a:lstStyle/>
          <a:p>
            <a:r>
              <a:rPr lang="tr-TR" dirty="0" smtClean="0"/>
              <a:t>Aydınlatılmış onam (</a:t>
            </a:r>
            <a:r>
              <a:rPr lang="tr-TR" dirty="0" err="1" smtClean="0"/>
              <a:t>informed</a:t>
            </a:r>
            <a:r>
              <a:rPr lang="tr-TR" dirty="0" smtClean="0"/>
              <a:t> </a:t>
            </a:r>
            <a:r>
              <a:rPr lang="tr-TR" dirty="0" err="1" smtClean="0"/>
              <a:t>consent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Kendisinden, velisinden ya da vasisinden</a:t>
            </a:r>
          </a:p>
          <a:p>
            <a:r>
              <a:rPr lang="tr-TR" dirty="0" smtClean="0"/>
              <a:t>Yanıltma</a:t>
            </a:r>
          </a:p>
          <a:p>
            <a:r>
              <a:rPr lang="tr-TR" dirty="0" smtClean="0"/>
              <a:t>Deney sonrası bilgilendirme</a:t>
            </a:r>
          </a:p>
          <a:p>
            <a:r>
              <a:rPr lang="tr-TR" dirty="0" smtClean="0"/>
              <a:t>Gizlilik</a:t>
            </a:r>
          </a:p>
          <a:p>
            <a:r>
              <a:rPr lang="tr-TR" dirty="0" smtClean="0"/>
              <a:t>Deneklerin fiziksel ya da psikolojik zarar görmemeleri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4294967295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smtClean="0"/>
          </a:p>
          <a:p>
            <a:pPr>
              <a:defRPr/>
            </a:pPr>
            <a:r>
              <a:rPr lang="en-US" smtClean="0"/>
              <a:t>	</a:t>
            </a:r>
            <a:endParaRPr lang="en-US" dirty="0"/>
          </a:p>
        </p:txBody>
      </p:sp>
      <p:sp>
        <p:nvSpPr>
          <p:cNvPr id="5" name="4 Metin kutusu"/>
          <p:cNvSpPr txBox="1"/>
          <p:nvPr/>
        </p:nvSpPr>
        <p:spPr>
          <a:xfrm>
            <a:off x="6206875" y="6176337"/>
            <a:ext cx="28296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tr-TR" sz="1200" dirty="0" err="1" smtClean="0"/>
              <a:t>Field</a:t>
            </a:r>
            <a:r>
              <a:rPr lang="tr-TR" sz="1200" dirty="0" smtClean="0"/>
              <a:t> ve Hole, 2003, s. 98-101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Chapter 8</a:t>
            </a:r>
            <a:br>
              <a:rPr lang="en-US" smtClean="0"/>
            </a:br>
            <a:r>
              <a:rPr lang="en-US" smtClean="0"/>
              <a:t> Experiments</a:t>
            </a:r>
            <a:r>
              <a:rPr lang="en-US" b="1" smtClean="0"/>
              <a:t> 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2205038"/>
            <a:ext cx="6400800" cy="1752600"/>
          </a:xfrm>
        </p:spPr>
        <p:txBody>
          <a:bodyPr/>
          <a:lstStyle/>
          <a:p>
            <a:pPr eaLnBrk="1" hangingPunct="1"/>
            <a:r>
              <a:rPr lang="tr-TR" sz="4000" dirty="0" smtClean="0"/>
              <a:t>Temel Terimler</a:t>
            </a:r>
            <a:endParaRPr lang="en-US" sz="4000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143000" y="1066800"/>
            <a:ext cx="8001000" cy="5029200"/>
          </a:xfrm>
        </p:spPr>
        <p:txBody>
          <a:bodyPr/>
          <a:lstStyle/>
          <a:p>
            <a:pPr eaLnBrk="1" hangingPunct="1"/>
            <a:r>
              <a:rPr lang="tr-TR" b="1" dirty="0" smtClean="0"/>
              <a:t>Ön test</a:t>
            </a:r>
          </a:p>
          <a:p>
            <a:pPr eaLnBrk="1" hangingPunct="1">
              <a:buFontTx/>
              <a:buNone/>
            </a:pPr>
            <a:r>
              <a:rPr lang="tr-TR" dirty="0" smtClean="0"/>
              <a:t>	Bağımsız değişkene maruz kalmadan önce bir bağımlı değişkenin ölçümü 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 smtClean="0"/>
          </a:p>
          <a:p>
            <a:pPr eaLnBrk="1" hangingPunct="1"/>
            <a:r>
              <a:rPr lang="tr-TR" b="1" dirty="0" smtClean="0"/>
              <a:t>Son test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tr-TR" dirty="0" smtClean="0"/>
              <a:t>Bağımsız değişkene maruz kaldıktan sonra bir bağımlı değişkenin yeniden ölçümü</a:t>
            </a:r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143000" y="1066800"/>
            <a:ext cx="8001000" cy="5029200"/>
          </a:xfrm>
        </p:spPr>
        <p:txBody>
          <a:bodyPr/>
          <a:lstStyle/>
          <a:p>
            <a:pPr eaLnBrk="1" hangingPunct="1"/>
            <a:r>
              <a:rPr lang="tr-TR" b="1" dirty="0" smtClean="0"/>
              <a:t>Deney grubu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tr-TR" dirty="0" smtClean="0"/>
              <a:t>Deneysel uyarıcının uygulandığı bir grup denek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eaLnBrk="1" hangingPunct="1"/>
            <a:r>
              <a:rPr lang="tr-TR" b="1" dirty="0" smtClean="0"/>
              <a:t>K</a:t>
            </a:r>
            <a:r>
              <a:rPr lang="en-US" b="1" dirty="0" err="1" smtClean="0"/>
              <a:t>ontrol</a:t>
            </a:r>
            <a:r>
              <a:rPr lang="en-US" b="1" dirty="0" smtClean="0"/>
              <a:t> </a:t>
            </a:r>
            <a:r>
              <a:rPr lang="en-US" b="1" dirty="0" err="1" smtClean="0"/>
              <a:t>gr</a:t>
            </a:r>
            <a:r>
              <a:rPr lang="tr-TR" b="1" dirty="0" smtClean="0"/>
              <a:t>ubu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tr-TR" dirty="0" smtClean="0"/>
              <a:t>Deneysel uyarıcının uygulanmadığı, diğer yönlerden deney grubuna benzeyen bir grup denek</a:t>
            </a:r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143000" y="1066800"/>
            <a:ext cx="8001000" cy="5029200"/>
          </a:xfrm>
        </p:spPr>
        <p:txBody>
          <a:bodyPr/>
          <a:lstStyle/>
          <a:p>
            <a:pPr eaLnBrk="1" hangingPunct="1"/>
            <a:r>
              <a:rPr lang="tr-TR" b="1" dirty="0" smtClean="0"/>
              <a:t>Körleme deney</a:t>
            </a:r>
          </a:p>
          <a:p>
            <a:pPr eaLnBrk="1" hangingPunct="1">
              <a:buFontTx/>
              <a:buNone/>
            </a:pPr>
            <a:r>
              <a:rPr lang="tr-TR" dirty="0" smtClean="0"/>
              <a:t>	Ne deneklerin ne de deneyi yapanların hangi grubun kontrol, hangisinin  deney grubu olduğunu bilmemeleri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eaLnBrk="1" hangingPunct="1"/>
            <a:r>
              <a:rPr lang="tr-TR" b="1" dirty="0" smtClean="0"/>
              <a:t>Rastgele atama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tr-TR" dirty="0" smtClean="0"/>
              <a:t>Deneyde yer alan deneklerin deney ve kontrol gruplarına rastgele atanması tekniği</a:t>
            </a:r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143000" y="1066800"/>
            <a:ext cx="8001000" cy="5029200"/>
          </a:xfrm>
        </p:spPr>
        <p:txBody>
          <a:bodyPr/>
          <a:lstStyle/>
          <a:p>
            <a:pPr eaLnBrk="1" hangingPunct="1"/>
            <a:r>
              <a:rPr lang="tr-TR" b="1" dirty="0" smtClean="0"/>
              <a:t>Eşleştirme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tr-TR" dirty="0" smtClean="0"/>
              <a:t>Deneylerde bir çift deneğin bir veya daha fazla değişkene benzerliği yönünden eşleştirilmesi ve denek çiftlerinden birinin deney grubuna, diğerinin de kontrol grubuna atanması süreci</a:t>
            </a:r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143000" y="1066800"/>
            <a:ext cx="8001000" cy="5029200"/>
          </a:xfrm>
        </p:spPr>
        <p:txBody>
          <a:bodyPr/>
          <a:lstStyle/>
          <a:p>
            <a:pPr eaLnBrk="1" hangingPunct="1"/>
            <a:r>
              <a:rPr lang="tr-TR" b="1" dirty="0" smtClean="0"/>
              <a:t>İç geçerlik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tr-TR" dirty="0" smtClean="0"/>
              <a:t>Deneysel sonuçlara dayanarak yapılan çıkarsamaların deney sırasında meydana gelenleri doğru olarak yansıtmama olasılığı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eaLnBrk="1" hangingPunct="1"/>
            <a:r>
              <a:rPr lang="tr-TR" b="1" dirty="0" smtClean="0"/>
              <a:t>Dış geçerlik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tr-TR" dirty="0" smtClean="0"/>
              <a:t>Deneysel sonuçlara dayanarak yapılan çıkarsamaların “gerçek” dünyaya genelleştirilememe olasılığı</a:t>
            </a:r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/>
              <a:t>Özet</a:t>
            </a:r>
          </a:p>
        </p:txBody>
      </p:sp>
      <p:sp>
        <p:nvSpPr>
          <p:cNvPr id="772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528" y="980728"/>
            <a:ext cx="8229600" cy="42100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endParaRPr lang="tr-TR" sz="2800" dirty="0" smtClean="0"/>
          </a:p>
          <a:p>
            <a:pPr>
              <a:lnSpc>
                <a:spcPct val="90000"/>
              </a:lnSpc>
            </a:pPr>
            <a:endParaRPr lang="tr-TR" sz="2800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51520" y="1052736"/>
            <a:ext cx="8229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tr-TR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57200" y="1219200"/>
            <a:ext cx="8229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Deneysel</a:t>
            </a:r>
            <a:r>
              <a:rPr kumimoji="0" lang="tr-TR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tasarım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Deneklerin seçimi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tr-TR" sz="3200" kern="0" dirty="0" smtClean="0">
                <a:latin typeface="+mn-lt"/>
              </a:rPr>
              <a:t>Deneysel yöntemdeki adımlar 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deneysel tasarımlar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Deneysel yöntemin güçlü ve zayıf yönleri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tr-TR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746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Araştırma </a:t>
            </a:r>
            <a:r>
              <a:rPr lang="tr-TR" dirty="0" smtClean="0"/>
              <a:t>Yöntemleri</a:t>
            </a:r>
            <a:endParaRPr lang="en-US" dirty="0"/>
          </a:p>
        </p:txBody>
      </p:sp>
      <p:sp>
        <p:nvSpPr>
          <p:cNvPr id="8" name="7 İçerik Yer Tutucusu"/>
          <p:cNvSpPr>
            <a:spLocks noGrp="1"/>
          </p:cNvSpPr>
          <p:nvPr>
            <p:ph sz="half" idx="1"/>
          </p:nvPr>
        </p:nvSpPr>
        <p:spPr>
          <a:xfrm>
            <a:off x="251520" y="1219200"/>
            <a:ext cx="3960440" cy="3937992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lvl="0">
              <a:defRPr/>
            </a:pPr>
            <a:r>
              <a:rPr lang="tr-TR" sz="3200" b="1" dirty="0" smtClean="0"/>
              <a:t>Nicel yöntemler</a:t>
            </a:r>
            <a:endParaRPr lang="en-US" sz="3200" b="1" dirty="0" smtClean="0"/>
          </a:p>
          <a:p>
            <a:pPr lvl="1">
              <a:defRPr/>
            </a:pPr>
            <a:r>
              <a:rPr lang="tr-TR" sz="2800" dirty="0" smtClean="0"/>
              <a:t>Deneysel yöntem</a:t>
            </a:r>
          </a:p>
          <a:p>
            <a:pPr lvl="1">
              <a:defRPr/>
            </a:pPr>
            <a:r>
              <a:rPr lang="tr-TR" sz="2800" dirty="0" smtClean="0"/>
              <a:t>Betimleme yöntemi</a:t>
            </a:r>
          </a:p>
          <a:p>
            <a:pPr lvl="1">
              <a:defRPr/>
            </a:pPr>
            <a:r>
              <a:rPr lang="tr-TR" sz="2800" dirty="0" smtClean="0"/>
              <a:t>İçerik analizi</a:t>
            </a:r>
          </a:p>
          <a:p>
            <a:pPr lvl="1">
              <a:defRPr/>
            </a:pPr>
            <a:r>
              <a:rPr lang="tr-TR" sz="2800" dirty="0" smtClean="0"/>
              <a:t>Yöneylem araştırması</a:t>
            </a:r>
          </a:p>
          <a:p>
            <a:pPr lvl="1">
              <a:defRPr/>
            </a:pPr>
            <a:r>
              <a:rPr lang="tr-TR" sz="2800" dirty="0" smtClean="0"/>
              <a:t>. . .</a:t>
            </a:r>
            <a:endParaRPr lang="tr-TR" sz="2800" dirty="0"/>
          </a:p>
        </p:txBody>
      </p:sp>
      <p:sp>
        <p:nvSpPr>
          <p:cNvPr id="9" name="8 İçerik Yer Tutucusu"/>
          <p:cNvSpPr>
            <a:spLocks noGrp="1"/>
          </p:cNvSpPr>
          <p:nvPr>
            <p:ph sz="half" idx="2"/>
          </p:nvPr>
        </p:nvSpPr>
        <p:spPr>
          <a:xfrm>
            <a:off x="4644008" y="1219200"/>
            <a:ext cx="3960440" cy="3937992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lvl="0">
              <a:defRPr/>
            </a:pPr>
            <a:r>
              <a:rPr lang="tr-TR" sz="3200" b="1" dirty="0" smtClean="0"/>
              <a:t>Nitel yöntemler</a:t>
            </a:r>
          </a:p>
          <a:p>
            <a:pPr lvl="1">
              <a:defRPr/>
            </a:pPr>
            <a:r>
              <a:rPr lang="tr-TR" sz="2800" dirty="0" smtClean="0"/>
              <a:t>Alan araştırmaları</a:t>
            </a:r>
            <a:endParaRPr lang="en-US" sz="2800" dirty="0" smtClean="0"/>
          </a:p>
          <a:p>
            <a:pPr lvl="1">
              <a:defRPr/>
            </a:pPr>
            <a:r>
              <a:rPr lang="tr-TR" sz="2800" dirty="0" smtClean="0"/>
              <a:t>Örnek olaylar</a:t>
            </a:r>
          </a:p>
          <a:p>
            <a:pPr lvl="1">
              <a:defRPr/>
            </a:pPr>
            <a:r>
              <a:rPr lang="en-US" sz="2800" dirty="0" err="1" smtClean="0"/>
              <a:t>Etnogra</a:t>
            </a:r>
            <a:r>
              <a:rPr lang="tr-TR" sz="2800" dirty="0" err="1" smtClean="0"/>
              <a:t>fik</a:t>
            </a:r>
            <a:r>
              <a:rPr lang="tr-TR" sz="2800" dirty="0" smtClean="0"/>
              <a:t> araştırmalar</a:t>
            </a:r>
          </a:p>
          <a:p>
            <a:pPr lvl="1">
              <a:defRPr/>
            </a:pPr>
            <a:r>
              <a:rPr lang="tr-TR" sz="2800" dirty="0" smtClean="0"/>
              <a:t>Anlatıma dayalı araştırmalar</a:t>
            </a:r>
          </a:p>
          <a:p>
            <a:pPr lvl="1">
              <a:defRPr/>
            </a:pPr>
            <a:r>
              <a:rPr lang="tr-TR" sz="2800" dirty="0" smtClean="0"/>
              <a:t>. . .</a:t>
            </a:r>
          </a:p>
          <a:p>
            <a:endParaRPr lang="tr-TR" dirty="0"/>
          </a:p>
        </p:txBody>
      </p:sp>
      <p:sp>
        <p:nvSpPr>
          <p:cNvPr id="10" name="9 Metin kutusu"/>
          <p:cNvSpPr txBox="1"/>
          <p:nvPr/>
        </p:nvSpPr>
        <p:spPr>
          <a:xfrm>
            <a:off x="251520" y="5301208"/>
            <a:ext cx="842493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tr-TR" sz="3200" kern="0" dirty="0" smtClean="0"/>
              <a:t> </a:t>
            </a:r>
            <a:r>
              <a:rPr lang="tr-TR" sz="3200" b="1" kern="0" dirty="0" smtClean="0">
                <a:latin typeface="+mj-lt"/>
              </a:rPr>
              <a:t>Karma yöntemler</a:t>
            </a:r>
            <a:endParaRPr lang="en-US" sz="3200" b="1" kern="0" dirty="0">
              <a:latin typeface="+mj-lt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	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340544"/>
            <a:ext cx="7773988" cy="2376488"/>
          </a:xfrm>
        </p:spPr>
        <p:txBody>
          <a:bodyPr/>
          <a:lstStyle/>
          <a:p>
            <a:pPr algn="ctr" eaLnBrk="1" hangingPunct="1"/>
            <a:r>
              <a:rPr lang="tr-TR" dirty="0" smtClean="0">
                <a:solidFill>
                  <a:schemeClr val="tx1"/>
                </a:solidFill>
              </a:rPr>
              <a:t>Deneysel Yöntem</a:t>
            </a:r>
            <a:endParaRPr lang="en-US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59632" y="0"/>
            <a:ext cx="6624736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Plan</a:t>
            </a:r>
            <a:endParaRPr lang="tr-TR" dirty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tr-TR" dirty="0" smtClean="0"/>
              <a:t>Deneye uygun konular</a:t>
            </a:r>
            <a:endParaRPr lang="en-US" dirty="0" smtClean="0"/>
          </a:p>
          <a:p>
            <a:pPr eaLnBrk="1" hangingPunct="1"/>
            <a:r>
              <a:rPr lang="tr-TR" dirty="0" smtClean="0"/>
              <a:t>Klasik deney</a:t>
            </a:r>
            <a:endParaRPr lang="en-US" dirty="0" smtClean="0"/>
          </a:p>
          <a:p>
            <a:pPr eaLnBrk="1" hangingPunct="1"/>
            <a:r>
              <a:rPr lang="tr-TR" dirty="0" smtClean="0"/>
              <a:t>Deneklerin seçilmesi</a:t>
            </a:r>
            <a:endParaRPr lang="en-US" dirty="0" smtClean="0"/>
          </a:p>
          <a:p>
            <a:pPr eaLnBrk="1" hangingPunct="1"/>
            <a:r>
              <a:rPr lang="tr-TR" dirty="0" smtClean="0"/>
              <a:t>Farklı deneysel tasarımlar</a:t>
            </a:r>
            <a:endParaRPr lang="en-US" dirty="0" smtClean="0"/>
          </a:p>
          <a:p>
            <a:pPr eaLnBrk="1" hangingPunct="1"/>
            <a:r>
              <a:rPr lang="tr-TR" dirty="0" smtClean="0"/>
              <a:t>Deney örneği</a:t>
            </a:r>
            <a:endParaRPr lang="en-US" dirty="0" smtClean="0"/>
          </a:p>
          <a:p>
            <a:pPr eaLnBrk="1" hangingPunct="1"/>
            <a:r>
              <a:rPr lang="en-US" dirty="0" smtClean="0"/>
              <a:t>“</a:t>
            </a:r>
            <a:r>
              <a:rPr lang="tr-TR" dirty="0" smtClean="0"/>
              <a:t>Doğal</a:t>
            </a:r>
            <a:r>
              <a:rPr lang="en-US" dirty="0" smtClean="0"/>
              <a:t>" </a:t>
            </a:r>
            <a:r>
              <a:rPr lang="tr-TR" dirty="0" smtClean="0"/>
              <a:t>deneyler</a:t>
            </a:r>
            <a:endParaRPr lang="en-US" dirty="0" smtClean="0"/>
          </a:p>
          <a:p>
            <a:pPr eaLnBrk="1" hangingPunct="1"/>
            <a:r>
              <a:rPr lang="tr-TR" dirty="0" smtClean="0"/>
              <a:t>Deneysel yöntemin güçlü ve zayıf yönleri</a:t>
            </a:r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tr-TR" sz="3600" dirty="0" smtClean="0"/>
              <a:t>Toplumsal Araştırmalarda Deneysel Yöntem</a:t>
            </a:r>
            <a:endParaRPr lang="en-US" sz="3600" dirty="0" smtClean="0"/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tr-TR" dirty="0" smtClean="0"/>
              <a:t>Bir grup denek seç</a:t>
            </a:r>
          </a:p>
          <a:p>
            <a:pPr eaLnBrk="1" hangingPunct="1">
              <a:spcAft>
                <a:spcPts val="600"/>
              </a:spcAft>
            </a:pPr>
            <a:r>
              <a:rPr lang="tr-TR" dirty="0" smtClean="0"/>
              <a:t>Bir “müdahale” yap / uyarıcı ver</a:t>
            </a:r>
          </a:p>
          <a:p>
            <a:pPr eaLnBrk="1" hangingPunct="1">
              <a:spcAft>
                <a:spcPts val="600"/>
              </a:spcAft>
            </a:pPr>
            <a:r>
              <a:rPr lang="tr-TR" dirty="0" smtClean="0"/>
              <a:t>Bu müdahalenin / uyarının sonuçları gözle</a:t>
            </a:r>
            <a:endParaRPr lang="en-US" dirty="0" smtClean="0"/>
          </a:p>
        </p:txBody>
      </p:sp>
      <p:sp>
        <p:nvSpPr>
          <p:cNvPr id="4" name="3 Metin kutusu"/>
          <p:cNvSpPr txBox="1"/>
          <p:nvPr/>
        </p:nvSpPr>
        <p:spPr>
          <a:xfrm>
            <a:off x="6846474" y="6104329"/>
            <a:ext cx="21900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tr-TR" sz="1200" dirty="0" err="1" smtClean="0"/>
              <a:t>Babbie</a:t>
            </a:r>
            <a:r>
              <a:rPr lang="tr-TR" sz="1200" dirty="0" smtClean="0"/>
              <a:t>, 2007, s. 221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Deneye Uygun Konular</a:t>
            </a:r>
            <a:endParaRPr lang="en-US" dirty="0" smtClean="0"/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tr-TR" dirty="0" smtClean="0"/>
              <a:t>Sınırlı ve iyi tanımlanmış kavramlarla ilgili projeler</a:t>
            </a:r>
            <a:endParaRPr lang="en-US" dirty="0" smtClean="0"/>
          </a:p>
          <a:p>
            <a:pPr eaLnBrk="1" hangingPunct="1">
              <a:spcAft>
                <a:spcPts val="600"/>
              </a:spcAft>
            </a:pPr>
            <a:r>
              <a:rPr lang="tr-TR" dirty="0" smtClean="0"/>
              <a:t>Keşfetmeye yönelik projeler </a:t>
            </a:r>
          </a:p>
          <a:p>
            <a:pPr eaLnBrk="1" hangingPunct="1">
              <a:spcAft>
                <a:spcPts val="600"/>
              </a:spcAft>
            </a:pPr>
            <a:r>
              <a:rPr lang="tr-TR" dirty="0" smtClean="0"/>
              <a:t>Küçük grup etkileşimiyle ilgili araştırmalar</a:t>
            </a:r>
            <a:endParaRPr lang="en-US" dirty="0" smtClean="0"/>
          </a:p>
        </p:txBody>
      </p:sp>
      <p:sp>
        <p:nvSpPr>
          <p:cNvPr id="5" name="4 Metin kutusu"/>
          <p:cNvSpPr txBox="1"/>
          <p:nvPr/>
        </p:nvSpPr>
        <p:spPr>
          <a:xfrm>
            <a:off x="6846474" y="6104329"/>
            <a:ext cx="21900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tr-TR" sz="1200" dirty="0" err="1" smtClean="0"/>
              <a:t>Babbie</a:t>
            </a:r>
            <a:r>
              <a:rPr lang="tr-TR" sz="1200" dirty="0" smtClean="0"/>
              <a:t>, 2007, s. 221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4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7772400" cy="914400"/>
          </a:xfrm>
        </p:spPr>
        <p:txBody>
          <a:bodyPr/>
          <a:lstStyle/>
          <a:p>
            <a:pPr eaLnBrk="1" hangingPunct="1"/>
            <a:r>
              <a:rPr lang="tr-TR" dirty="0" smtClean="0"/>
              <a:t>Deneysel Tasarım</a:t>
            </a: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611188" y="1700213"/>
            <a:ext cx="2665412" cy="1152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>
                <a:solidFill>
                  <a:schemeClr val="bg1"/>
                </a:solidFill>
              </a:rPr>
              <a:t>Bağımlı değişkeni </a:t>
            </a:r>
          </a:p>
          <a:p>
            <a:r>
              <a:rPr lang="tr-TR">
                <a:solidFill>
                  <a:schemeClr val="bg1"/>
                </a:solidFill>
              </a:rPr>
              <a:t>ölç</a:t>
            </a:r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611188" y="3284538"/>
            <a:ext cx="2665412" cy="1152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dirty="0">
                <a:solidFill>
                  <a:schemeClr val="bg1"/>
                </a:solidFill>
              </a:rPr>
              <a:t>Deneysel </a:t>
            </a:r>
            <a:r>
              <a:rPr lang="tr-TR" dirty="0" smtClean="0">
                <a:solidFill>
                  <a:schemeClr val="bg1"/>
                </a:solidFill>
              </a:rPr>
              <a:t>uyarıcı 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ver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5126" name="Rectangle 7"/>
          <p:cNvSpPr>
            <a:spLocks noChangeArrowheads="1"/>
          </p:cNvSpPr>
          <p:nvPr/>
        </p:nvSpPr>
        <p:spPr bwMode="auto">
          <a:xfrm>
            <a:off x="611188" y="5013325"/>
            <a:ext cx="2665412" cy="1152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dirty="0">
                <a:solidFill>
                  <a:schemeClr val="bg1"/>
                </a:solidFill>
              </a:rPr>
              <a:t>Bağımlı değişkeni </a:t>
            </a:r>
          </a:p>
          <a:p>
            <a:r>
              <a:rPr lang="tr-TR" dirty="0">
                <a:solidFill>
                  <a:schemeClr val="bg1"/>
                </a:solidFill>
              </a:rPr>
              <a:t>yeniden </a:t>
            </a:r>
            <a:r>
              <a:rPr lang="tr-TR" dirty="0" smtClean="0">
                <a:solidFill>
                  <a:schemeClr val="bg1"/>
                </a:solidFill>
              </a:rPr>
              <a:t>ölç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5127" name="Rectangle 8"/>
          <p:cNvSpPr>
            <a:spLocks noChangeArrowheads="1"/>
          </p:cNvSpPr>
          <p:nvPr/>
        </p:nvSpPr>
        <p:spPr bwMode="auto">
          <a:xfrm>
            <a:off x="5508625" y="4941888"/>
            <a:ext cx="2665413" cy="1152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chemeClr val="bg1"/>
              </a:solidFill>
            </a:endParaRPr>
          </a:p>
          <a:p>
            <a:r>
              <a:rPr lang="tr-TR" dirty="0">
                <a:solidFill>
                  <a:schemeClr val="bg1"/>
                </a:solidFill>
              </a:rPr>
              <a:t>Bağımlı değişkeni </a:t>
            </a:r>
          </a:p>
          <a:p>
            <a:r>
              <a:rPr lang="tr-TR" dirty="0">
                <a:solidFill>
                  <a:schemeClr val="bg1"/>
                </a:solidFill>
              </a:rPr>
              <a:t>yeniden </a:t>
            </a:r>
            <a:r>
              <a:rPr lang="tr-TR" dirty="0" smtClean="0">
                <a:solidFill>
                  <a:schemeClr val="bg1"/>
                </a:solidFill>
              </a:rPr>
              <a:t>ölç</a:t>
            </a:r>
            <a:endParaRPr lang="tr-TR" dirty="0"/>
          </a:p>
          <a:p>
            <a:endParaRPr lang="tr-TR" dirty="0"/>
          </a:p>
        </p:txBody>
      </p:sp>
      <p:sp>
        <p:nvSpPr>
          <p:cNvPr id="5128" name="Rectangle 9"/>
          <p:cNvSpPr>
            <a:spLocks noChangeArrowheads="1"/>
          </p:cNvSpPr>
          <p:nvPr/>
        </p:nvSpPr>
        <p:spPr bwMode="auto">
          <a:xfrm>
            <a:off x="5508625" y="1700213"/>
            <a:ext cx="2665413" cy="1152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chemeClr val="bg1"/>
              </a:solidFill>
            </a:endParaRPr>
          </a:p>
          <a:p>
            <a:r>
              <a:rPr lang="tr-TR" dirty="0">
                <a:solidFill>
                  <a:schemeClr val="bg1"/>
                </a:solidFill>
              </a:rPr>
              <a:t>Bağımlı değişkeni </a:t>
            </a:r>
          </a:p>
          <a:p>
            <a:r>
              <a:rPr lang="tr-TR" dirty="0">
                <a:solidFill>
                  <a:schemeClr val="bg1"/>
                </a:solidFill>
              </a:rPr>
              <a:t>ölç</a:t>
            </a:r>
          </a:p>
          <a:p>
            <a:endParaRPr lang="tr-TR" dirty="0"/>
          </a:p>
        </p:txBody>
      </p:sp>
      <p:sp>
        <p:nvSpPr>
          <p:cNvPr id="5129" name="Text Box 18"/>
          <p:cNvSpPr txBox="1">
            <a:spLocks noChangeArrowheads="1"/>
          </p:cNvSpPr>
          <p:nvPr/>
        </p:nvSpPr>
        <p:spPr bwMode="auto">
          <a:xfrm>
            <a:off x="3683080" y="1389063"/>
            <a:ext cx="159210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 dirty="0"/>
              <a:t>Karşılaştır: </a:t>
            </a:r>
          </a:p>
          <a:p>
            <a:r>
              <a:rPr lang="tr-TR" sz="2000" b="1" dirty="0"/>
              <a:t>Aynı mı?</a:t>
            </a:r>
          </a:p>
        </p:txBody>
      </p:sp>
      <p:sp>
        <p:nvSpPr>
          <p:cNvPr id="5130" name="Text Box 19"/>
          <p:cNvSpPr txBox="1">
            <a:spLocks noChangeArrowheads="1"/>
          </p:cNvSpPr>
          <p:nvPr/>
        </p:nvSpPr>
        <p:spPr bwMode="auto">
          <a:xfrm>
            <a:off x="3644980" y="4581525"/>
            <a:ext cx="159210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 dirty="0"/>
              <a:t>Karşılaştır: </a:t>
            </a:r>
          </a:p>
          <a:p>
            <a:r>
              <a:rPr lang="tr-TR" sz="2000" b="1" dirty="0"/>
              <a:t>Farklı mı?</a:t>
            </a:r>
          </a:p>
        </p:txBody>
      </p:sp>
      <p:sp>
        <p:nvSpPr>
          <p:cNvPr id="5131" name="Text Box 21"/>
          <p:cNvSpPr txBox="1">
            <a:spLocks noChangeArrowheads="1"/>
          </p:cNvSpPr>
          <p:nvPr/>
        </p:nvSpPr>
        <p:spPr bwMode="auto">
          <a:xfrm>
            <a:off x="971550" y="1125538"/>
            <a:ext cx="19319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>
                <a:solidFill>
                  <a:srgbClr val="FF0000"/>
                </a:solidFill>
              </a:rPr>
              <a:t>Deney grubu</a:t>
            </a:r>
          </a:p>
        </p:txBody>
      </p:sp>
      <p:sp>
        <p:nvSpPr>
          <p:cNvPr id="5132" name="Text Box 22"/>
          <p:cNvSpPr txBox="1">
            <a:spLocks noChangeArrowheads="1"/>
          </p:cNvSpPr>
          <p:nvPr/>
        </p:nvSpPr>
        <p:spPr bwMode="auto">
          <a:xfrm>
            <a:off x="5899150" y="1125538"/>
            <a:ext cx="2016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>
                <a:solidFill>
                  <a:srgbClr val="FF0000"/>
                </a:solidFill>
              </a:rPr>
              <a:t>Kontrol grubu</a:t>
            </a:r>
          </a:p>
        </p:txBody>
      </p:sp>
      <p:sp>
        <p:nvSpPr>
          <p:cNvPr id="5133" name="Line 23"/>
          <p:cNvSpPr>
            <a:spLocks noChangeShapeType="1"/>
          </p:cNvSpPr>
          <p:nvPr/>
        </p:nvSpPr>
        <p:spPr bwMode="auto">
          <a:xfrm>
            <a:off x="6732588" y="2852738"/>
            <a:ext cx="0" cy="201612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  <p:sp>
        <p:nvSpPr>
          <p:cNvPr id="5134" name="Line 25"/>
          <p:cNvSpPr>
            <a:spLocks noChangeShapeType="1"/>
          </p:cNvSpPr>
          <p:nvPr/>
        </p:nvSpPr>
        <p:spPr bwMode="auto">
          <a:xfrm>
            <a:off x="3276600" y="2276475"/>
            <a:ext cx="2232025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  <p:sp>
        <p:nvSpPr>
          <p:cNvPr id="5135" name="Line 26"/>
          <p:cNvSpPr>
            <a:spLocks noChangeShapeType="1"/>
          </p:cNvSpPr>
          <p:nvPr/>
        </p:nvSpPr>
        <p:spPr bwMode="auto">
          <a:xfrm>
            <a:off x="3276600" y="5589588"/>
            <a:ext cx="2232025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  <p:sp>
        <p:nvSpPr>
          <p:cNvPr id="5136" name="Line 27"/>
          <p:cNvSpPr>
            <a:spLocks noChangeShapeType="1"/>
          </p:cNvSpPr>
          <p:nvPr/>
        </p:nvSpPr>
        <p:spPr bwMode="auto">
          <a:xfrm>
            <a:off x="1835150" y="2852738"/>
            <a:ext cx="0" cy="4318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  <p:sp>
        <p:nvSpPr>
          <p:cNvPr id="5137" name="Line 28"/>
          <p:cNvSpPr>
            <a:spLocks noChangeShapeType="1"/>
          </p:cNvSpPr>
          <p:nvPr/>
        </p:nvSpPr>
        <p:spPr bwMode="auto">
          <a:xfrm>
            <a:off x="1835150" y="4437063"/>
            <a:ext cx="0" cy="576262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  <p:sp>
        <p:nvSpPr>
          <p:cNvPr id="18" name="4 Metin kutusu"/>
          <p:cNvSpPr txBox="1"/>
          <p:nvPr/>
        </p:nvSpPr>
        <p:spPr>
          <a:xfrm>
            <a:off x="5940152" y="6176337"/>
            <a:ext cx="31101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pl-PL" sz="1200" dirty="0" smtClean="0"/>
              <a:t>Babbie, 2007, s. 223’ten uyarlama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99CC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CAE2"/>
      </a:accent5>
      <a:accent6>
        <a:srgbClr val="2D2DB9"/>
      </a:accent6>
      <a:hlink>
        <a:srgbClr val="CCCCFF"/>
      </a:hlink>
      <a:folHlink>
        <a:srgbClr val="B2B2B2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11261</TotalTime>
  <Words>1529</Words>
  <Application>Microsoft Office PowerPoint</Application>
  <PresentationFormat>Ekran Gösterisi (4:3)</PresentationFormat>
  <Paragraphs>479</Paragraphs>
  <Slides>38</Slides>
  <Notes>38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38</vt:i4>
      </vt:variant>
    </vt:vector>
  </HeadingPairs>
  <TitlesOfParts>
    <vt:vector size="39" baseType="lpstr">
      <vt:lpstr>Default Design</vt:lpstr>
      <vt:lpstr>Sosyal Bilimlerde Araştırma Yöntemleri</vt:lpstr>
      <vt:lpstr>Araştırma Yöntemi Seçimi</vt:lpstr>
      <vt:lpstr>Örnek: Şiddet İçeren Video Oyunlarının Etkileri</vt:lpstr>
      <vt:lpstr>Araştırma Yöntemleri</vt:lpstr>
      <vt:lpstr>Deneysel Yöntem</vt:lpstr>
      <vt:lpstr>Plan</vt:lpstr>
      <vt:lpstr>Toplumsal Araştırmalarda Deneysel Yöntem</vt:lpstr>
      <vt:lpstr>Deneye Uygun Konular</vt:lpstr>
      <vt:lpstr>Deneysel Tasarım</vt:lpstr>
      <vt:lpstr>Deneylerin Bileşenleri</vt:lpstr>
      <vt:lpstr>Deney ve Kontrol Grupları</vt:lpstr>
      <vt:lpstr>Deneklerin Seçimi</vt:lpstr>
      <vt:lpstr> Rastgele Atama</vt:lpstr>
      <vt:lpstr>Eşleştirme</vt:lpstr>
      <vt:lpstr>Kota Matrisi</vt:lpstr>
      <vt:lpstr>Deneysel Yöntemde Temel Adımlar I</vt:lpstr>
      <vt:lpstr>Deneysel Yöntemde Temel Adımlar II</vt:lpstr>
      <vt:lpstr>Ön Deney Tasarımları</vt:lpstr>
      <vt:lpstr>Ön Deney Araştırma Tasarımları</vt:lpstr>
      <vt:lpstr>Yarı Deneysel Tasarımlar</vt:lpstr>
      <vt:lpstr>Dört Gruplu Solomon Tasarımı</vt:lpstr>
      <vt:lpstr>Sadece Son Test Kontrol Grubu Tasarımı</vt:lpstr>
      <vt:lpstr>Faktöriyel Tasarım</vt:lpstr>
      <vt:lpstr>Deneysel Tasarımların Özeti</vt:lpstr>
      <vt:lpstr>“Doğal" Deneyler</vt:lpstr>
      <vt:lpstr>İç Geçerliğe Yönelik Tehditler</vt:lpstr>
      <vt:lpstr>Dış Geçerlik ve Alan Deneyleri</vt:lpstr>
      <vt:lpstr>Dış Geçerliği Sınama</vt:lpstr>
      <vt:lpstr>Deneysel Yöntemin Güçlü Yönleri</vt:lpstr>
      <vt:lpstr>Deneysel Yöntemin Zayıf Yönleri</vt:lpstr>
      <vt:lpstr>Deneysel Araştırmalarda Etik</vt:lpstr>
      <vt:lpstr>Chapter 8  Experiments </vt:lpstr>
      <vt:lpstr>Slayt 33</vt:lpstr>
      <vt:lpstr>Slayt 34</vt:lpstr>
      <vt:lpstr>Slayt 35</vt:lpstr>
      <vt:lpstr>Slayt 36</vt:lpstr>
      <vt:lpstr>Slayt 37</vt:lpstr>
      <vt:lpstr>Özet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Valued Gateway Client</dc:creator>
  <cp:lastModifiedBy>Yasar Tonta</cp:lastModifiedBy>
  <cp:revision>442</cp:revision>
  <dcterms:created xsi:type="dcterms:W3CDTF">2002-08-26T07:08:49Z</dcterms:created>
  <dcterms:modified xsi:type="dcterms:W3CDTF">2011-08-17T19:26:07Z</dcterms:modified>
</cp:coreProperties>
</file>