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49" r:id="rId2"/>
    <p:sldId id="452" r:id="rId3"/>
    <p:sldId id="717" r:id="rId4"/>
    <p:sldId id="651" r:id="rId5"/>
    <p:sldId id="653" r:id="rId6"/>
    <p:sldId id="655" r:id="rId7"/>
    <p:sldId id="656" r:id="rId8"/>
    <p:sldId id="657" r:id="rId9"/>
    <p:sldId id="658" r:id="rId10"/>
    <p:sldId id="694" r:id="rId11"/>
    <p:sldId id="660" r:id="rId12"/>
    <p:sldId id="661" r:id="rId13"/>
    <p:sldId id="664" r:id="rId14"/>
    <p:sldId id="665" r:id="rId15"/>
    <p:sldId id="666" r:id="rId16"/>
    <p:sldId id="667" r:id="rId17"/>
    <p:sldId id="668" r:id="rId18"/>
    <p:sldId id="669" r:id="rId19"/>
    <p:sldId id="670" r:id="rId20"/>
    <p:sldId id="675" r:id="rId21"/>
    <p:sldId id="676" r:id="rId22"/>
    <p:sldId id="673" r:id="rId23"/>
    <p:sldId id="714" r:id="rId24"/>
    <p:sldId id="696" r:id="rId25"/>
    <p:sldId id="697" r:id="rId26"/>
    <p:sldId id="698" r:id="rId27"/>
    <p:sldId id="715" r:id="rId28"/>
    <p:sldId id="716" r:id="rId29"/>
    <p:sldId id="712" r:id="rId30"/>
    <p:sldId id="713" r:id="rId31"/>
    <p:sldId id="706" r:id="rId32"/>
    <p:sldId id="707" r:id="rId33"/>
    <p:sldId id="708" r:id="rId34"/>
    <p:sldId id="709" r:id="rId35"/>
    <p:sldId id="710" r:id="rId36"/>
    <p:sldId id="711" r:id="rId3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7359" autoAdjust="0"/>
  </p:normalViewPr>
  <p:slideViewPr>
    <p:cSldViewPr>
      <p:cViewPr>
        <p:scale>
          <a:sx n="61" d="100"/>
          <a:sy n="61" d="100"/>
        </p:scale>
        <p:origin x="-1416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B0E8F0-F06F-431C-86EB-B563DC72EE6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863B2D-7DC3-4AC8-808F-E6680BA63FD4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0BE861-5533-471B-93CD-270BCA9DA4E0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C8B1B5-9EBA-4523-98BD-FF61B900C2BB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4A9DBF-CED1-4E89-9E22-5E047B22997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111A3E-03F8-4FE6-B7CD-82E63DAE4A4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8E37AC-0A1C-42CE-80D3-672BA53AC77D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5FF4B1-5D48-4917-B7A3-BAD9FD0A5AF1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8F9E2B-D167-465D-B7DE-746BC9E116ED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74F72-14EC-4AB9-A340-E579584FF472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7EBF55-F71D-4625-91E0-1A4B3452EF0C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1BFFE0-3DC4-44FB-9390-DDE7BEBCB2B0}" type="slidenum">
              <a:rPr lang="en-US" smtClean="0"/>
              <a:pPr/>
              <a:t>29</a:t>
            </a:fld>
            <a:endParaRPr lang="en-US" dirty="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BB544B-0FF1-403E-AC7C-923F1E7ACBF9}" type="slidenum">
              <a:rPr lang="en-US" smtClean="0"/>
              <a:pPr/>
              <a:t>30</a:t>
            </a:fld>
            <a:endParaRPr lang="en-US" dirty="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21EE53-DF5F-4746-9C1C-A59E5DED3682}" type="slidenum">
              <a:rPr lang="en-US" smtClean="0"/>
              <a:pPr/>
              <a:t>31</a:t>
            </a:fld>
            <a:endParaRPr lang="en-US" dirty="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18DD20-DA03-4FAC-98C8-E8C80D2B7BA5}" type="slidenum">
              <a:rPr lang="en-US" smtClean="0"/>
              <a:pPr/>
              <a:t>32</a:t>
            </a:fld>
            <a:endParaRPr lang="en-US" dirty="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8C18AC-3F5D-46B1-BB22-6101C344C2C4}" type="slidenum">
              <a:rPr lang="en-US" smtClean="0"/>
              <a:pPr/>
              <a:t>33</a:t>
            </a:fld>
            <a:endParaRPr lang="en-US" dirty="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F55A9B-BDBB-4C9D-AA74-FE155D212340}" type="slidenum">
              <a:rPr lang="en-US" smtClean="0"/>
              <a:pPr/>
              <a:t>34</a:t>
            </a:fld>
            <a:endParaRPr lang="en-US" dirty="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B82616-DD31-48A0-97CE-DA090512BB05}" type="slidenum">
              <a:rPr lang="en-US" smtClean="0"/>
              <a:pPr/>
              <a:t>35</a:t>
            </a:fld>
            <a:endParaRPr lang="en-US" dirty="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4FCF1A-996E-4190-AAEF-8241B9539FE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1E1510-EBC3-48FD-A48E-280BDDB4B28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tr-TR"/>
              <a:t>BBY208</a:t>
            </a: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Betimleme Yöntemi</a:t>
            </a:r>
          </a:p>
        </p:txBody>
      </p:sp>
      <p:pic>
        <p:nvPicPr>
          <p:cNvPr id="4" name="5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6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80728"/>
            <a:ext cx="9144000" cy="5029200"/>
          </a:xfrm>
        </p:spPr>
        <p:txBody>
          <a:bodyPr/>
          <a:lstStyle/>
          <a:p>
            <a:pPr eaLnBrk="1" hangingPunct="1"/>
            <a:r>
              <a:rPr lang="tr-TR" sz="2800" b="1" dirty="0" smtClean="0"/>
              <a:t>Açık uçlu sorular</a:t>
            </a:r>
          </a:p>
          <a:p>
            <a:pPr lvl="1" eaLnBrk="1" hangingPunct="1"/>
            <a:r>
              <a:rPr lang="tr-TR" sz="2400" dirty="0" smtClean="0"/>
              <a:t>Cevaplayıcının soruya kendi cevabını vermesi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tr-TR" sz="2000" dirty="0" smtClean="0"/>
              <a:t>“Mesleğiniz nedir?” ___________________</a:t>
            </a:r>
          </a:p>
          <a:p>
            <a:pPr lvl="1" eaLnBrk="1" hangingPunct="1"/>
            <a:r>
              <a:rPr lang="tr-TR" sz="2400" dirty="0" smtClean="0"/>
              <a:t>Kodlanması daha zor</a:t>
            </a:r>
          </a:p>
          <a:p>
            <a:pPr eaLnBrk="1" hangingPunct="1"/>
            <a:r>
              <a:rPr lang="tr-TR" sz="2800" b="1" dirty="0" smtClean="0"/>
              <a:t>Kapalı uçlu sorular</a:t>
            </a:r>
          </a:p>
          <a:p>
            <a:pPr lvl="1" eaLnBrk="1" hangingPunct="1"/>
            <a:r>
              <a:rPr lang="tr-TR" sz="2400" dirty="0" smtClean="0"/>
              <a:t>Cevaplayıcının araştırmacının sağladığı cevaplar arasından seçme yapması</a:t>
            </a:r>
          </a:p>
          <a:p>
            <a:pPr lvl="1" eaLnBrk="1" hangingPunct="1">
              <a:buNone/>
            </a:pPr>
            <a:r>
              <a:rPr lang="tr-TR" sz="2000" dirty="0" smtClean="0"/>
              <a:t>	“Mesleğiniz nedir?”</a:t>
            </a:r>
          </a:p>
          <a:p>
            <a:pPr lvl="1" eaLnBrk="1" hangingPunct="1">
              <a:buFontTx/>
              <a:buNone/>
            </a:pPr>
            <a:r>
              <a:rPr lang="tr-TR" sz="2000" dirty="0" smtClean="0"/>
              <a:t>	O İşçi		O Memur 	O Öğretmen 	</a:t>
            </a:r>
          </a:p>
          <a:p>
            <a:pPr lvl="1" eaLnBrk="1" hangingPunct="1">
              <a:buFontTx/>
              <a:buNone/>
            </a:pPr>
            <a:r>
              <a:rPr lang="tr-TR" sz="2000" dirty="0" smtClean="0"/>
              <a:t>	O Mühendis	O Diğer (Açıklayınız) ____________</a:t>
            </a:r>
          </a:p>
          <a:p>
            <a:pPr lvl="1" eaLnBrk="1" hangingPunct="1"/>
            <a:r>
              <a:rPr lang="tr-TR" sz="2400" dirty="0" smtClean="0"/>
              <a:t>Seçenekler birbirini tamamen dışlamalı (memur/öğretmen)</a:t>
            </a:r>
          </a:p>
          <a:p>
            <a:pPr lvl="1" eaLnBrk="1" hangingPunct="1"/>
            <a:r>
              <a:rPr lang="tr-TR" sz="2400" dirty="0" smtClean="0"/>
              <a:t>Denekler fazla düşünmeden seçeneklerden birini seçebilirler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99592" y="0"/>
            <a:ext cx="7330008" cy="914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Açık Uçlu / Kapalı Uçlu Sorular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Duyarlı Konulardaki Sorular</a:t>
            </a:r>
            <a:endParaRPr lang="en-US" dirty="0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507288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u="sng" dirty="0" smtClean="0"/>
              <a:t>Konu</a:t>
            </a:r>
            <a:r>
              <a:rPr lang="tr-TR" dirty="0" smtClean="0"/>
              <a:t> 		       </a:t>
            </a:r>
            <a:r>
              <a:rPr lang="tr-TR" u="sng" dirty="0" smtClean="0"/>
              <a:t>Rahatsız olanların yüzdesi</a:t>
            </a:r>
          </a:p>
          <a:p>
            <a:pPr eaLnBrk="1" hangingPunct="1">
              <a:buNone/>
            </a:pPr>
            <a:r>
              <a:rPr lang="tr-TR" dirty="0" smtClean="0"/>
              <a:t>Mastürbasyon	 			56</a:t>
            </a:r>
          </a:p>
          <a:p>
            <a:pPr eaLnBrk="1" hangingPunct="1">
              <a:buNone/>
            </a:pPr>
            <a:r>
              <a:rPr lang="tr-TR" dirty="0" smtClean="0"/>
              <a:t>Seks						42		</a:t>
            </a:r>
          </a:p>
          <a:p>
            <a:pPr eaLnBrk="1" hangingPunct="1">
              <a:buNone/>
            </a:pPr>
            <a:r>
              <a:rPr lang="tr-TR" dirty="0" smtClean="0"/>
              <a:t>Uyuşturucu kullanımı		42</a:t>
            </a:r>
          </a:p>
          <a:p>
            <a:pPr eaLnBrk="1" hangingPunct="1">
              <a:buNone/>
            </a:pPr>
            <a:r>
              <a:rPr lang="tr-TR" dirty="0" smtClean="0"/>
              <a:t>Sakinleştirici kullanımı		31</a:t>
            </a:r>
          </a:p>
          <a:p>
            <a:pPr eaLnBrk="1" hangingPunct="1">
              <a:buNone/>
            </a:pPr>
            <a:r>
              <a:rPr lang="tr-TR" dirty="0" smtClean="0"/>
              <a:t>Sarhoş olma				29</a:t>
            </a:r>
          </a:p>
          <a:p>
            <a:pPr eaLnBrk="1" hangingPunct="1">
              <a:buNone/>
            </a:pPr>
            <a:r>
              <a:rPr lang="tr-TR" dirty="0" smtClean="0"/>
              <a:t>Gelir						12</a:t>
            </a:r>
          </a:p>
          <a:p>
            <a:pPr eaLnBrk="1" hangingPunct="1">
              <a:buNone/>
            </a:pPr>
            <a:r>
              <a:rPr lang="tr-TR" dirty="0" smtClean="0"/>
              <a:t>Kumar					10</a:t>
            </a:r>
            <a:endParaRPr lang="en-US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857798" y="6176337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Neuman, 2007, s. 283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Yanıtların Kalitesi</a:t>
            </a:r>
            <a:endParaRPr lang="en-US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"/>
              </a:spcAft>
            </a:pPr>
            <a:r>
              <a:rPr lang="tr-TR" dirty="0" smtClean="0"/>
              <a:t>Eksik 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Abartılı 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Yanlış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Toplumsal arzu edilirlik önyargısı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Bilgi soruları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Anket Hazırlama İlkeleri</a:t>
            </a:r>
            <a:endParaRPr lang="en-US" dirty="0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435280" cy="5090120"/>
          </a:xfrm>
        </p:spPr>
        <p:txBody>
          <a:bodyPr/>
          <a:lstStyle/>
          <a:p>
            <a:pPr eaLnBrk="1" hangingPunct="1">
              <a:spcAft>
                <a:spcPts val="300"/>
              </a:spcAft>
            </a:pPr>
            <a:r>
              <a:rPr lang="tr-TR" dirty="0" smtClean="0"/>
              <a:t>Her satıra bir soru sorulmalı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Gerektiğinde şartlı sorular sorulmalı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Matris soruları kolayca yanıtlanabilecek şekilde biçimlendirilmeli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Soruların sıralanmasıyla ilgili hususlara dikkat edilmeli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Anketi yanıtlayanlar için yönerge hazırlanmalı  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Ön test yapılmalı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tr-TR" sz="3600" dirty="0" smtClean="0"/>
              <a:t>Anketlerin Dağıtımı ve Dönüşlerin İzlenmesi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"/>
              </a:spcAft>
            </a:pPr>
            <a:r>
              <a:rPr lang="tr-TR" dirty="0" smtClean="0"/>
              <a:t>Posta yoluyla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Kapı kapı gezerek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Web aracılığıyla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Dönüşlerin izlenmesi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Anımsatma mektupları</a:t>
            </a:r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820472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Kabul Edilebilir Yanıt Verme Oranları</a:t>
            </a:r>
            <a:endParaRPr lang="en-US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%</a:t>
            </a:r>
            <a:r>
              <a:rPr lang="en-US" dirty="0" smtClean="0"/>
              <a:t>50 - </a:t>
            </a:r>
            <a:r>
              <a:rPr lang="tr-TR" dirty="0" smtClean="0"/>
              <a:t>analiz ve rapor için uygun </a:t>
            </a:r>
          </a:p>
          <a:p>
            <a:pPr eaLnBrk="1" hangingPunct="1"/>
            <a:r>
              <a:rPr lang="tr-TR" dirty="0" smtClean="0"/>
              <a:t>%</a:t>
            </a:r>
            <a:r>
              <a:rPr lang="en-US" dirty="0" smtClean="0"/>
              <a:t>60 - </a:t>
            </a:r>
            <a:r>
              <a:rPr lang="tr-TR" dirty="0" smtClean="0"/>
              <a:t>iyi</a:t>
            </a:r>
            <a:endParaRPr lang="en-US" dirty="0" smtClean="0"/>
          </a:p>
          <a:p>
            <a:pPr eaLnBrk="1" hangingPunct="1"/>
            <a:r>
              <a:rPr lang="tr-TR" dirty="0" smtClean="0"/>
              <a:t>%</a:t>
            </a:r>
            <a:r>
              <a:rPr lang="en-US" dirty="0" smtClean="0"/>
              <a:t>70 – </a:t>
            </a:r>
            <a:r>
              <a:rPr lang="tr-TR" dirty="0" smtClean="0"/>
              <a:t>çok iyi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Ama bu oranlara ulaşmak çok zor</a:t>
            </a:r>
          </a:p>
          <a:p>
            <a:pPr eaLnBrk="1" hangingPunct="1"/>
            <a:r>
              <a:rPr lang="tr-TR" dirty="0" smtClean="0"/>
              <a:t>Yanıt verme oranlarının yüksek olması bulguların güvenilirliğiyle yakından ilgili</a:t>
            </a:r>
          </a:p>
          <a:p>
            <a:pPr eaLnBrk="1" hangingPunct="1"/>
            <a:endParaRPr lang="tr-TR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Görüşme İlkeleri</a:t>
            </a:r>
            <a:endParaRPr lang="en-US" dirty="0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507288" cy="4953000"/>
          </a:xfrm>
        </p:spPr>
        <p:txBody>
          <a:bodyPr/>
          <a:lstStyle/>
          <a:p>
            <a:pPr eaLnBrk="1" hangingPunct="1"/>
            <a:r>
              <a:rPr lang="tr-TR" dirty="0" smtClean="0"/>
              <a:t>Görüşmecinin rolü</a:t>
            </a:r>
          </a:p>
          <a:p>
            <a:pPr eaLnBrk="1" hangingPunct="1"/>
            <a:r>
              <a:rPr lang="tr-TR" dirty="0" smtClean="0"/>
              <a:t>Görüşmecinin giyimi (deneklere benzemeli)</a:t>
            </a:r>
          </a:p>
          <a:p>
            <a:pPr eaLnBrk="1" hangingPunct="1"/>
            <a:r>
              <a:rPr lang="tr-TR" smtClean="0"/>
              <a:t>Görüşmecinin </a:t>
            </a:r>
            <a:r>
              <a:rPr lang="tr-TR" dirty="0" smtClean="0"/>
              <a:t>cinsiyeti, ırkı, vs. (bazı sorulara verilen yanıtları etkileyebilir)</a:t>
            </a:r>
            <a:endParaRPr lang="en-US" dirty="0" smtClean="0"/>
          </a:p>
          <a:p>
            <a:pPr eaLnBrk="1" hangingPunct="1"/>
            <a:r>
              <a:rPr lang="tr-TR" dirty="0" smtClean="0"/>
              <a:t>Görüşmeye önceden hazırlanma ve sorulara aşina olmak</a:t>
            </a:r>
            <a:endParaRPr lang="en-US" dirty="0" smtClean="0"/>
          </a:p>
          <a:p>
            <a:pPr eaLnBrk="1" hangingPunct="1"/>
            <a:r>
              <a:rPr lang="tr-TR" dirty="0" smtClean="0"/>
              <a:t>Soruları aynen yazıldığı gibi sormak</a:t>
            </a:r>
            <a:endParaRPr lang="en-US" dirty="0" smtClean="0"/>
          </a:p>
          <a:p>
            <a:pPr eaLnBrk="1" hangingPunct="1"/>
            <a:r>
              <a:rPr lang="tr-TR" dirty="0" smtClean="0"/>
              <a:t>Yanıtları aynen kaydetmek</a:t>
            </a:r>
            <a:endParaRPr lang="en-US" dirty="0" smtClean="0"/>
          </a:p>
          <a:p>
            <a:pPr eaLnBrk="1" hangingPunct="1"/>
            <a:r>
              <a:rPr lang="tr-TR" dirty="0" smtClean="0"/>
              <a:t>Yanıt almak için gerektiğinde denekleri teşvik etmek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Görüşme İçin Hazırlanma</a:t>
            </a:r>
            <a:endParaRPr lang="en-US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"/>
              </a:spcAft>
            </a:pPr>
            <a:r>
              <a:rPr lang="tr-TR" dirty="0" smtClean="0"/>
              <a:t>Genel ilkelerin ve süreçler tartışılmalı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Zor ya da karmaşık durumların nasıl halledileceği tanımlanmalı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Gösteri amaçlı görüşmeler yapılmalı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“Gerçek” görüşmeler yapılmalı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Tele</a:t>
            </a:r>
            <a:r>
              <a:rPr lang="tr-TR" smtClean="0"/>
              <a:t>fon Anketleri</a:t>
            </a:r>
            <a:endParaRPr lang="en-US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dirty="0" smtClean="0"/>
              <a:t>A</a:t>
            </a:r>
            <a:r>
              <a:rPr lang="tr-TR" b="1" dirty="0" err="1" smtClean="0"/>
              <a:t>vantajları</a:t>
            </a:r>
            <a:r>
              <a:rPr lang="en-US" b="1" dirty="0" smtClean="0"/>
              <a:t>: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Para ve zaman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Veri toplamada denetim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tr-TR" b="1" dirty="0" smtClean="0"/>
              <a:t>Dezavantajları</a:t>
            </a:r>
            <a:r>
              <a:rPr lang="en-US" b="1" dirty="0" smtClean="0"/>
              <a:t>:</a:t>
            </a:r>
          </a:p>
          <a:p>
            <a:pPr eaLnBrk="1" hangingPunct="1"/>
            <a:r>
              <a:rPr lang="tr-TR" dirty="0" smtClean="0"/>
              <a:t>Gerçekte reklam kampanyaları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0"/>
            <a:ext cx="9361040" cy="914400"/>
          </a:xfrm>
        </p:spPr>
        <p:txBody>
          <a:bodyPr/>
          <a:lstStyle/>
          <a:p>
            <a:pPr eaLnBrk="1" hangingPunct="1"/>
            <a:r>
              <a:rPr lang="tr-TR" sz="3600" dirty="0" smtClean="0"/>
              <a:t>Yeni Teknolojiler ve Betimleme Araştırması</a:t>
            </a:r>
            <a:endParaRPr lang="en-US" sz="3600" dirty="0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"/>
              </a:spcAft>
            </a:pPr>
            <a:r>
              <a:rPr lang="tr-TR" dirty="0" smtClean="0"/>
              <a:t>Bilgisayar yardımıyla yapılan kişisel görüşmeler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Bilgisayar yardımıyla yapılan görüşmeler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Bilgisayara dayalı anketler</a:t>
            </a:r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Web anketleri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Dokunmatik veri girişi</a:t>
            </a:r>
            <a:endParaRPr lang="en-US" dirty="0" smtClean="0"/>
          </a:p>
          <a:p>
            <a:pPr eaLnBrk="1" hangingPunct="1">
              <a:spcAft>
                <a:spcPts val="300"/>
              </a:spcAft>
            </a:pPr>
            <a:r>
              <a:rPr lang="tr-TR" dirty="0" smtClean="0"/>
              <a:t>Ses tanıma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Tarihçe</a:t>
            </a:r>
          </a:p>
          <a:p>
            <a:r>
              <a:rPr lang="tr-TR" dirty="0" smtClean="0"/>
              <a:t>Betimleme yönteminin aşamaları</a:t>
            </a:r>
          </a:p>
          <a:p>
            <a:r>
              <a:rPr lang="tr-TR" dirty="0" smtClean="0"/>
              <a:t>Veri toplama teknikleri</a:t>
            </a:r>
          </a:p>
          <a:p>
            <a:r>
              <a:rPr lang="tr-TR" dirty="0" smtClean="0"/>
              <a:t>Betimleme araştırmalarında etik</a:t>
            </a:r>
          </a:p>
          <a:p>
            <a:r>
              <a:rPr lang="tr-TR" dirty="0" smtClean="0"/>
              <a:t>Konuyla ilgili temel terimler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797808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Toplanan Verilerin Kodlanması I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96752"/>
            <a:ext cx="8229600" cy="4968552"/>
          </a:xfrm>
        </p:spPr>
        <p:txBody>
          <a:bodyPr/>
          <a:lstStyle/>
          <a:p>
            <a:pPr eaLnBrk="1" hangingPunct="1"/>
            <a:r>
              <a:rPr lang="tr-TR" sz="2800" dirty="0" smtClean="0"/>
              <a:t>“Mesleğiniz nedir?”</a:t>
            </a:r>
          </a:p>
          <a:p>
            <a:pPr eaLnBrk="1" hangingPunct="1"/>
            <a:r>
              <a:rPr lang="tr-TR" sz="2800" dirty="0" smtClean="0"/>
              <a:t>Analizi kolaylaştırmak için gruplamak gerekli (işçi, memur, yönetici, vs.)</a:t>
            </a:r>
          </a:p>
          <a:p>
            <a:pPr eaLnBrk="1" hangingPunct="1"/>
            <a:r>
              <a:rPr lang="tr-TR" sz="2800" dirty="0" smtClean="0"/>
              <a:t>Kod kategorileri hem tüm meslek gruplarını kapsamalı, hem de birbirini dışlamalıdır</a:t>
            </a:r>
          </a:p>
          <a:p>
            <a:pPr eaLnBrk="1" hangingPunct="1"/>
            <a:r>
              <a:rPr lang="tr-TR" sz="2800" dirty="0" smtClean="0"/>
              <a:t>“Siyasi görüşünüz:</a:t>
            </a:r>
          </a:p>
          <a:p>
            <a:pPr lvl="1" eaLnBrk="1" hangingPunct="1">
              <a:buNone/>
            </a:pPr>
            <a:r>
              <a:rPr lang="tr-TR" sz="1800" dirty="0" smtClean="0"/>
              <a:t>	1	            	2               3              	4                 5</a:t>
            </a:r>
            <a:endParaRPr lang="tr-TR" sz="900" dirty="0" smtClean="0"/>
          </a:p>
          <a:p>
            <a:pPr eaLnBrk="1" hangingPunct="1">
              <a:buNone/>
            </a:pPr>
            <a:r>
              <a:rPr lang="tr-TR" sz="1800" dirty="0" smtClean="0"/>
              <a:t>	Liberal 	Ilımlı 	Muhafazakar Bilmiyorum 	Cevap yok”</a:t>
            </a:r>
          </a:p>
          <a:p>
            <a:pPr eaLnBrk="1" hangingPunct="1"/>
            <a:r>
              <a:rPr lang="tr-TR" sz="2800" dirty="0" smtClean="0"/>
              <a:t>“Kütüphaneyi kullanma sıklığı:</a:t>
            </a:r>
          </a:p>
          <a:p>
            <a:pPr marL="1314450" lvl="2" indent="-457200" eaLnBrk="1" hangingPunct="1">
              <a:buNone/>
            </a:pPr>
            <a:r>
              <a:rPr lang="tr-TR" sz="1600" dirty="0" smtClean="0"/>
              <a:t>1 		2               3              	4                 5           	  6</a:t>
            </a:r>
          </a:p>
          <a:p>
            <a:pPr marL="914400" lvl="1" indent="-457200" eaLnBrk="1" hangingPunct="1">
              <a:buNone/>
            </a:pPr>
            <a:r>
              <a:rPr lang="tr-TR" sz="2000" dirty="0" smtClean="0"/>
              <a:t>Yılda 1   Ayda bir   Haftada bir   Her gün   Bilmiyorum   Cevap yok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Veri giriş seçenekleri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Anket formlarını </a:t>
            </a:r>
            <a:r>
              <a:rPr lang="tr-TR" sz="2100" dirty="0" err="1" smtClean="0"/>
              <a:t>SPSS’e</a:t>
            </a:r>
            <a:r>
              <a:rPr lang="tr-TR" sz="2100" dirty="0" smtClean="0"/>
              <a:t> aktarmak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Cevapları kodlamak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Doğrudan veri girişi yapmak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Görüşmecilerin verileri kendilerinin girmelerini sağlamak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Optik okuyucu kullanmak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Veri temizleme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1 Erkek 2 Kadın 0 Cevap yok (Eğer “7” işaretlendiyse hatalı=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“Kaç çocuk doğurdunuz?” (Yanıtlayan kadınsa tamam. Erkekse elenecek)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Kategorileri birleştirme (“Çok liberal” “Liberal” “Az liberal” seçeneğini işaretleyenler “Liberal” olarak birleştirilebilir)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100" dirty="0" smtClean="0"/>
              <a:t>“Bilmiyorum” cevaplarını çıkararak hesaplama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95536" y="0"/>
            <a:ext cx="797808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Toplanan Verilerin Kodlanması II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İkincil Analiz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Bir araştırmacı tarafından toplanan ve işlenen verilerin başka bir araştırmacı tarafından genellikle farklı bir amaçla analiz edilmesine dayanan araştırma türü</a:t>
            </a:r>
          </a:p>
          <a:p>
            <a:pPr eaLnBrk="1" hangingPunct="1"/>
            <a:r>
              <a:rPr lang="tr-TR" dirty="0" smtClean="0"/>
              <a:t>Ucuz veri toplama yöntemi</a:t>
            </a:r>
          </a:p>
          <a:p>
            <a:pPr eaLnBrk="1" hangingPunct="1"/>
            <a:r>
              <a:rPr lang="tr-TR" dirty="0" smtClean="0"/>
              <a:t>Geçerlik sorunu</a:t>
            </a:r>
          </a:p>
          <a:p>
            <a:pPr lvl="1" eaLnBrk="1" hangingPunct="1"/>
            <a:r>
              <a:rPr lang="tr-TR" dirty="0" smtClean="0"/>
              <a:t>Araştırma soruları aynı olmayacağından bir araştırma için toplanan veriler nadiren bir başka araştırma sorusu için de kullanılabilir </a:t>
            </a:r>
            <a:endParaRPr lang="en-US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Betimleme Araştırması Örneği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5866284"/>
            <a:ext cx="8460432" cy="991716"/>
          </a:xfrm>
        </p:spPr>
        <p:txBody>
          <a:bodyPr/>
          <a:lstStyle/>
          <a:p>
            <a:pPr>
              <a:buNone/>
            </a:pPr>
            <a:r>
              <a:rPr lang="tr-TR" sz="1400" dirty="0" smtClean="0"/>
              <a:t>Z.B. Gölge, M.F. Yavuz,  S. </a:t>
            </a:r>
            <a:r>
              <a:rPr lang="tr-TR" sz="1400" dirty="0" err="1" smtClean="0"/>
              <a:t>Müderrisoğlu</a:t>
            </a:r>
            <a:r>
              <a:rPr lang="tr-TR" sz="1400" dirty="0" smtClean="0"/>
              <a:t> ve M.S. Yavuz, </a:t>
            </a:r>
            <a:r>
              <a:rPr lang="tr-TR" sz="1400" dirty="0" err="1" smtClean="0"/>
              <a:t>Turkish</a:t>
            </a:r>
            <a:r>
              <a:rPr lang="tr-TR" sz="1400" dirty="0" smtClean="0"/>
              <a:t> </a:t>
            </a:r>
            <a:r>
              <a:rPr lang="tr-TR" sz="1400" dirty="0" err="1" smtClean="0"/>
              <a:t>university</a:t>
            </a:r>
            <a:r>
              <a:rPr lang="tr-TR" sz="1400" dirty="0" smtClean="0"/>
              <a:t> </a:t>
            </a:r>
            <a:r>
              <a:rPr lang="tr-TR" sz="1400" dirty="0" err="1" smtClean="0"/>
              <a:t>students</a:t>
            </a:r>
            <a:r>
              <a:rPr lang="tr-TR" sz="1400" dirty="0" smtClean="0"/>
              <a:t>’ </a:t>
            </a:r>
            <a:r>
              <a:rPr lang="tr-TR" sz="1400" dirty="0" err="1" smtClean="0"/>
              <a:t>attitudes</a:t>
            </a:r>
            <a:r>
              <a:rPr lang="tr-TR" sz="1400" dirty="0" smtClean="0"/>
              <a:t> </a:t>
            </a:r>
            <a:r>
              <a:rPr lang="tr-TR" sz="1400" dirty="0" err="1" smtClean="0"/>
              <a:t>towards</a:t>
            </a:r>
            <a:r>
              <a:rPr lang="tr-TR" sz="1400" dirty="0" smtClean="0"/>
              <a:t> </a:t>
            </a:r>
            <a:r>
              <a:rPr lang="tr-TR" sz="1400" dirty="0" err="1" smtClean="0"/>
              <a:t>rape</a:t>
            </a:r>
            <a:r>
              <a:rPr lang="tr-TR" sz="1400" dirty="0" smtClean="0"/>
              <a:t>. </a:t>
            </a:r>
            <a:r>
              <a:rPr lang="tr-TR" sz="1400" i="1" dirty="0" err="1" smtClean="0"/>
              <a:t>Sex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Roles</a:t>
            </a:r>
            <a:r>
              <a:rPr lang="tr-TR" sz="1400" dirty="0" smtClean="0"/>
              <a:t>, 49, 6, 653-661.</a:t>
            </a:r>
            <a:endParaRPr lang="tr-TR" sz="14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908720"/>
            <a:ext cx="8724954" cy="4824536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Denenceler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/>
              <a:t>Kadınlar erkeklere oranla tecavüze uğrayana daha az, mütecavize daha çok sorumluluk yüklerler ve tecavüzü erkeklerden daha ciddi bir suç olarak görürler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“Erkeksi” cinsiyet rollerine sahip olan kadınlar ve erkekler tecavüze uğrayana daha çok, mütecavize daha az sorumluluk yüklerler ve tecavüze daha hoşgörüyle yaklaşırlar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Hem kadınlar hem erkekler birlikte çıktığı kişi tarafından tecavüz edilene daha çok, mütecavize daha az sorumluluk yüklerler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Denekler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İstanbul’da yerleşik üniversite öğrencileri arasından rastgele seçilen 800 öğrenci (432’si kadın, 368’i erkek)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</a:t>
            </a:r>
            <a:r>
              <a:rPr lang="tr-TR" dirty="0" smtClean="0"/>
              <a:t>Toplama Araçları</a:t>
            </a:r>
            <a:endParaRPr lang="tr-TR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0728"/>
            <a:ext cx="8229600" cy="4967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/>
              <a:t>Üç tecavüz senaryosu 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Birlikte çıktığı kişi </a:t>
            </a:r>
            <a:r>
              <a:rPr lang="tr-TR" sz="2000" dirty="0" smtClean="0"/>
              <a:t>tarafından tecavüz edilen kadın senaryosu</a:t>
            </a:r>
            <a:endParaRPr lang="tr-TR" sz="2000" dirty="0"/>
          </a:p>
          <a:p>
            <a:pPr lvl="1">
              <a:lnSpc>
                <a:spcPct val="90000"/>
              </a:lnSpc>
            </a:pPr>
            <a:r>
              <a:rPr lang="tr-TR" sz="2000" dirty="0" smtClean="0"/>
              <a:t>Bir yabancı </a:t>
            </a:r>
            <a:r>
              <a:rPr lang="tr-TR" sz="2000" dirty="0"/>
              <a:t>tarafından </a:t>
            </a:r>
            <a:r>
              <a:rPr lang="tr-TR" sz="2000" dirty="0" smtClean="0"/>
              <a:t>tecavüz edilen kapalı giyinmiş kadın senaryosu</a:t>
            </a:r>
            <a:endParaRPr lang="tr-TR" sz="2000" dirty="0"/>
          </a:p>
          <a:p>
            <a:pPr lvl="1">
              <a:lnSpc>
                <a:spcPct val="90000"/>
              </a:lnSpc>
            </a:pPr>
            <a:r>
              <a:rPr lang="tr-TR" sz="2000" dirty="0" smtClean="0"/>
              <a:t>Bir yabancı tarafından tecavüz edilen, “liberal” giyinmiş kadın senaryosu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Sorular </a:t>
            </a:r>
          </a:p>
          <a:p>
            <a:pPr lvl="1">
              <a:lnSpc>
                <a:spcPct val="90000"/>
              </a:lnSpc>
            </a:pPr>
            <a:r>
              <a:rPr lang="tr-TR" sz="2000" dirty="0" smtClean="0"/>
              <a:t>Deneklere tecavüze </a:t>
            </a:r>
            <a:r>
              <a:rPr lang="tr-TR" sz="2000" dirty="0"/>
              <a:t>uğrayanın ve mütecavizin sorumlulukları, polise haber verilip verilmemesi, olayın suç olarak görülüp görülmemesi ve her senaryo için verilmesi gereken ceza hakkındaki </a:t>
            </a:r>
            <a:r>
              <a:rPr lang="tr-TR" sz="2000" dirty="0" smtClean="0"/>
              <a:t>görüşleri sorulmuş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400" dirty="0" err="1"/>
              <a:t>Likert</a:t>
            </a:r>
            <a:r>
              <a:rPr lang="tr-TR" sz="2400" dirty="0"/>
              <a:t> ölçeği 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Sorumluluk: 1: Sorumlu değil 5: Tamamen sorumlu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Ceza: 1: Para cezası; 2: 1-7 yıl hapis; 3: 8-15 yıl hapis; 4: 16-20 yıl hapis; 5: 20+ yıl hapis; 6: Hadım edilsin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/>
              <a:t>Bem</a:t>
            </a:r>
            <a:r>
              <a:rPr lang="tr-TR" sz="2400" dirty="0" smtClean="0"/>
              <a:t> </a:t>
            </a:r>
            <a:r>
              <a:rPr lang="tr-TR" sz="2400" dirty="0"/>
              <a:t>Cinsiyet </a:t>
            </a:r>
            <a:r>
              <a:rPr lang="tr-TR" sz="2400" dirty="0" smtClean="0"/>
              <a:t>Rolü Envanteri</a:t>
            </a:r>
            <a:endParaRPr lang="tr-TR" sz="24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Bulgular</a:t>
            </a:r>
            <a:endParaRPr lang="tr-TR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124744"/>
            <a:ext cx="8229600" cy="4823271"/>
          </a:xfrm>
        </p:spPr>
        <p:txBody>
          <a:bodyPr/>
          <a:lstStyle/>
          <a:p>
            <a:pPr>
              <a:spcAft>
                <a:spcPts val="300"/>
              </a:spcAft>
            </a:pPr>
            <a:r>
              <a:rPr lang="tr-TR" dirty="0" smtClean="0"/>
              <a:t>Erkekler kadınlardan daha çok tecavüze uğrayanı sorumlu tutuyorlar</a:t>
            </a:r>
          </a:p>
          <a:p>
            <a:pPr>
              <a:spcAft>
                <a:spcPts val="300"/>
              </a:spcAft>
            </a:pPr>
            <a:r>
              <a:rPr lang="tr-TR" dirty="0" smtClean="0"/>
              <a:t>Kadın ve erkeklerin neredeyse tamamı bir yabancı tarafından tecavüzü </a:t>
            </a:r>
            <a:r>
              <a:rPr lang="tr-TR" dirty="0" err="1" smtClean="0"/>
              <a:t>hoşgörmüyorlar</a:t>
            </a:r>
            <a:r>
              <a:rPr lang="tr-TR" dirty="0" smtClean="0"/>
              <a:t> ama kadınların %12’si, erkeklerin %23’ü flört tecavüzünü suç olarak görmüyorlar!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99592" y="0"/>
            <a:ext cx="7920880" cy="914400"/>
          </a:xfrm>
        </p:spPr>
        <p:txBody>
          <a:bodyPr/>
          <a:lstStyle/>
          <a:p>
            <a:r>
              <a:rPr lang="tr-TR" dirty="0" smtClean="0"/>
              <a:t>Betimleme Araştırmalarında Etik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9200"/>
            <a:ext cx="8435280" cy="4953000"/>
          </a:xfrm>
        </p:spPr>
        <p:txBody>
          <a:bodyPr/>
          <a:lstStyle/>
          <a:p>
            <a:r>
              <a:rPr lang="tr-TR" dirty="0" smtClean="0"/>
              <a:t>Gizlilik</a:t>
            </a:r>
          </a:p>
          <a:p>
            <a:r>
              <a:rPr lang="tr-TR" dirty="0" smtClean="0"/>
              <a:t>Gönüllü katılım</a:t>
            </a:r>
          </a:p>
          <a:p>
            <a:r>
              <a:rPr lang="tr-TR" dirty="0" smtClean="0"/>
              <a:t>Betimleme araştırması kisvesi altında başkalarını yönlendirme </a:t>
            </a:r>
          </a:p>
          <a:p>
            <a:r>
              <a:rPr lang="tr-TR" dirty="0" smtClean="0"/>
              <a:t>Sonuçların kötüye kullanımı</a:t>
            </a:r>
          </a:p>
          <a:p>
            <a:r>
              <a:rPr lang="tr-TR" dirty="0" smtClean="0"/>
              <a:t>Medyanın haber yaptığı betimleme araştırmasıyla ilgili detaylı bilgi vermemesi</a:t>
            </a:r>
          </a:p>
          <a:p>
            <a:r>
              <a:rPr lang="tr-TR" dirty="0" smtClean="0"/>
              <a:t>Kalite kontrol standartlarının olmaması  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4 Metin kutusu"/>
          <p:cNvSpPr txBox="1"/>
          <p:nvPr/>
        </p:nvSpPr>
        <p:spPr>
          <a:xfrm>
            <a:off x="6516216" y="6176337"/>
            <a:ext cx="2598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Neuman, 2006, s. 313-314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6512" y="0"/>
            <a:ext cx="9071992" cy="914400"/>
          </a:xfrm>
        </p:spPr>
        <p:txBody>
          <a:bodyPr/>
          <a:lstStyle/>
          <a:p>
            <a:pPr eaLnBrk="1" hangingPunct="1"/>
            <a:r>
              <a:rPr lang="tr-TR" sz="3900" dirty="0" smtClean="0"/>
              <a:t>Betimleme Araştırmasının Güçlü Yönleri</a:t>
            </a:r>
            <a:endParaRPr lang="en-US" sz="3900" dirty="0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Büyük bir kitlenin (evren) özelliklerini tanımlamada yararlı</a:t>
            </a:r>
            <a:endParaRPr lang="en-US" dirty="0" smtClean="0"/>
          </a:p>
          <a:p>
            <a:pPr eaLnBrk="1" hangingPunct="1"/>
            <a:r>
              <a:rPr lang="tr-TR" dirty="0" smtClean="0"/>
              <a:t>Büyük örneklemler seçilebilir</a:t>
            </a:r>
          </a:p>
          <a:p>
            <a:pPr eaLnBrk="1" hangingPunct="1"/>
            <a:r>
              <a:rPr lang="tr-TR" dirty="0" smtClean="0"/>
              <a:t>Toplanan veriler standart (tüm denekler aynı soruları yanıtlıyor)</a:t>
            </a:r>
            <a:endParaRPr lang="en-US" dirty="0" smtClean="0"/>
          </a:p>
          <a:p>
            <a:pPr eaLnBrk="1" hangingPunct="1"/>
            <a:r>
              <a:rPr lang="tr-TR" dirty="0" smtClean="0"/>
              <a:t>Esnek – bir konuda birçok soru sorulabilir</a:t>
            </a:r>
          </a:p>
          <a:p>
            <a:pPr eaLnBrk="1" hangingPunct="1"/>
            <a:r>
              <a:rPr lang="tr-TR" dirty="0" smtClean="0"/>
              <a:t>Güvenilirliği yüksek </a:t>
            </a:r>
          </a:p>
          <a:p>
            <a:pPr lvl="1" eaLnBrk="1" hangingPunct="1"/>
            <a:r>
              <a:rPr lang="tr-TR" dirty="0" smtClean="0"/>
              <a:t>Farklı ölçümlerin tutarlı sonuçlar vermesi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</a:t>
            </a:r>
            <a:r>
              <a:rPr lang="tr-TR" dirty="0" smtClean="0"/>
              <a:t>Yöntemleri</a:t>
            </a:r>
            <a:endParaRPr lang="en-US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>
          <a:xfrm>
            <a:off x="251520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Nicel yöntemler</a:t>
            </a:r>
            <a:endParaRPr lang="en-US" sz="3200" b="1" dirty="0" smtClean="0"/>
          </a:p>
          <a:p>
            <a:pPr lvl="1">
              <a:defRPr/>
            </a:pPr>
            <a:r>
              <a:rPr lang="tr-TR" sz="2800" dirty="0" smtClean="0"/>
              <a:t>Deneysel yöntem</a:t>
            </a:r>
          </a:p>
          <a:p>
            <a:pPr lvl="1">
              <a:defRPr/>
            </a:pPr>
            <a:r>
              <a:rPr lang="tr-TR" sz="2800" dirty="0" smtClean="0"/>
              <a:t>Betimleme yöntemi</a:t>
            </a:r>
          </a:p>
          <a:p>
            <a:pPr lvl="1">
              <a:defRPr/>
            </a:pPr>
            <a:r>
              <a:rPr lang="tr-TR" sz="2800" dirty="0" smtClean="0"/>
              <a:t>İçerik analizi</a:t>
            </a:r>
          </a:p>
          <a:p>
            <a:pPr lvl="1">
              <a:defRPr/>
            </a:pPr>
            <a:r>
              <a:rPr lang="tr-TR" sz="2800" dirty="0" smtClean="0"/>
              <a:t>Yöneylem araştırması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  <a:endParaRPr lang="tr-TR" sz="2800" dirty="0"/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4644008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Nitel yöntemler</a:t>
            </a:r>
          </a:p>
          <a:p>
            <a:pPr lvl="1">
              <a:defRPr/>
            </a:pPr>
            <a:r>
              <a:rPr lang="tr-TR" sz="2800" dirty="0" smtClean="0"/>
              <a:t>Alan araştırmaları</a:t>
            </a:r>
            <a:endParaRPr lang="en-US" sz="2800" dirty="0" smtClean="0"/>
          </a:p>
          <a:p>
            <a:pPr lvl="1">
              <a:defRPr/>
            </a:pPr>
            <a:r>
              <a:rPr lang="tr-TR" sz="2800" dirty="0" smtClean="0"/>
              <a:t>Örnek olaylar</a:t>
            </a:r>
          </a:p>
          <a:p>
            <a:pPr lvl="1">
              <a:defRPr/>
            </a:pPr>
            <a:r>
              <a:rPr lang="en-US" sz="2800" dirty="0" err="1" smtClean="0"/>
              <a:t>Etnogra</a:t>
            </a:r>
            <a:r>
              <a:rPr lang="tr-TR" sz="2800" dirty="0" err="1" smtClean="0"/>
              <a:t>fik</a:t>
            </a:r>
            <a:r>
              <a:rPr lang="tr-TR" sz="2800" dirty="0" smtClean="0"/>
              <a:t> araştırmalar</a:t>
            </a:r>
          </a:p>
          <a:p>
            <a:pPr lvl="1">
              <a:defRPr/>
            </a:pPr>
            <a:r>
              <a:rPr lang="tr-TR" sz="2800" dirty="0" smtClean="0"/>
              <a:t>Anlatıma dayalı araştırmalar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</a:p>
          <a:p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51520" y="5301208"/>
            <a:ext cx="842493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tr-TR" sz="3200" kern="0" dirty="0" smtClean="0"/>
              <a:t> </a:t>
            </a:r>
            <a:r>
              <a:rPr lang="tr-TR" sz="3200" b="1" kern="0" dirty="0" smtClean="0">
                <a:latin typeface="+mj-lt"/>
              </a:rPr>
              <a:t>Karma yöntemler</a:t>
            </a:r>
            <a:endParaRPr lang="en-US" sz="3200" b="1" kern="0" dirty="0">
              <a:latin typeface="+mj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Betimleme Araştırmasının Zayıf Yönleri</a:t>
            </a:r>
            <a:endParaRPr lang="en-US" dirty="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Nadiren toplumsal yaşam bağlamında gerçekleştirilir</a:t>
            </a:r>
            <a:endParaRPr lang="en-US" dirty="0" smtClean="0"/>
          </a:p>
          <a:p>
            <a:pPr eaLnBrk="1" hangingPunct="1"/>
            <a:r>
              <a:rPr lang="tr-TR" dirty="0" smtClean="0"/>
              <a:t>Bazı yönlerden esnek değil</a:t>
            </a:r>
            <a:endParaRPr lang="en-US" dirty="0" smtClean="0"/>
          </a:p>
          <a:p>
            <a:pPr eaLnBrk="1" hangingPunct="1"/>
            <a:r>
              <a:rPr lang="tr-TR" dirty="0" smtClean="0"/>
              <a:t>Yapay</a:t>
            </a:r>
            <a:endParaRPr lang="en-US" dirty="0" smtClean="0"/>
          </a:p>
          <a:p>
            <a:pPr eaLnBrk="1" hangingPunct="1"/>
            <a:r>
              <a:rPr lang="tr-TR" dirty="0" smtClean="0"/>
              <a:t>Geçerliği zayıf </a:t>
            </a:r>
          </a:p>
          <a:p>
            <a:pPr lvl="1" eaLnBrk="1" hangingPunct="1"/>
            <a:r>
              <a:rPr lang="tr-TR" dirty="0" smtClean="0"/>
              <a:t>Ölçümlerin araştırılan kavramın gerçek anlamını her zaman yansıtmaması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Temel Terimler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tr-T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Denek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Anket/görüşme sorularına yanıt vererek analiz için veri sağlayan kişi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tr-TR" b="1" dirty="0" smtClean="0"/>
              <a:t>Anket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Analiz için yararlı olacak bilgi toplamak için tasarlanmış enstruman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Önyargı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Deneklerin soruları belli bir şekilde yanıtlamasına yol açan sorular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tr-TR" b="1" dirty="0" smtClean="0"/>
              <a:t>Şartlı soru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Bazı sorulara verilen yanıtlara bağlı olarak sadece belli deneklerin yanıtlaması istenen soru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Yanıt oranı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Denek sayısının örnekleme seçilen kişi sayısına oranı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tr-TR" b="1" dirty="0" smtClean="0"/>
              <a:t>Görüşme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Görüşmecinin deneklere sorular sormasına dayanan veri toplama tekniği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Teşvik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Deneklerden daha ayrıntılı yanıt istemek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tr-TR" b="1" dirty="0" smtClean="0"/>
              <a:t>İkincil analiz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Daha önce yapılan bir araştırma için toplanan ve kullanılan verilerin farklı bir araştırma sorusunu yanıtlamak için kullanılması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Özet</a:t>
            </a:r>
          </a:p>
        </p:txBody>
      </p:sp>
      <p:sp>
        <p:nvSpPr>
          <p:cNvPr id="77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98072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tr-TR" sz="2800" dirty="0" smtClean="0"/>
          </a:p>
          <a:p>
            <a:pPr>
              <a:lnSpc>
                <a:spcPct val="90000"/>
              </a:lnSpc>
            </a:pPr>
            <a:endParaRPr lang="tr-TR" sz="28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1520" y="1052736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Nicel bir yöntem olarak betimleme</a:t>
            </a:r>
          </a:p>
          <a:p>
            <a:pPr marL="342900" lvl="0" indent="-342900" algn="l" eaLnBrk="0" hangingPunct="0">
              <a:spcBef>
                <a:spcPct val="20000"/>
              </a:spcBef>
              <a:buFontTx/>
              <a:buChar char="•"/>
            </a:pPr>
            <a:r>
              <a:rPr lang="tr-TR" sz="3200" kern="0" dirty="0" smtClean="0">
                <a:latin typeface="+mn-lt"/>
              </a:rPr>
              <a:t>Betimleme yöntemine uygun araştırma türleri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l" eaLnBrk="0" hangingPunct="0">
              <a:spcBef>
                <a:spcPct val="20000"/>
              </a:spcBef>
              <a:buFontTx/>
              <a:buChar char="•"/>
            </a:pPr>
            <a:r>
              <a:rPr lang="tr-TR" sz="3200" kern="0" dirty="0" smtClean="0">
                <a:latin typeface="+mn-lt"/>
              </a:rPr>
              <a:t>Betimleme araştırması sürecinde adımlar</a:t>
            </a:r>
          </a:p>
          <a:p>
            <a:pPr marL="342900" lvl="0" indent="-342900" algn="l" eaLnBrk="0" hangingPunct="0">
              <a:spcBef>
                <a:spcPct val="20000"/>
              </a:spcBef>
              <a:buFontTx/>
              <a:buChar char="•"/>
            </a:pPr>
            <a:r>
              <a:rPr lang="tr-TR" sz="3200" kern="0" dirty="0" smtClean="0">
                <a:latin typeface="+mn-lt"/>
              </a:rPr>
              <a:t>Betimleme </a:t>
            </a: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araştırmalarında etik</a:t>
            </a:r>
          </a:p>
          <a:p>
            <a:pPr marL="342900" lvl="0" indent="-342900" algn="l" eaLnBrk="0" hangingPunct="0">
              <a:spcBef>
                <a:spcPct val="20000"/>
              </a:spcBef>
              <a:buFontTx/>
              <a:buChar char="•"/>
            </a:pPr>
            <a:r>
              <a:rPr lang="tr-TR" sz="3200" kern="0" dirty="0" smtClean="0">
                <a:latin typeface="+mn-lt"/>
              </a:rPr>
              <a:t>Betimleme araştırmasının güçlü ve zayıf yönleri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Betimleme Yöntemi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Tarihçe</a:t>
            </a:r>
            <a:endParaRPr lang="en-US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19200"/>
            <a:ext cx="8568952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“</a:t>
            </a:r>
            <a:r>
              <a:rPr lang="tr-TR" sz="2400" dirty="0" err="1" smtClean="0"/>
              <a:t>Survey</a:t>
            </a:r>
            <a:r>
              <a:rPr lang="tr-TR" sz="2400" dirty="0" smtClean="0"/>
              <a:t>”, “</a:t>
            </a:r>
            <a:r>
              <a:rPr lang="tr-TR" sz="2400" dirty="0" err="1" smtClean="0"/>
              <a:t>surveillance</a:t>
            </a:r>
            <a:r>
              <a:rPr lang="tr-TR" sz="2400" dirty="0" smtClean="0"/>
              <a:t>”, “sürveyan” (gözetmen, gözetici)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İlk nüfus sayımları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“Vebadan sonra Allah Musa’ya ve Harun’un oğlu rahip İlyas’a ‘Yirmi yaşından yukarı olan İsrail halkının bütün topluluklarının nüfus sayımını yapın’”. (İncil, Eski Ahit, 26: 1-2)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 smtClean="0"/>
              <a:t>Domesday</a:t>
            </a:r>
            <a:r>
              <a:rPr lang="tr-TR" sz="2000" dirty="0" smtClean="0"/>
              <a:t> </a:t>
            </a:r>
            <a:r>
              <a:rPr lang="tr-TR" sz="2000" dirty="0" err="1" smtClean="0"/>
              <a:t>Book</a:t>
            </a:r>
            <a:r>
              <a:rPr lang="tr-TR" sz="2000" dirty="0" smtClean="0"/>
              <a:t>, 1085, İngiltere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Toplumsal </a:t>
            </a:r>
            <a:r>
              <a:rPr lang="tr-TR" sz="2400" dirty="0" err="1" smtClean="0"/>
              <a:t>survey’lerden</a:t>
            </a:r>
            <a:r>
              <a:rPr lang="tr-TR" sz="2400" dirty="0" smtClean="0"/>
              <a:t> modern nicel betimleme araştırmalarına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1950 sonrası örgütlerin, veri işleme ve depolama araçlarının (bilgisayarlar) gelişmesiyle birlikte survey’ler saygın ve bilimsel bir yöntem haline geldi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Ölçekler, endeksler, istatistiksel örneklem teknikleri geliştirildi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 smtClean="0"/>
              <a:t>Survey’ler</a:t>
            </a:r>
            <a:r>
              <a:rPr lang="tr-TR" sz="2000" dirty="0" smtClean="0"/>
              <a:t> uygulamalı alanlara kaymaya başladı (ör., pazar araştırmaları)  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6540682" y="6176337"/>
            <a:ext cx="2279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244+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9145016" cy="914400"/>
          </a:xfrm>
        </p:spPr>
        <p:txBody>
          <a:bodyPr/>
          <a:lstStyle/>
          <a:p>
            <a:pPr eaLnBrk="1" hangingPunct="1"/>
            <a:r>
              <a:rPr lang="tr-TR" sz="3300" dirty="0" smtClean="0"/>
              <a:t>Betimleme Yöntemine Uygun Araştırma Türleri</a:t>
            </a:r>
            <a:endParaRPr lang="en-US" sz="3300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219200"/>
            <a:ext cx="7427168" cy="49530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tr-TR" dirty="0" smtClean="0"/>
              <a:t>Keşfedici </a:t>
            </a:r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Tanımlayıcı</a:t>
            </a:r>
            <a:endParaRPr lang="en-US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Açıklayıcı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684568" cy="914400"/>
          </a:xfrm>
        </p:spPr>
        <p:txBody>
          <a:bodyPr/>
          <a:lstStyle/>
          <a:p>
            <a:pPr eaLnBrk="1" hangingPunct="1"/>
            <a:r>
              <a:rPr lang="tr-TR" sz="3300" dirty="0" smtClean="0"/>
              <a:t>Betimleme Yöntemine Uygun Araştırma Soruları</a:t>
            </a:r>
            <a:endParaRPr lang="en-US" sz="3300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08720"/>
            <a:ext cx="8785225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Davranış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600" dirty="0" smtClean="0"/>
              <a:t>Dişlerinizi ne kadar sık fırçalıyorsunuz? Geçen seçimde oy kullandınız mı? En son ne zaman bir yakınınızı ziyaret ettiniz?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Tutum/İnanç/Görüşler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600" dirty="0" smtClean="0"/>
              <a:t>Sizce vali ne tür bir iş yapar? Sizin olmadığınız zaman insanlar sizce hakkınızda olumsuz şeyler söylerler mi? Bugünlerde ülkemizin en önemli sorunu sizce nedir?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Özellikler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600" dirty="0" smtClean="0"/>
              <a:t>Medeni durumunuz (evli, bekar, boşanmış, dul)? Sendikaya üye misiniz? Yaşınız kaç?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Beklentiler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600" dirty="0" smtClean="0"/>
              <a:t>Önümüzdeki 12 içinde araba almayı düşünüyor musunuz? Sizce şehrin nüfusu artar mı, azalır mı, yoksa aynı mı kalır?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Öz sınıflandırma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600" dirty="0" smtClean="0"/>
              <a:t>Kendinizi nasıl sınıflandırırsınız? Liberal, ılımlı, tutucu? Ailenizi hangi sosyal sınıfa koyarsınız? Çok dindar ya da dinsiz misiniz?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Bilgi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600" dirty="0" smtClean="0"/>
              <a:t>Son seçimde belediye başkanı kim seçildi? Bu ülkede Karl Marx’ın Komünist Manifesto’su yasak mıdır? </a:t>
            </a:r>
            <a:endParaRPr lang="en-US" sz="16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900722" y="6248345"/>
            <a:ext cx="2279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Neuman, 2007, s. 273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914400"/>
          </a:xfrm>
        </p:spPr>
        <p:txBody>
          <a:bodyPr/>
          <a:lstStyle/>
          <a:p>
            <a:pPr eaLnBrk="1" hangingPunct="1"/>
            <a:r>
              <a:rPr lang="tr-TR" sz="3600" dirty="0" smtClean="0"/>
              <a:t>Betimleme Araştırması Sürecinde Adımlar</a:t>
            </a:r>
            <a:endParaRPr lang="en-US" sz="3600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980728"/>
            <a:ext cx="843528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tr-TR" sz="2400" dirty="0" smtClean="0"/>
              <a:t>1. Adım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tr-TR" sz="2000" dirty="0" err="1" smtClean="0"/>
              <a:t>Denenceleri</a:t>
            </a:r>
            <a:r>
              <a:rPr lang="tr-TR" sz="2000" dirty="0" smtClean="0"/>
              <a:t> geliştir; Betimleme türüne (posta, telefon, vs.) karar ver; Soruları hazırla; Yanıt kategorilerini oluştur; Sayfa düzenini tasarla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400" dirty="0" smtClean="0"/>
              <a:t>2. Adım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tr-TR" sz="2000" dirty="0" smtClean="0"/>
              <a:t>Verilerin nasıl kaydedileceği planla; Pilot test yap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400" dirty="0" smtClean="0"/>
              <a:t>3. Adım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tr-TR" sz="2000" dirty="0" smtClean="0"/>
              <a:t>Hedef evrene karar ver; Örneklem çerçevesini bul; Örneklem büyüklüğüne karar ver; Örneklem seç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400" dirty="0" smtClean="0"/>
              <a:t>4. Adım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tr-TR" sz="2000" dirty="0" smtClean="0"/>
              <a:t>Denekleri bul; Görüşmeleri yap; Verileri dikkatle kaydet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tr-TR" sz="2400" dirty="0" smtClean="0"/>
              <a:t>5. Adım</a:t>
            </a:r>
            <a:endParaRPr lang="en-US" sz="2400" dirty="0" smtClean="0"/>
          </a:p>
          <a:p>
            <a:pPr lvl="1" eaLnBrk="1" hangingPunct="1">
              <a:lnSpc>
                <a:spcPct val="80000"/>
              </a:lnSpc>
              <a:buNone/>
            </a:pPr>
            <a:r>
              <a:rPr lang="tr-TR" sz="2000" dirty="0" smtClean="0"/>
              <a:t>Verileri bilgisayara gir; Tüm verileri kontrol et; İstatistik testleri yap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400" dirty="0" smtClean="0"/>
              <a:t>6. Adım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tr-TR" sz="2000" dirty="0" smtClean="0"/>
              <a:t>Araştırma raporunda yöntem ve bulguları tanımla; Bulguları başkalarının eleştiri ve değerlendirmelerine sun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endParaRPr lang="en-US" sz="18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864210" y="6248345"/>
            <a:ext cx="2279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Neuman, 2007, s. 277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SB5002</a:t>
            </a:r>
            <a:r>
              <a:rPr lang="en-US"/>
              <a:t>	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Soru Sorma İlkeleri </a:t>
            </a:r>
            <a:endParaRPr lang="en-US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752"/>
            <a:ext cx="8219256" cy="4953000"/>
          </a:xfrm>
        </p:spPr>
        <p:txBody>
          <a:bodyPr/>
          <a:lstStyle/>
          <a:p>
            <a:pPr eaLnBrk="1" hangingPunct="1"/>
            <a:r>
              <a:rPr lang="tr-TR" dirty="0" smtClean="0"/>
              <a:t>Uygun soru formları seçilmeli</a:t>
            </a:r>
            <a:endParaRPr lang="en-US" dirty="0" smtClean="0"/>
          </a:p>
          <a:p>
            <a:pPr eaLnBrk="1" hangingPunct="1"/>
            <a:r>
              <a:rPr lang="tr-TR" dirty="0" smtClean="0"/>
              <a:t>Sorular açık ve anlaşılır olmalı</a:t>
            </a:r>
            <a:endParaRPr lang="en-US" dirty="0" smtClean="0"/>
          </a:p>
          <a:p>
            <a:pPr eaLnBrk="1" hangingPunct="1"/>
            <a:r>
              <a:rPr lang="tr-TR" dirty="0" smtClean="0"/>
              <a:t>Bir soruda iki ayrı şey hakkında bilgi toplamaya çalışılmamalı</a:t>
            </a:r>
            <a:endParaRPr lang="en-US" dirty="0" smtClean="0"/>
          </a:p>
          <a:p>
            <a:pPr eaLnBrk="1" hangingPunct="1"/>
            <a:r>
              <a:rPr lang="tr-TR" dirty="0" smtClean="0"/>
              <a:t>Cevap verenler ehil (kompetan) olmalı</a:t>
            </a:r>
          </a:p>
          <a:p>
            <a:pPr eaLnBrk="1" hangingPunct="1"/>
            <a:r>
              <a:rPr lang="tr-TR" dirty="0" smtClean="0"/>
              <a:t>Cevap verenler istekli olmalı</a:t>
            </a:r>
            <a:endParaRPr lang="en-US" dirty="0" smtClean="0"/>
          </a:p>
          <a:p>
            <a:pPr eaLnBrk="1" hangingPunct="1"/>
            <a:r>
              <a:rPr lang="tr-TR" dirty="0" smtClean="0"/>
              <a:t>Sorular ilgili olmalı</a:t>
            </a:r>
            <a:endParaRPr lang="en-US" dirty="0" smtClean="0"/>
          </a:p>
          <a:p>
            <a:pPr eaLnBrk="1" hangingPunct="1"/>
            <a:r>
              <a:rPr lang="tr-TR" dirty="0" smtClean="0"/>
              <a:t>Sorular kısa olmalı</a:t>
            </a:r>
            <a:endParaRPr lang="en-US" dirty="0" smtClean="0"/>
          </a:p>
          <a:p>
            <a:pPr eaLnBrk="1" hangingPunct="1"/>
            <a:r>
              <a:rPr lang="tr-TR" dirty="0" smtClean="0"/>
              <a:t>Olumsuz sorulardan kaçınılmalı</a:t>
            </a:r>
            <a:endParaRPr lang="en-US" dirty="0" smtClean="0"/>
          </a:p>
          <a:p>
            <a:pPr eaLnBrk="1" hangingPunct="1"/>
            <a:r>
              <a:rPr lang="tr-TR" dirty="0" smtClean="0"/>
              <a:t>Önyargılı sorulardan ve terimlerden kaçınılmalı</a:t>
            </a:r>
            <a:endParaRPr lang="en-US" dirty="0" smtClean="0"/>
          </a:p>
        </p:txBody>
      </p:sp>
      <p:sp>
        <p:nvSpPr>
          <p:cNvPr id="8" name="4 Metin kutusu"/>
          <p:cNvSpPr txBox="1"/>
          <p:nvPr/>
        </p:nvSpPr>
        <p:spPr>
          <a:xfrm>
            <a:off x="6857798" y="6176337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Neuman, 2007, s. 280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10657</TotalTime>
  <Words>1330</Words>
  <Application>Microsoft Office PowerPoint</Application>
  <PresentationFormat>On-screen Show (4:3)</PresentationFormat>
  <Paragraphs>294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Default Design</vt:lpstr>
      <vt:lpstr>Sosyal Bilimlerde Araştırma Yöntemleri</vt:lpstr>
      <vt:lpstr>Plan</vt:lpstr>
      <vt:lpstr>Araştırma Yöntemleri</vt:lpstr>
      <vt:lpstr>Betimleme Yöntemi</vt:lpstr>
      <vt:lpstr>Tarihçe</vt:lpstr>
      <vt:lpstr>Betimleme Yöntemine Uygun Araştırma Türleri</vt:lpstr>
      <vt:lpstr>Betimleme Yöntemine Uygun Araştırma Soruları</vt:lpstr>
      <vt:lpstr>Betimleme Araştırması Sürecinde Adımlar</vt:lpstr>
      <vt:lpstr>Soru Sorma İlkeleri </vt:lpstr>
      <vt:lpstr>Slide 10</vt:lpstr>
      <vt:lpstr>Duyarlı Konulardaki Sorular</vt:lpstr>
      <vt:lpstr>Yanıtların Kalitesi</vt:lpstr>
      <vt:lpstr>Anket Hazırlama İlkeleri</vt:lpstr>
      <vt:lpstr>Anketlerin Dağıtımı ve Dönüşlerin İzlenmesi</vt:lpstr>
      <vt:lpstr>Kabul Edilebilir Yanıt Verme Oranları</vt:lpstr>
      <vt:lpstr>Görüşme İlkeleri</vt:lpstr>
      <vt:lpstr>Görüşme İçin Hazırlanma</vt:lpstr>
      <vt:lpstr>Telefon Anketleri</vt:lpstr>
      <vt:lpstr>Yeni Teknolojiler ve Betimleme Araştırması</vt:lpstr>
      <vt:lpstr>Toplanan Verilerin Kodlanması I</vt:lpstr>
      <vt:lpstr>Slide 21</vt:lpstr>
      <vt:lpstr>İkincil Analiz</vt:lpstr>
      <vt:lpstr>Betimleme Araştırması Örneği</vt:lpstr>
      <vt:lpstr>Denenceler</vt:lpstr>
      <vt:lpstr>Denekler</vt:lpstr>
      <vt:lpstr>Veri Toplama Araçları</vt:lpstr>
      <vt:lpstr>Bazı Bulgular</vt:lpstr>
      <vt:lpstr>Betimleme Araştırmalarında Etik</vt:lpstr>
      <vt:lpstr>Betimleme Araştırmasının Güçlü Yönleri</vt:lpstr>
      <vt:lpstr>Betimleme Araştırmasının Zayıf Yönleri</vt:lpstr>
      <vt:lpstr>Temel Terimler </vt:lpstr>
      <vt:lpstr>Slide 32</vt:lpstr>
      <vt:lpstr>Slide 33</vt:lpstr>
      <vt:lpstr>Slide 34</vt:lpstr>
      <vt:lpstr>Slide 35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Umut Al</cp:lastModifiedBy>
  <cp:revision>415</cp:revision>
  <dcterms:created xsi:type="dcterms:W3CDTF">2002-08-26T07:08:49Z</dcterms:created>
  <dcterms:modified xsi:type="dcterms:W3CDTF">2011-08-17T18:34:15Z</dcterms:modified>
</cp:coreProperties>
</file>