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49" r:id="rId2"/>
    <p:sldId id="452" r:id="rId3"/>
    <p:sldId id="750" r:id="rId4"/>
    <p:sldId id="651" r:id="rId5"/>
    <p:sldId id="751" r:id="rId6"/>
    <p:sldId id="762" r:id="rId7"/>
    <p:sldId id="761" r:id="rId8"/>
    <p:sldId id="763" r:id="rId9"/>
    <p:sldId id="753" r:id="rId10"/>
    <p:sldId id="764" r:id="rId11"/>
    <p:sldId id="766" r:id="rId12"/>
    <p:sldId id="791" r:id="rId13"/>
    <p:sldId id="769" r:id="rId14"/>
    <p:sldId id="770" r:id="rId15"/>
    <p:sldId id="771" r:id="rId16"/>
    <p:sldId id="772" r:id="rId17"/>
    <p:sldId id="775" r:id="rId18"/>
    <p:sldId id="779" r:id="rId19"/>
    <p:sldId id="792" r:id="rId20"/>
    <p:sldId id="782" r:id="rId21"/>
    <p:sldId id="758" r:id="rId22"/>
    <p:sldId id="793" r:id="rId23"/>
    <p:sldId id="794" r:id="rId24"/>
    <p:sldId id="795" r:id="rId25"/>
    <p:sldId id="796" r:id="rId26"/>
    <p:sldId id="797" r:id="rId27"/>
    <p:sldId id="798" r:id="rId28"/>
    <p:sldId id="799" r:id="rId29"/>
    <p:sldId id="800" r:id="rId30"/>
    <p:sldId id="711" r:id="rId3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7359" autoAdjust="0"/>
  </p:normalViewPr>
  <p:slideViewPr>
    <p:cSldViewPr>
      <p:cViewPr>
        <p:scale>
          <a:sx n="68" d="100"/>
          <a:sy n="68" d="100"/>
        </p:scale>
        <p:origin x="-576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B3EE7-E66D-401D-B937-B70725DEAFCB}" type="slidenum">
              <a:rPr lang="en-US"/>
              <a:pPr/>
              <a:t>11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93F26-FD5A-446B-9B65-90B79E42F066}" type="slidenum">
              <a:rPr lang="en-US"/>
              <a:pPr/>
              <a:t>13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DF06BB-D783-4366-A245-507ACB437E2E}" type="slidenum">
              <a:rPr lang="en-US"/>
              <a:pPr/>
              <a:t>14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B965EF-4D3B-4F3B-A3D1-25F18958C01C}" type="slidenum">
              <a:rPr lang="en-US"/>
              <a:pPr/>
              <a:t>15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86718C-0EBF-46AC-9AA8-41BB059659B2}" type="slidenum">
              <a:rPr lang="en-US"/>
              <a:pPr/>
              <a:t>16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7A99B7-3461-48A2-BCFA-DAD2994F056E}" type="slidenum">
              <a:rPr lang="en-US"/>
              <a:pPr/>
              <a:t>17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4BEE62-1F7C-41A9-BB4A-91F72EA305D9}" type="slidenum">
              <a:rPr lang="en-US"/>
              <a:pPr/>
              <a:t>18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A19644-B3ED-4673-93A1-D3154DE45C3F}" type="slidenum">
              <a:rPr lang="en-US"/>
              <a:pPr/>
              <a:t>19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C71A4D-E5BA-4F1B-8043-C6734A945C83}" type="slidenum">
              <a:rPr lang="en-US"/>
              <a:pPr/>
              <a:t>20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D9A9CE-200C-41EE-B8F5-FE4B300CF1BA}" type="slidenum">
              <a:rPr lang="en-US"/>
              <a:pPr/>
              <a:t>21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F4EA6B-4FD6-4085-A3E3-A04F7FD0F397}" type="slidenum">
              <a:rPr lang="en-US"/>
              <a:pPr/>
              <a:t>22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C1EAD0-9062-4B67-9A64-6FB9670FDD6B}" type="slidenum">
              <a:rPr lang="en-US"/>
              <a:pPr/>
              <a:t>23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65680F-0A54-4819-A911-C88780D5E0A0}" type="slidenum">
              <a:rPr lang="en-US"/>
              <a:pPr/>
              <a:t>24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0B5794-E665-4DA1-82ED-94EEF5BEBE54}" type="slidenum">
              <a:rPr lang="en-US"/>
              <a:pPr/>
              <a:t>25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EF1726-4ED0-4CD9-86F3-331F2EF4CB00}" type="slidenum">
              <a:rPr lang="en-US"/>
              <a:pPr/>
              <a:t>26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A9EDBC-9B41-43CD-8B25-2861AC67CEDF}" type="slidenum">
              <a:rPr lang="en-US"/>
              <a:pPr/>
              <a:t>27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C917C4-73BC-483F-AA82-644596B01429}" type="slidenum">
              <a:rPr lang="en-US"/>
              <a:pPr/>
              <a:t>28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AF56D3-6455-4FBF-AB94-CFB3D70E853C}" type="slidenum">
              <a:rPr lang="en-US"/>
              <a:pPr/>
              <a:t>29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E0315-B2B7-4995-9336-553783777C3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9CC90B-B659-4057-8BDD-F8A4C6F273B2}" type="slidenum">
              <a:rPr lang="en-US"/>
              <a:pPr/>
              <a:t>5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A19644-B3ED-4673-93A1-D3154DE45C3F}" type="slidenum">
              <a:rPr lang="en-US"/>
              <a:pPr/>
              <a:t>9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İçerik Analizi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Alan Araştırması</a:t>
            </a:r>
          </a:p>
        </p:txBody>
      </p:sp>
      <p:pic>
        <p:nvPicPr>
          <p:cNvPr id="4" name="5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6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Alan Araştırması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136904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Alan Araştırmasına Uygun Konular</a:t>
            </a:r>
            <a:endParaRPr lang="en-US" dirty="0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229600" cy="4953000"/>
          </a:xfrm>
        </p:spPr>
        <p:txBody>
          <a:bodyPr/>
          <a:lstStyle/>
          <a:p>
            <a:pPr eaLnBrk="1" hangingPunct="1"/>
            <a:r>
              <a:rPr lang="tr-TR" sz="2400" dirty="0" smtClean="0"/>
              <a:t>Tutum ve davranışlar, zamanla gelişen toplumsal süreçler en iyi doğal ortamlarda anlaşılır</a:t>
            </a:r>
          </a:p>
          <a:p>
            <a:pPr lvl="1" eaLnBrk="1" hangingPunct="1"/>
            <a:r>
              <a:rPr lang="tr-TR" sz="2000" dirty="0" smtClean="0"/>
              <a:t>Uygulamalar</a:t>
            </a:r>
            <a:r>
              <a:rPr lang="en-US" sz="2000" dirty="0" smtClean="0"/>
              <a:t>: </a:t>
            </a:r>
            <a:r>
              <a:rPr lang="tr-TR" sz="2000" dirty="0" smtClean="0"/>
              <a:t>Konuşma</a:t>
            </a:r>
            <a:r>
              <a:rPr lang="en-US" sz="2000" dirty="0" smtClean="0"/>
              <a:t>, </a:t>
            </a:r>
            <a:r>
              <a:rPr lang="tr-TR" sz="2000" dirty="0" smtClean="0"/>
              <a:t>kitap okuma, </a:t>
            </a:r>
            <a:r>
              <a:rPr lang="tr-TR" sz="2000" dirty="0" err="1" smtClean="0"/>
              <a:t>vd</a:t>
            </a:r>
            <a:r>
              <a:rPr lang="tr-TR" sz="2000" dirty="0" smtClean="0"/>
              <a:t>.</a:t>
            </a:r>
            <a:endParaRPr lang="en-US" sz="2000" dirty="0" smtClean="0"/>
          </a:p>
          <a:p>
            <a:pPr lvl="1" eaLnBrk="1" hangingPunct="1"/>
            <a:r>
              <a:rPr lang="tr-TR" sz="2000" dirty="0" smtClean="0"/>
              <a:t>Olaylar: Boşanma</a:t>
            </a:r>
            <a:r>
              <a:rPr lang="en-US" sz="2000" dirty="0" smtClean="0"/>
              <a:t>, </a:t>
            </a:r>
            <a:r>
              <a:rPr lang="tr-TR" sz="2000" dirty="0" smtClean="0"/>
              <a:t>suç, hastalık</a:t>
            </a:r>
            <a:endParaRPr lang="en-US" sz="2000" dirty="0" smtClean="0"/>
          </a:p>
          <a:p>
            <a:pPr lvl="1" eaLnBrk="1" hangingPunct="1"/>
            <a:r>
              <a:rPr lang="tr-TR" sz="2000" dirty="0" smtClean="0"/>
              <a:t>Karşılaşmalar:  Karşılaşan ve etkileşimde bulunan insanlar</a:t>
            </a:r>
          </a:p>
          <a:p>
            <a:pPr lvl="1" eaLnBrk="1" hangingPunct="1"/>
            <a:r>
              <a:rPr lang="en-US" sz="2000" dirty="0" err="1" smtClean="0"/>
              <a:t>Rol</a:t>
            </a:r>
            <a:r>
              <a:rPr lang="tr-TR" sz="2000" dirty="0" err="1" smtClean="0"/>
              <a:t>ler</a:t>
            </a:r>
            <a:r>
              <a:rPr lang="en-US" sz="2000" dirty="0" smtClean="0"/>
              <a:t>: </a:t>
            </a:r>
            <a:r>
              <a:rPr lang="tr-TR" sz="2000" dirty="0" smtClean="0"/>
              <a:t>Meslekler</a:t>
            </a:r>
            <a:r>
              <a:rPr lang="en-US" sz="2000" dirty="0" smtClean="0"/>
              <a:t>, </a:t>
            </a:r>
            <a:r>
              <a:rPr lang="tr-TR" sz="2000" dirty="0" smtClean="0"/>
              <a:t>ailevi roller</a:t>
            </a:r>
            <a:endParaRPr lang="en-US" sz="2000" dirty="0" smtClean="0"/>
          </a:p>
          <a:p>
            <a:pPr lvl="1" eaLnBrk="1" hangingPunct="1"/>
            <a:r>
              <a:rPr lang="tr-TR" sz="2000" dirty="0" smtClean="0"/>
              <a:t>İlişkiler</a:t>
            </a:r>
            <a:r>
              <a:rPr lang="en-US" sz="2000" dirty="0" smtClean="0"/>
              <a:t>: </a:t>
            </a:r>
            <a:r>
              <a:rPr lang="tr-TR" sz="2000" dirty="0" smtClean="0"/>
              <a:t>Arkadaşlıklar, ana-oğul ilişkisi</a:t>
            </a:r>
            <a:endParaRPr lang="en-US" sz="2000" dirty="0" smtClean="0"/>
          </a:p>
          <a:p>
            <a:pPr lvl="1" eaLnBrk="1" hangingPunct="1"/>
            <a:r>
              <a:rPr lang="tr-TR" sz="2000" dirty="0" smtClean="0"/>
              <a:t>Gruplar: Küçük gruplar, takımlar, iş/çalışma grupları</a:t>
            </a:r>
          </a:p>
          <a:p>
            <a:pPr lvl="1" eaLnBrk="1" hangingPunct="1"/>
            <a:r>
              <a:rPr lang="tr-TR" sz="2000" dirty="0" smtClean="0"/>
              <a:t>Örgütler: Hastane, okul gibi resmi örgütler</a:t>
            </a:r>
          </a:p>
          <a:p>
            <a:pPr lvl="1" eaLnBrk="1" hangingPunct="1"/>
            <a:r>
              <a:rPr lang="tr-TR" sz="2000" dirty="0" smtClean="0"/>
              <a:t>Yerleşimler: Köy, mahalle gibi küçük ölçekli “topluluklar”</a:t>
            </a:r>
          </a:p>
          <a:p>
            <a:pPr lvl="1" eaLnBrk="1" hangingPunct="1"/>
            <a:r>
              <a:rPr lang="tr-TR" sz="2000" dirty="0" smtClean="0"/>
              <a:t>Toplumsal dünyalar: Sınırları ve kimlerden oluştuğu belirsiz toplumsal varlıklar (spor dünyası, borsa gibi)</a:t>
            </a:r>
          </a:p>
          <a:p>
            <a:pPr lvl="1" eaLnBrk="1" hangingPunct="1"/>
            <a:r>
              <a:rPr lang="tr-TR" sz="2000" dirty="0" smtClean="0"/>
              <a:t>Yaşam tarzları ve alt kültürler: İnsanlar “yönetici sınıf”, “kentli alt sınıf” gibi gruplara nasıl uyum sağlıyorlar? </a:t>
            </a:r>
            <a:endParaRPr lang="en-US" sz="2000" dirty="0" smtClean="0"/>
          </a:p>
          <a:p>
            <a:pPr lvl="1" eaLnBrk="1" hangingPunct="1"/>
            <a:endParaRPr lang="en-US" sz="20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769529" y="6176337"/>
            <a:ext cx="2266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287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468544" cy="914400"/>
          </a:xfrm>
        </p:spPr>
        <p:txBody>
          <a:bodyPr/>
          <a:lstStyle/>
          <a:p>
            <a:r>
              <a:rPr lang="tr-TR" sz="3500" dirty="0" smtClean="0"/>
              <a:t>Nitel Alan Araştırmasıyla İlgili Özel Durumlar</a:t>
            </a:r>
            <a:endParaRPr lang="tr-TR" sz="35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Gözlemcinin değişik rolleri</a:t>
            </a:r>
          </a:p>
          <a:p>
            <a:pPr lvl="1"/>
            <a:r>
              <a:rPr lang="tr-TR" sz="2400" dirty="0" smtClean="0"/>
              <a:t>Katılımcı gözlem </a:t>
            </a:r>
          </a:p>
          <a:p>
            <a:pPr lvl="2"/>
            <a:r>
              <a:rPr lang="tr-TR" dirty="0" smtClean="0"/>
              <a:t>Katılımcı? Gözlemci? Hem katılımcı hem gözlemci?</a:t>
            </a:r>
          </a:p>
          <a:p>
            <a:pPr lvl="1"/>
            <a:r>
              <a:rPr lang="tr-TR" sz="2400" dirty="0" smtClean="0"/>
              <a:t>Tepkisellik (gözlenen kişilerin davranışlarını değiştirmesi)</a:t>
            </a:r>
          </a:p>
          <a:p>
            <a:pPr lvl="1"/>
            <a:r>
              <a:rPr lang="tr-TR" sz="2400" dirty="0" smtClean="0"/>
              <a:t>Bilimsel – etik sorunlar</a:t>
            </a:r>
          </a:p>
          <a:p>
            <a:pPr lvl="2"/>
            <a:r>
              <a:rPr lang="tr-TR" dirty="0" smtClean="0"/>
              <a:t>Araştırmacı “Marslı” gibi mi yoksa denekleri yanıltarak “yerli” gibi mi davranacak?</a:t>
            </a:r>
          </a:p>
          <a:p>
            <a:r>
              <a:rPr lang="tr-TR" sz="2800" dirty="0" smtClean="0"/>
              <a:t>Deneklerle ilişkiler</a:t>
            </a:r>
          </a:p>
          <a:p>
            <a:pPr lvl="1"/>
            <a:r>
              <a:rPr lang="tr-TR" sz="2400" dirty="0" smtClean="0"/>
              <a:t>Deneklerin dünya görüşlerini benimseme</a:t>
            </a:r>
          </a:p>
          <a:p>
            <a:pPr lvl="1"/>
            <a:r>
              <a:rPr lang="tr-TR" sz="2400" dirty="0" smtClean="0"/>
              <a:t>Deneklere yardım etme</a:t>
            </a:r>
          </a:p>
          <a:p>
            <a:pPr lvl="1"/>
            <a:endParaRPr lang="tr-TR" sz="2400" dirty="0" smtClean="0"/>
          </a:p>
          <a:p>
            <a:pPr lvl="1"/>
            <a:endParaRPr lang="tr-TR" sz="24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6588224" y="6176337"/>
            <a:ext cx="2496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289-292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Alan Araştırması Paradigmaları</a:t>
            </a:r>
            <a:endParaRPr lang="en-US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720"/>
            <a:ext cx="4716016" cy="5263480"/>
          </a:xfrm>
        </p:spPr>
        <p:txBody>
          <a:bodyPr/>
          <a:lstStyle/>
          <a:p>
            <a:pPr eaLnBrk="1" hangingPunct="1"/>
            <a:r>
              <a:rPr lang="tr-TR" sz="2000" b="1" dirty="0" smtClean="0"/>
              <a:t>Doğalcılık</a:t>
            </a:r>
          </a:p>
          <a:p>
            <a:pPr lvl="1" eaLnBrk="1" hangingPunct="1"/>
            <a:r>
              <a:rPr lang="tr-TR" sz="2000" dirty="0" smtClean="0"/>
              <a:t>Nesnel toplumsal gerçeklik vardır, doğru biçimde gözlenebilir ve rapor edilebilir</a:t>
            </a:r>
            <a:endParaRPr lang="en-US" sz="2000" dirty="0" smtClean="0"/>
          </a:p>
          <a:p>
            <a:pPr eaLnBrk="1" hangingPunct="1"/>
            <a:r>
              <a:rPr lang="en-US" sz="2000" b="1" dirty="0" smtClean="0"/>
              <a:t>Et</a:t>
            </a:r>
            <a:r>
              <a:rPr lang="tr-TR" sz="2000" b="1" dirty="0" err="1" smtClean="0"/>
              <a:t>nometodoloji</a:t>
            </a:r>
            <a:endParaRPr lang="tr-TR" sz="2000" b="1" dirty="0" smtClean="0"/>
          </a:p>
          <a:p>
            <a:pPr lvl="1" eaLnBrk="1" hangingPunct="1"/>
            <a:r>
              <a:rPr lang="tr-TR" sz="2000" dirty="0" smtClean="0"/>
              <a:t>Örtük, konuşulmamış ve üzerinde anlaşılmamış </a:t>
            </a:r>
            <a:r>
              <a:rPr lang="tr-TR" sz="2000" dirty="0" err="1" smtClean="0"/>
              <a:t>sayıltıların</a:t>
            </a:r>
            <a:r>
              <a:rPr lang="tr-TR" sz="2000" dirty="0" smtClean="0"/>
              <a:t> keşfedilmesi</a:t>
            </a:r>
            <a:endParaRPr lang="en-US" sz="2000" dirty="0" smtClean="0"/>
          </a:p>
          <a:p>
            <a:pPr eaLnBrk="1" hangingPunct="1"/>
            <a:r>
              <a:rPr lang="tr-TR" sz="2000" b="1" dirty="0" smtClean="0"/>
              <a:t>Gömülü (</a:t>
            </a:r>
            <a:r>
              <a:rPr lang="en-US" sz="2000" b="1" dirty="0" smtClean="0"/>
              <a:t>Grounded</a:t>
            </a:r>
            <a:r>
              <a:rPr lang="tr-TR" sz="2000" b="1" dirty="0" smtClean="0"/>
              <a:t>)</a:t>
            </a:r>
            <a:r>
              <a:rPr lang="en-US" sz="2000" b="1" dirty="0" smtClean="0"/>
              <a:t> </a:t>
            </a:r>
            <a:r>
              <a:rPr lang="tr-TR" sz="2000" b="1" dirty="0" smtClean="0"/>
              <a:t>kuram</a:t>
            </a:r>
          </a:p>
          <a:p>
            <a:pPr lvl="1" eaLnBrk="1" hangingPunct="1"/>
            <a:r>
              <a:rPr lang="tr-TR" sz="2000" dirty="0" smtClean="0"/>
              <a:t>Gözleme dayanan verilerin analizi sonucu keşfedilen örüntü, tema ve ortak kategorilerden kuramlar oluşturma </a:t>
            </a:r>
            <a:endParaRPr lang="en-US" sz="2000" dirty="0" smtClean="0"/>
          </a:p>
          <a:p>
            <a:pPr eaLnBrk="1" hangingPunct="1"/>
            <a:r>
              <a:rPr lang="tr-TR" sz="2000" b="1" dirty="0" smtClean="0"/>
              <a:t>Örnek olay</a:t>
            </a:r>
          </a:p>
          <a:p>
            <a:pPr lvl="1" eaLnBrk="1" hangingPunct="1"/>
            <a:r>
              <a:rPr lang="tr-TR" sz="2000" dirty="0" smtClean="0"/>
              <a:t>Örnek bir toplumsal olgunun derinlemesine incelenmesi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0" y="908720"/>
            <a:ext cx="4572000" cy="526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Genişletilmiş örnek olay 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</a:t>
            </a:r>
            <a:r>
              <a:rPr kumimoji="0" lang="tr-T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öntemi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Örnek olay gözlemlerinin mevcut toplumsal kuramlardaki yanlışları bulmak ve bu kuramları geliştirmek için kullanılması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Kurumsal etnografya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Çalıştıkları kurumlardaki güç ilişkilerini ve diğer özellikleri ortaya çıkarmak için bireylerin kişisel deneyimlerinin kullanılması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Katılımcı eylem araştırmas</a:t>
            </a: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ı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Araştırmanın amaç ve süreçlerinin deneklerin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   denetiminde olması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4 Metin kutusu"/>
          <p:cNvSpPr txBox="1"/>
          <p:nvPr/>
        </p:nvSpPr>
        <p:spPr>
          <a:xfrm>
            <a:off x="6612307" y="6165304"/>
            <a:ext cx="2496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293-303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Alan Çalışması İçin Hazırlık</a:t>
            </a:r>
            <a:endParaRPr lang="en-US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Konuyla ilgili bilgi edinme</a:t>
            </a:r>
            <a:endParaRPr lang="en-US" dirty="0" smtClean="0"/>
          </a:p>
          <a:p>
            <a:pPr eaLnBrk="1" hangingPunct="1"/>
            <a:r>
              <a:rPr lang="tr-TR" dirty="0" smtClean="0"/>
              <a:t>Bilen bir kişiyle üzerinde araştırma yapacağınız grup hakkında tartışma yapma</a:t>
            </a:r>
          </a:p>
          <a:p>
            <a:pPr eaLnBrk="1" hangingPunct="1"/>
            <a:r>
              <a:rPr lang="tr-TR" dirty="0" smtClean="0"/>
              <a:t>Araştırılacak insanlarla birlikteyken kullanılmak üzere bir kimlik geliştirme</a:t>
            </a:r>
            <a:endParaRPr lang="en-US" dirty="0" smtClean="0"/>
          </a:p>
          <a:p>
            <a:pPr eaLnBrk="1" hangingPunct="1"/>
            <a:r>
              <a:rPr lang="tr-TR" dirty="0" smtClean="0"/>
              <a:t>Araştırmanın amacını gruba açıklama</a:t>
            </a:r>
          </a:p>
        </p:txBody>
      </p:sp>
      <p:sp>
        <p:nvSpPr>
          <p:cNvPr id="6" name="4 Metin kutusu"/>
          <p:cNvSpPr txBox="1"/>
          <p:nvPr/>
        </p:nvSpPr>
        <p:spPr>
          <a:xfrm>
            <a:off x="6612308" y="6176337"/>
            <a:ext cx="2496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304-305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Görüşmenin Yedi Aşaması</a:t>
            </a:r>
            <a:endParaRPr lang="en-US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852264"/>
            <a:ext cx="8075240" cy="49530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sz="2400" dirty="0" smtClean="0"/>
              <a:t>Tematikleştirme</a:t>
            </a:r>
          </a:p>
          <a:p>
            <a:pPr marL="933450" lvl="1" indent="-533400" eaLnBrk="1" hangingPunct="1"/>
            <a:r>
              <a:rPr lang="tr-TR" sz="2000" dirty="0" smtClean="0"/>
              <a:t>Amacı ve araştırılacak kavramları netleştirme</a:t>
            </a:r>
            <a:r>
              <a:rPr lang="en-US" sz="2000" dirty="0" smtClean="0"/>
              <a:t> 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sz="2400" dirty="0" smtClean="0"/>
              <a:t>Tasarım</a:t>
            </a:r>
          </a:p>
          <a:p>
            <a:pPr marL="933450" lvl="1" indent="-533400" eaLnBrk="1" hangingPunct="1"/>
            <a:r>
              <a:rPr lang="tr-TR" sz="2000" dirty="0" smtClean="0"/>
              <a:t>Amacı gerçekleştirecek süreci belirleme</a:t>
            </a:r>
            <a:endParaRPr lang="en-US" sz="2000" dirty="0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sz="2400" dirty="0" smtClean="0"/>
              <a:t>Görüşme</a:t>
            </a:r>
          </a:p>
          <a:p>
            <a:pPr marL="933450" lvl="1" indent="-533400" eaLnBrk="1" hangingPunct="1"/>
            <a:r>
              <a:rPr lang="tr-TR" sz="2000" dirty="0" smtClean="0"/>
              <a:t>Görüşmelerin yapılması</a:t>
            </a:r>
            <a:endParaRPr lang="en-US" sz="2000" dirty="0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sz="2400" dirty="0" smtClean="0"/>
              <a:t>Çözme (</a:t>
            </a:r>
            <a:r>
              <a:rPr lang="tr-TR" sz="2400" dirty="0" err="1" smtClean="0"/>
              <a:t>Transkribe</a:t>
            </a:r>
            <a:r>
              <a:rPr lang="tr-TR" sz="2400" dirty="0" smtClean="0"/>
              <a:t> etme) </a:t>
            </a:r>
          </a:p>
          <a:p>
            <a:pPr marL="933450" lvl="1" indent="-533400" eaLnBrk="1" hangingPunct="1"/>
            <a:r>
              <a:rPr lang="tr-TR" sz="2000" dirty="0" smtClean="0"/>
              <a:t>Görüşmelerden yazılı bir metin oluşturma</a:t>
            </a:r>
            <a:endParaRPr lang="en-US" sz="2000" dirty="0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sz="2400" dirty="0" smtClean="0"/>
              <a:t>Çözümleme (Analiz etme)</a:t>
            </a:r>
          </a:p>
          <a:p>
            <a:pPr marL="933450" lvl="1" indent="-533400" eaLnBrk="1" hangingPunct="1"/>
            <a:r>
              <a:rPr lang="tr-TR" sz="2000" dirty="0" smtClean="0"/>
              <a:t>Verilerin amaçla ilişkisini saptama</a:t>
            </a:r>
            <a:endParaRPr lang="en-US" sz="2000" dirty="0" smtClean="0"/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sz="2400" dirty="0" smtClean="0"/>
              <a:t>Doğrulama</a:t>
            </a:r>
            <a:r>
              <a:rPr lang="tr-TR" sz="2000" dirty="0" smtClean="0"/>
              <a:t> </a:t>
            </a:r>
          </a:p>
          <a:p>
            <a:pPr marL="933450" lvl="1" indent="-533400" eaLnBrk="1" hangingPunct="1"/>
            <a:r>
              <a:rPr lang="tr-TR" sz="2000" dirty="0" smtClean="0"/>
              <a:t>Verilerin güvenilirlik ve geçerliğinin kontrolü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sz="2400" dirty="0" smtClean="0"/>
              <a:t>Raporlama</a:t>
            </a:r>
          </a:p>
          <a:p>
            <a:pPr marL="933450" lvl="1" indent="-533400" eaLnBrk="1" hangingPunct="1"/>
            <a:r>
              <a:rPr lang="tr-TR" sz="2000" dirty="0" smtClean="0"/>
              <a:t>Bulguların açıklanması </a:t>
            </a:r>
            <a:endParaRPr lang="en-US" sz="20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846473" y="6176337"/>
            <a:ext cx="2190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308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Odak Grupları</a:t>
            </a:r>
            <a:endParaRPr lang="en-US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980728"/>
            <a:ext cx="8229600" cy="1057672"/>
          </a:xfrm>
        </p:spPr>
        <p:txBody>
          <a:bodyPr/>
          <a:lstStyle/>
          <a:p>
            <a:pPr marL="533400" indent="-533400" eaLnBrk="1" hangingPunct="1"/>
            <a:r>
              <a:rPr lang="tr-TR" dirty="0" smtClean="0"/>
              <a:t>Bir grup denekle </a:t>
            </a:r>
            <a:r>
              <a:rPr lang="tr-TR" dirty="0" err="1" smtClean="0"/>
              <a:t>laboratuvar</a:t>
            </a:r>
            <a:r>
              <a:rPr lang="tr-TR" dirty="0" smtClean="0"/>
              <a:t> ortamında görüşme yapma </a:t>
            </a:r>
          </a:p>
          <a:p>
            <a:pPr marL="533400" indent="-533400" eaLnBrk="1" hangingPunct="1"/>
            <a:endParaRPr lang="tr-TR" dirty="0" smtClean="0"/>
          </a:p>
          <a:p>
            <a:pPr marL="533400" indent="-533400" eaLnBrk="1" hangingPunct="1"/>
            <a:endParaRPr lang="en-US" dirty="0" smtClean="0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 bwMode="auto">
          <a:xfrm>
            <a:off x="251520" y="2060848"/>
            <a:ext cx="3538736" cy="447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r-TR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Avantajları</a:t>
            </a:r>
          </a:p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Toplumsal yönelimli bir araştırma yöntemi</a:t>
            </a:r>
          </a:p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Esnek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Yüz geçerliği yüksek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Hızlı sonuç alınabilir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Maliyeti düşük</a:t>
            </a:r>
            <a:endParaRPr kumimoji="0" lang="tr-TR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 bwMode="auto">
          <a:xfrm>
            <a:off x="4067944" y="2060848"/>
            <a:ext cx="5076056" cy="389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457200" indent="-457200" algn="l" eaLnBrk="1" hangingPunct="1"/>
            <a:r>
              <a:rPr lang="tr-TR" b="1" u="sng" dirty="0" smtClean="0">
                <a:latin typeface="+mn-lt"/>
              </a:rPr>
              <a:t>Dezavantajları</a:t>
            </a:r>
          </a:p>
          <a:p>
            <a:pPr marL="457200" indent="-457200" algn="l" eaLnBrk="1" hangingPunct="1">
              <a:buFont typeface="+mj-lt"/>
              <a:buAutoNum type="arabicPeriod"/>
            </a:pPr>
            <a:r>
              <a:rPr lang="tr-TR" dirty="0" smtClean="0">
                <a:latin typeface="+mn-lt"/>
              </a:rPr>
              <a:t>Grup görüşmelerinde araştırmacının kontrolü daha az</a:t>
            </a:r>
            <a:endParaRPr lang="en-US" dirty="0" smtClean="0">
              <a:latin typeface="+mn-lt"/>
            </a:endParaRPr>
          </a:p>
          <a:p>
            <a:pPr marL="457200" indent="-457200" algn="l" eaLnBrk="1" hangingPunct="1">
              <a:buFont typeface="+mj-lt"/>
              <a:buAutoNum type="arabicPeriod"/>
            </a:pPr>
            <a:r>
              <a:rPr lang="tr-TR" dirty="0" smtClean="0">
                <a:latin typeface="+mn-lt"/>
              </a:rPr>
              <a:t>Verilerin analizi zor</a:t>
            </a:r>
            <a:endParaRPr lang="en-US" dirty="0" smtClean="0">
              <a:latin typeface="+mn-lt"/>
            </a:endParaRPr>
          </a:p>
          <a:p>
            <a:pPr marL="457200" indent="-457200" algn="l" eaLnBrk="1" hangingPunct="1">
              <a:buFont typeface="+mj-lt"/>
              <a:buAutoNum type="arabicPeriod"/>
            </a:pPr>
            <a:r>
              <a:rPr lang="tr-TR" dirty="0" err="1" smtClean="0">
                <a:latin typeface="+mn-lt"/>
              </a:rPr>
              <a:t>Moderatörlerin</a:t>
            </a:r>
            <a:r>
              <a:rPr lang="tr-TR" dirty="0" smtClean="0">
                <a:latin typeface="+mn-lt"/>
              </a:rPr>
              <a:t>  özel becerileri olmalı</a:t>
            </a:r>
          </a:p>
          <a:p>
            <a:pPr marL="457200" indent="-457200" algn="l" eaLnBrk="1" hangingPunct="1">
              <a:buFont typeface="+mj-lt"/>
              <a:buAutoNum type="arabicPeriod"/>
            </a:pPr>
            <a:r>
              <a:rPr lang="tr-TR" dirty="0" smtClean="0">
                <a:latin typeface="+mn-lt"/>
              </a:rPr>
              <a:t>Gruplar farklı olabilir</a:t>
            </a:r>
          </a:p>
          <a:p>
            <a:pPr marL="457200" indent="-457200" algn="l" eaLnBrk="1" hangingPunct="1">
              <a:buFont typeface="+mj-lt"/>
              <a:buAutoNum type="arabicPeriod"/>
            </a:pPr>
            <a:r>
              <a:rPr lang="tr-TR" dirty="0" smtClean="0">
                <a:latin typeface="+mn-lt"/>
              </a:rPr>
              <a:t>Grupları toplamak zor</a:t>
            </a:r>
          </a:p>
          <a:p>
            <a:pPr marL="457200" indent="-457200" algn="l" eaLnBrk="1" hangingPunct="1">
              <a:buFont typeface="+mj-lt"/>
              <a:buAutoNum type="arabicPeriod"/>
            </a:pPr>
            <a:r>
              <a:rPr lang="tr-TR" dirty="0" smtClean="0">
                <a:latin typeface="+mn-lt"/>
              </a:rPr>
              <a:t>Tartışma doğurgan bir ortamda yapılmalı</a:t>
            </a:r>
          </a:p>
          <a:p>
            <a:pPr marL="457200" indent="-457200" algn="l" eaLnBrk="1" hangingPunct="1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8" name="4 Metin kutusu"/>
          <p:cNvSpPr txBox="1"/>
          <p:nvPr/>
        </p:nvSpPr>
        <p:spPr>
          <a:xfrm>
            <a:off x="6693387" y="6176337"/>
            <a:ext cx="2496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308-309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Not Tutma İlkeleri</a:t>
            </a:r>
            <a:endParaRPr lang="en-US" dirty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980728"/>
            <a:ext cx="8229600" cy="495300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Belleğinize güvenmeyin</a:t>
            </a:r>
            <a:endParaRPr lang="en-US" sz="2800" dirty="0" smtClean="0"/>
          </a:p>
          <a:p>
            <a:pPr lvl="1" eaLnBrk="1" hangingPunct="1"/>
            <a:r>
              <a:rPr lang="tr-TR" dirty="0" smtClean="0"/>
              <a:t>Görüşme yaparken not alın</a:t>
            </a:r>
            <a:endParaRPr lang="en-US" dirty="0" smtClean="0"/>
          </a:p>
          <a:p>
            <a:pPr eaLnBrk="1" hangingPunct="1"/>
            <a:r>
              <a:rPr lang="tr-TR" sz="2800" dirty="0" smtClean="0"/>
              <a:t>Aşamalar sırasında not alın</a:t>
            </a:r>
            <a:endParaRPr lang="en-US" sz="2800" dirty="0" smtClean="0"/>
          </a:p>
          <a:p>
            <a:pPr lvl="1" eaLnBrk="1" hangingPunct="1"/>
            <a:r>
              <a:rPr lang="tr-TR" dirty="0" smtClean="0"/>
              <a:t>Sahadayken taslak notlar alın, bunları daha sonra yeniden yazın ve ayrıntıları doldurun</a:t>
            </a:r>
          </a:p>
          <a:p>
            <a:pPr eaLnBrk="1" hangingPunct="1"/>
            <a:r>
              <a:rPr lang="tr-TR" sz="2800" dirty="0" smtClean="0"/>
              <a:t>Her şeyi kaydedin</a:t>
            </a:r>
            <a:endParaRPr lang="en-US" sz="2800" dirty="0" smtClean="0"/>
          </a:p>
          <a:p>
            <a:pPr lvl="1" eaLnBrk="1" hangingPunct="1"/>
            <a:r>
              <a:rPr lang="tr-TR" dirty="0" smtClean="0"/>
              <a:t>Görüşme sırasında önemli gözükmeyen şeyler daha sonra önemli hale gelebilir</a:t>
            </a:r>
            <a:endParaRPr lang="en-US" dirty="0" smtClean="0"/>
          </a:p>
          <a:p>
            <a:pPr eaLnBrk="1" hangingPunct="1"/>
            <a:r>
              <a:rPr lang="tr-TR" sz="2800" dirty="0" smtClean="0"/>
              <a:t>Alanda tuttuğunuz notların son projede yer almayacağını bilin</a:t>
            </a:r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588224" y="6176337"/>
            <a:ext cx="2496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309-312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tr-TR" sz="3800" dirty="0" smtClean="0"/>
              <a:t>Nitel Alan Araştırmasında Araştırma Etiği</a:t>
            </a:r>
            <a:endParaRPr lang="en-US" sz="3800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8892480" cy="4953000"/>
          </a:xfrm>
        </p:spPr>
        <p:txBody>
          <a:bodyPr/>
          <a:lstStyle/>
          <a:p>
            <a:pPr eaLnBrk="1" hangingPunct="1"/>
            <a:r>
              <a:rPr lang="tr-TR" sz="2400" dirty="0" smtClean="0"/>
              <a:t>Haber vermeden insanların konuşmalarını kaydetmek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Nefret ettiğiniz kişilerden kendi amaçlarınız için bilgi almak </a:t>
            </a:r>
          </a:p>
          <a:p>
            <a:pPr eaLnBrk="1" hangingPunct="1"/>
            <a:r>
              <a:rPr lang="tr-TR" sz="2400" dirty="0" smtClean="0"/>
              <a:t>Acil yardıma ihtiyaç olduğunu görmek ama doğrudan yardımcı olamamak</a:t>
            </a:r>
          </a:p>
          <a:p>
            <a:pPr eaLnBrk="1" hangingPunct="1"/>
            <a:r>
              <a:rPr lang="tr-TR" sz="2400" dirty="0" smtClean="0"/>
              <a:t>Kendini tüm kalbinle adamadığın bir yer ya da durumda olmak</a:t>
            </a:r>
          </a:p>
          <a:p>
            <a:pPr eaLnBrk="1" hangingPunct="1"/>
            <a:r>
              <a:rPr lang="tr-TR" sz="2400" dirty="0" smtClean="0"/>
              <a:t>Başkalarıyla ilişkilerde stratejik olmak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Bölünmüş bir durumda iken taraf tutma ya da taraf tutmaktan kaçınma</a:t>
            </a:r>
          </a:p>
          <a:p>
            <a:pPr eaLnBrk="1" hangingPunct="1"/>
            <a:r>
              <a:rPr lang="tr-TR" sz="2400" dirty="0" smtClean="0"/>
              <a:t>Görüşme için “ödeme” yapma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Başka kimselere erişmek ya da daha iyi anlamak için insanları “kullanma”</a:t>
            </a:r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sp>
        <p:nvSpPr>
          <p:cNvPr id="6" name="4 Metin kutusu"/>
          <p:cNvSpPr txBox="1"/>
          <p:nvPr/>
        </p:nvSpPr>
        <p:spPr>
          <a:xfrm>
            <a:off x="6918482" y="6176337"/>
            <a:ext cx="2190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312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tr-TR" sz="3700" dirty="0" smtClean="0"/>
              <a:t>Alan Araştırmasının Güçlü ve Zayıf Yönleri</a:t>
            </a:r>
            <a:endParaRPr lang="en-US" sz="3700" dirty="0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052736"/>
            <a:ext cx="4392488" cy="4953000"/>
          </a:xfrm>
        </p:spPr>
        <p:txBody>
          <a:bodyPr/>
          <a:lstStyle/>
          <a:p>
            <a:pPr eaLnBrk="1" hangingPunct="1">
              <a:buNone/>
            </a:pPr>
            <a:r>
              <a:rPr lang="tr-TR" sz="2400" b="1" u="sng" dirty="0" smtClean="0"/>
              <a:t>Güçlü yönleri</a:t>
            </a:r>
          </a:p>
          <a:p>
            <a:pPr eaLnBrk="1" hangingPunct="1"/>
            <a:r>
              <a:rPr lang="tr-TR" sz="2400" dirty="0" smtClean="0"/>
              <a:t>Daha derinlemesine anlamaya izin verir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Esnektir</a:t>
            </a:r>
            <a:r>
              <a:rPr lang="en-US" sz="2400" dirty="0" smtClean="0"/>
              <a:t> – </a:t>
            </a:r>
            <a:r>
              <a:rPr lang="tr-TR" sz="2400" dirty="0" smtClean="0"/>
              <a:t>araştırma her an değiştirilebilir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Ucuzdur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Betimleme araştırmaları ya da deneysel araştırmalardan daha geçerli sonuçlar verir</a:t>
            </a:r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716016" y="1052736"/>
            <a:ext cx="4248472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Zayıf yönleri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tr-TR" dirty="0" smtClean="0">
                <a:latin typeface="+mn-lt"/>
              </a:rPr>
              <a:t>Nitel yöntem; kitlelerin istatistiksel tanımlamaları için uygun değil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tr-TR" dirty="0" smtClean="0">
                <a:latin typeface="+mn-lt"/>
              </a:rPr>
              <a:t>Alan araştırması yöntemleri çoğunlukla kişisel olduğundan güvenilirlikle ilgili potansiyel sorunlar var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4 Metin kutusu"/>
          <p:cNvSpPr txBox="1"/>
          <p:nvPr/>
        </p:nvSpPr>
        <p:spPr>
          <a:xfrm>
            <a:off x="6516216" y="6176337"/>
            <a:ext cx="2496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312-314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İçerik analizi</a:t>
            </a:r>
          </a:p>
          <a:p>
            <a:pPr lvl="1"/>
            <a:r>
              <a:rPr lang="tr-TR" sz="2600" dirty="0" smtClean="0"/>
              <a:t>İçerik nedir?</a:t>
            </a:r>
          </a:p>
          <a:p>
            <a:pPr lvl="1"/>
            <a:r>
              <a:rPr lang="tr-TR" sz="2600" dirty="0" smtClean="0"/>
              <a:t>İçerik analizi teknikleri</a:t>
            </a:r>
          </a:p>
          <a:p>
            <a:pPr lvl="1"/>
            <a:r>
              <a:rPr lang="tr-TR" sz="2600" dirty="0" smtClean="0"/>
              <a:t>İçerik analizinin güçlü ve zayıf yönleri</a:t>
            </a:r>
          </a:p>
          <a:p>
            <a:r>
              <a:rPr lang="tr-TR" dirty="0" smtClean="0"/>
              <a:t>Alan araştırması</a:t>
            </a:r>
          </a:p>
          <a:p>
            <a:pPr lvl="1"/>
            <a:r>
              <a:rPr lang="tr-TR" sz="2600" dirty="0" smtClean="0"/>
              <a:t>Alan araştırmasına uygun konular</a:t>
            </a:r>
          </a:p>
          <a:p>
            <a:pPr lvl="1"/>
            <a:r>
              <a:rPr lang="tr-TR" sz="2600" dirty="0" smtClean="0"/>
              <a:t>Alan araştırması paradigmaları</a:t>
            </a:r>
          </a:p>
          <a:p>
            <a:pPr lvl="1"/>
            <a:r>
              <a:rPr lang="tr-TR" sz="2600" dirty="0" smtClean="0"/>
              <a:t>Alan araştırmasının güçlü ve zayıf yönleri</a:t>
            </a:r>
          </a:p>
          <a:p>
            <a:r>
              <a:rPr lang="tr-TR" dirty="0" smtClean="0"/>
              <a:t>Konuyla ilgili temel terimler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2060848"/>
            <a:ext cx="6400800" cy="17526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Temel Terimler</a:t>
            </a:r>
            <a:endParaRPr lang="en-US" sz="40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066800"/>
            <a:ext cx="8748464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İçerik analizi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Kayıtlı iletişim belgelerine dayalı araştırma</a:t>
            </a:r>
          </a:p>
          <a:p>
            <a:pPr eaLnBrk="1" hangingPunct="1"/>
            <a:r>
              <a:rPr lang="tr-TR" b="1" dirty="0" smtClean="0"/>
              <a:t>Görünür içerik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Görünebilen, yüzeydeki içerik</a:t>
            </a:r>
            <a:endParaRPr lang="en-US" dirty="0" smtClean="0"/>
          </a:p>
          <a:p>
            <a:pPr eaLnBrk="1" hangingPunct="1"/>
            <a:r>
              <a:rPr lang="tr-TR" b="1" dirty="0" smtClean="0"/>
              <a:t>Gizli içerik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İçeriğin esas anlamı</a:t>
            </a:r>
          </a:p>
          <a:p>
            <a:pPr eaLnBrk="1" hangingPunct="1"/>
            <a:r>
              <a:rPr lang="tr-TR" b="1" dirty="0" smtClean="0"/>
              <a:t>Kodlama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Ham veriyi standart forma dönüştürme süreci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066800"/>
            <a:ext cx="8604448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Doğalcılık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Alan araştırmasına, nesnel toplumsal gerçekliğin var olduğu ve bunun gözlenebileceği ve doğru rapor edilebileceği varsayımıyla yaklaşma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1066800"/>
            <a:ext cx="8532440" cy="5029200"/>
          </a:xfrm>
        </p:spPr>
        <p:txBody>
          <a:bodyPr/>
          <a:lstStyle/>
          <a:p>
            <a:pPr eaLnBrk="1" hangingPunct="1"/>
            <a:r>
              <a:rPr lang="en-US" b="1" dirty="0" smtClean="0"/>
              <a:t>Et</a:t>
            </a:r>
            <a:r>
              <a:rPr lang="tr-TR" b="1" dirty="0" err="1" smtClean="0"/>
              <a:t>nometodoloji</a:t>
            </a:r>
            <a:r>
              <a:rPr lang="tr-TR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Dolaylı, genellikle konuşulmamış varsayım ve anlaşmalara odaklanan toplumsal yaşam araştırması</a:t>
            </a:r>
          </a:p>
          <a:p>
            <a:pPr eaLnBrk="1" hangingPunct="1"/>
            <a:r>
              <a:rPr lang="en-US" b="1" dirty="0" smtClean="0"/>
              <a:t>Et</a:t>
            </a:r>
            <a:r>
              <a:rPr lang="tr-TR" b="1" dirty="0" err="1" smtClean="0"/>
              <a:t>nografya</a:t>
            </a:r>
            <a:r>
              <a:rPr lang="tr-TR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Açıklamadan çok ayrıntılı ve doğru tanımlamaya odaklanan toplumsal yaşam hakkında rapor 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Gömülü</a:t>
            </a:r>
            <a:r>
              <a:rPr lang="en-US" b="1" dirty="0" smtClean="0"/>
              <a:t> </a:t>
            </a:r>
            <a:r>
              <a:rPr lang="tr-TR" b="1" dirty="0" smtClean="0"/>
              <a:t>kuram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Tümevarım yaklaşımıyla gözlemlerin sürekli karşılaştırılmasından bir kuram yaratmaya çalışan toplumsal yaşam araştırması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675687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Örnek olaylar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Bir köy, aile, ya da yeniyetme çetesi gibi bir toplumsal olgunun derinlemesine incelenmesi </a:t>
            </a:r>
            <a:endParaRPr lang="en-US" dirty="0" smtClean="0"/>
          </a:p>
          <a:p>
            <a:pPr eaLnBrk="1" hangingPunct="1"/>
            <a:r>
              <a:rPr lang="tr-TR" b="1" dirty="0" smtClean="0"/>
              <a:t>Genişletilmiş örnek olay </a:t>
            </a:r>
            <a:r>
              <a:rPr lang="tr-TR" dirty="0" smtClean="0"/>
              <a:t>y</a:t>
            </a:r>
            <a:r>
              <a:rPr lang="tr-TR" b="1" dirty="0" smtClean="0"/>
              <a:t>öntemi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Örnek olayların toplumsal kuramlardaki yanlışları bulmak ve bu kuramları geliştirmek için kullanıldığı teknik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Kurumsal etnografya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Kurumlarda çalışan bireylerin kişisel deneyimlerinin kurumdaki güç ilişkilerini ve kurumun diğer özelliklerini ortaya çıkarmak için kullanıldığı araştırma tekniği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066800"/>
            <a:ext cx="7991475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Katılımcı eylem araştırması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Hakkında araştırma yapılan deneklere araştırmanın amacı ve prosedürünün kontrolünü vermeyi savunan sosyal araştırma yaklaşımı. Bu yaklaşım  araştırmacıların araştırdıkları kimselerden daha üstün olduğu fikrine karşı geliştirilmiştir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Niteliksel görüşme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Görüşme yapılan kişiyle görüşme yapan kişi arasında görüşmecinin genel planı olması, ancak hangi soruların hangi sırada ve hangi sözcükler kullanılarak sorulacağının belirlenmediği görüşme biçimi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1066800"/>
            <a:ext cx="8001000" cy="5029200"/>
          </a:xfrm>
        </p:spPr>
        <p:txBody>
          <a:bodyPr/>
          <a:lstStyle/>
          <a:p>
            <a:pPr eaLnBrk="1" hangingPunct="1"/>
            <a:r>
              <a:rPr lang="tr-TR" b="1" dirty="0" smtClean="0"/>
              <a:t>Odak grubu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tr-TR" dirty="0" smtClean="0"/>
              <a:t>Belli bir konuyu bir odada rehber yönetiminde tartışmak için bir araya gelen bir grup insan</a:t>
            </a:r>
            <a:endParaRPr lang="en-US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</a:t>
            </a:r>
            <a:r>
              <a:rPr lang="tr-TR" dirty="0" smtClean="0"/>
              <a:t>Yöntemleri</a:t>
            </a:r>
            <a:endParaRPr lang="en-US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>
          <a:xfrm>
            <a:off x="251520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Nicel yöntemler</a:t>
            </a:r>
            <a:endParaRPr lang="en-US" sz="3200" b="1" dirty="0" smtClean="0"/>
          </a:p>
          <a:p>
            <a:pPr lvl="1">
              <a:defRPr/>
            </a:pPr>
            <a:r>
              <a:rPr lang="tr-TR" sz="2800" dirty="0" smtClean="0"/>
              <a:t>Deneysel yöntem</a:t>
            </a:r>
          </a:p>
          <a:p>
            <a:pPr lvl="1">
              <a:defRPr/>
            </a:pPr>
            <a:r>
              <a:rPr lang="tr-TR" sz="2800" dirty="0" smtClean="0"/>
              <a:t>Betimleme yöntemi</a:t>
            </a:r>
          </a:p>
          <a:p>
            <a:pPr lvl="1">
              <a:defRPr/>
            </a:pPr>
            <a:r>
              <a:rPr lang="tr-TR" sz="2800" dirty="0" smtClean="0"/>
              <a:t>İçerik analizi</a:t>
            </a:r>
          </a:p>
          <a:p>
            <a:pPr lvl="1">
              <a:defRPr/>
            </a:pPr>
            <a:r>
              <a:rPr lang="tr-TR" sz="2800" dirty="0" smtClean="0"/>
              <a:t>Yöneylem araştırması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  <a:endParaRPr lang="tr-TR" sz="2800" dirty="0"/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4644008" y="1219200"/>
            <a:ext cx="3960440" cy="393799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lvl="0">
              <a:defRPr/>
            </a:pPr>
            <a:r>
              <a:rPr lang="tr-TR" sz="3200" b="1" dirty="0" smtClean="0"/>
              <a:t>Nitel yöntemler</a:t>
            </a:r>
          </a:p>
          <a:p>
            <a:pPr lvl="1">
              <a:defRPr/>
            </a:pPr>
            <a:r>
              <a:rPr lang="tr-TR" sz="2800" dirty="0" smtClean="0"/>
              <a:t>Alan araştırmaları</a:t>
            </a:r>
            <a:endParaRPr lang="en-US" sz="2800" dirty="0" smtClean="0"/>
          </a:p>
          <a:p>
            <a:pPr lvl="1">
              <a:defRPr/>
            </a:pPr>
            <a:r>
              <a:rPr lang="tr-TR" sz="2800" dirty="0" smtClean="0"/>
              <a:t>Örnek olaylar</a:t>
            </a:r>
          </a:p>
          <a:p>
            <a:pPr lvl="1">
              <a:defRPr/>
            </a:pPr>
            <a:r>
              <a:rPr lang="en-US" sz="2800" dirty="0" err="1" smtClean="0"/>
              <a:t>Etnogra</a:t>
            </a:r>
            <a:r>
              <a:rPr lang="tr-TR" sz="2800" dirty="0" err="1" smtClean="0"/>
              <a:t>fik</a:t>
            </a:r>
            <a:r>
              <a:rPr lang="tr-TR" sz="2800" dirty="0" smtClean="0"/>
              <a:t> araştırmalar</a:t>
            </a:r>
          </a:p>
          <a:p>
            <a:pPr lvl="1">
              <a:defRPr/>
            </a:pPr>
            <a:r>
              <a:rPr lang="tr-TR" sz="2800" dirty="0" smtClean="0"/>
              <a:t>Anlatıma dayalı araştırmalar</a:t>
            </a:r>
          </a:p>
          <a:p>
            <a:pPr lvl="1">
              <a:defRPr/>
            </a:pPr>
            <a:r>
              <a:rPr lang="tr-TR" sz="2800" dirty="0" smtClean="0"/>
              <a:t>. . .</a:t>
            </a:r>
          </a:p>
          <a:p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51520" y="5301208"/>
            <a:ext cx="842493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tr-TR" sz="3200" kern="0" dirty="0" smtClean="0"/>
              <a:t> </a:t>
            </a:r>
            <a:r>
              <a:rPr lang="tr-TR" sz="3200" b="1" kern="0" dirty="0" smtClean="0">
                <a:latin typeface="+mj-lt"/>
              </a:rPr>
              <a:t>Karma yöntemler</a:t>
            </a:r>
            <a:endParaRPr lang="en-US" sz="3200" b="1" kern="0" dirty="0">
              <a:latin typeface="+mj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Özet</a:t>
            </a:r>
          </a:p>
        </p:txBody>
      </p:sp>
      <p:sp>
        <p:nvSpPr>
          <p:cNvPr id="77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98072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tr-TR" sz="2800" dirty="0" smtClean="0"/>
          </a:p>
          <a:p>
            <a:pPr>
              <a:lnSpc>
                <a:spcPct val="90000"/>
              </a:lnSpc>
            </a:pPr>
            <a:endParaRPr lang="tr-TR" sz="28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1520" y="1052736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tr-TR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850728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İçerik analizi nedir?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tr-TR" sz="3200" kern="0" dirty="0" smtClean="0">
                <a:latin typeface="+mn-lt"/>
              </a:rPr>
              <a:t>İçerik analizi nasıl uygulanır?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İçerik analizi teknikleri nelerdir?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Alan araştırması nedir?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Hangi</a:t>
            </a:r>
            <a:r>
              <a:rPr kumimoji="0" lang="tr-TR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konular a</a:t>
            </a: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lan araştırması</a:t>
            </a:r>
            <a:r>
              <a:rPr kumimoji="0" lang="tr-TR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için uygundur?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Alan araştırması paradigmaları </a:t>
            </a:r>
            <a:r>
              <a:rPr kumimoji="0" lang="tr-TR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nelerdir?</a:t>
            </a:r>
            <a:endParaRPr kumimoji="0" lang="tr-T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İçerik Analizi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Tanım</a:t>
            </a:r>
            <a:endParaRPr lang="en-US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19200"/>
            <a:ext cx="8784976" cy="495300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İçerik analizi toplumsal davranışı etkilemeden gerçekleştirilebilen (</a:t>
            </a:r>
            <a:r>
              <a:rPr lang="tr-TR" sz="2800" dirty="0" err="1" smtClean="0"/>
              <a:t>non</a:t>
            </a:r>
            <a:r>
              <a:rPr lang="tr-TR" sz="2800" dirty="0" smtClean="0"/>
              <a:t>-</a:t>
            </a:r>
            <a:r>
              <a:rPr lang="tr-TR" sz="2800" dirty="0" err="1" smtClean="0"/>
              <a:t>obtrusive</a:t>
            </a:r>
            <a:r>
              <a:rPr lang="tr-TR" sz="2800" dirty="0" smtClean="0"/>
              <a:t>) bir araştırma yöntemidir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“İçerik analizi, iletişimin açık / belirgin içeriğinin nesnel, sistematik ve nicel tanımlanmasına yönelik bir araştırma tekniği” </a:t>
            </a:r>
            <a:r>
              <a:rPr lang="tr-TR" sz="1400" dirty="0" smtClean="0"/>
              <a:t>(</a:t>
            </a:r>
            <a:r>
              <a:rPr lang="tr-TR" sz="1400" dirty="0" err="1" smtClean="0"/>
              <a:t>Berelson</a:t>
            </a:r>
            <a:r>
              <a:rPr lang="tr-TR" sz="1400" dirty="0" smtClean="0"/>
              <a:t>, 1952, s. 18’den aktaran Gökçe, 2006, s. 35)</a:t>
            </a:r>
            <a:endParaRPr lang="tr-TR" sz="2800" dirty="0" smtClean="0"/>
          </a:p>
          <a:p>
            <a:pPr lvl="1" eaLnBrk="1" hangingPunct="1"/>
            <a:r>
              <a:rPr lang="tr-TR" sz="2400" dirty="0" smtClean="0"/>
              <a:t>Nesnellik</a:t>
            </a:r>
          </a:p>
          <a:p>
            <a:pPr lvl="1" eaLnBrk="1" hangingPunct="1"/>
            <a:r>
              <a:rPr lang="tr-TR" sz="2400" dirty="0" smtClean="0"/>
              <a:t>Sistematiklik</a:t>
            </a:r>
          </a:p>
          <a:p>
            <a:pPr lvl="1" eaLnBrk="1" hangingPunct="1"/>
            <a:r>
              <a:rPr lang="tr-TR" sz="2400" dirty="0" smtClean="0"/>
              <a:t>Niceliksellik</a:t>
            </a:r>
          </a:p>
          <a:p>
            <a:pPr lvl="1" eaLnBrk="1" hangingPunct="1"/>
            <a:r>
              <a:rPr lang="tr-TR" sz="2400" dirty="0" smtClean="0"/>
              <a:t>Açık / belirgin olma</a:t>
            </a:r>
          </a:p>
        </p:txBody>
      </p:sp>
      <p:sp>
        <p:nvSpPr>
          <p:cNvPr id="6" name="4 Metin kutusu"/>
          <p:cNvSpPr txBox="1"/>
          <p:nvPr/>
        </p:nvSpPr>
        <p:spPr>
          <a:xfrm>
            <a:off x="6756706" y="6176337"/>
            <a:ext cx="2279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Gökçe, 2006, s. 34-38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İçerik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500" dirty="0" smtClean="0"/>
              <a:t>“İçerik analizi, metin içeriği toplama ve analiz etme tekniğidir”</a:t>
            </a:r>
            <a:endParaRPr lang="en-US" sz="2500" dirty="0" smtClean="0"/>
          </a:p>
          <a:p>
            <a:pPr eaLnBrk="1" hangingPunct="1"/>
            <a:r>
              <a:rPr lang="tr-TR" sz="2500" dirty="0" smtClean="0"/>
              <a:t>İçerik: “iletilebilen sözcükler, anlamlar, resimler, semboller, düşünceler temalar veya herhangi bir ileti”</a:t>
            </a:r>
          </a:p>
          <a:p>
            <a:pPr eaLnBrk="1" hangingPunct="1"/>
            <a:r>
              <a:rPr lang="tr-TR" sz="2500" dirty="0" smtClean="0"/>
              <a:t>Açık ya da gizli içerik</a:t>
            </a:r>
          </a:p>
          <a:p>
            <a:pPr eaLnBrk="1" hangingPunct="1"/>
            <a:r>
              <a:rPr lang="tr-TR" sz="2500" dirty="0" smtClean="0"/>
              <a:t>Metin: “bir iletişim ortamı görevi gören her türden yazılı ileti” </a:t>
            </a:r>
          </a:p>
          <a:p>
            <a:pPr eaLnBrk="1" hangingPunct="1"/>
            <a:r>
              <a:rPr lang="tr-TR" sz="2500" dirty="0" smtClean="0"/>
              <a:t>Kayıtlı bilgi içeren her tür basılı, görsel, elektronik ve diğer türden belgelerin analizi</a:t>
            </a:r>
          </a:p>
          <a:p>
            <a:pPr eaLnBrk="1" hangingPunct="1"/>
            <a:r>
              <a:rPr lang="tr-TR" sz="2500" dirty="0" smtClean="0"/>
              <a:t>İletişim, sosyoloji, edebiyat, siyaset, ekonomi, psikoloji, tarih, antropoloji, </a:t>
            </a:r>
            <a:r>
              <a:rPr lang="tr-TR" sz="2500" dirty="0" err="1" smtClean="0"/>
              <a:t>vd</a:t>
            </a:r>
            <a:r>
              <a:rPr lang="tr-TR" sz="2500" dirty="0" smtClean="0"/>
              <a:t>. </a:t>
            </a:r>
          </a:p>
          <a:p>
            <a:pPr eaLnBrk="1" hangingPunct="1"/>
            <a:endParaRPr lang="tr-TR" sz="2400" dirty="0" smtClean="0"/>
          </a:p>
          <a:p>
            <a:endParaRPr lang="tr-TR" sz="24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6804248" y="6176337"/>
            <a:ext cx="2279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Neuman, 2006, s. 466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İçerik Analizinin Uygulanması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Araştırma sorusunun seçimi </a:t>
            </a:r>
          </a:p>
          <a:p>
            <a:r>
              <a:rPr lang="tr-TR" sz="2800" dirty="0" smtClean="0"/>
              <a:t>Örneklem seçimi</a:t>
            </a:r>
          </a:p>
          <a:p>
            <a:r>
              <a:rPr lang="tr-TR" sz="2800" dirty="0" smtClean="0"/>
              <a:t>Kavramsallaştırma ve kod kategorilerinin geliştirilmesi </a:t>
            </a:r>
          </a:p>
          <a:p>
            <a:r>
              <a:rPr lang="tr-TR" sz="2800" dirty="0" smtClean="0"/>
              <a:t>Veri toplama</a:t>
            </a:r>
          </a:p>
          <a:p>
            <a:r>
              <a:rPr lang="tr-TR" sz="2800" dirty="0" smtClean="0"/>
              <a:t>Kodlama</a:t>
            </a:r>
          </a:p>
          <a:p>
            <a:r>
              <a:rPr lang="tr-TR" sz="2800" dirty="0" smtClean="0"/>
              <a:t>Betimleme</a:t>
            </a:r>
          </a:p>
          <a:p>
            <a:r>
              <a:rPr lang="tr-TR" sz="2800" dirty="0" smtClean="0"/>
              <a:t>Değerlendirme</a:t>
            </a:r>
          </a:p>
          <a:p>
            <a:r>
              <a:rPr lang="tr-TR" sz="2800" dirty="0" smtClean="0"/>
              <a:t>Çıkarsama</a:t>
            </a:r>
          </a:p>
          <a:p>
            <a:r>
              <a:rPr lang="tr-TR" sz="2800" dirty="0" smtClean="0"/>
              <a:t>Yorumlama</a:t>
            </a:r>
            <a:endParaRPr lang="tr-TR" sz="28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5220072" y="6176337"/>
            <a:ext cx="3848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320-328; Bilgin, 2006, s. 11-15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İçerik Analizi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Sıklık analizi</a:t>
            </a:r>
          </a:p>
          <a:p>
            <a:r>
              <a:rPr lang="tr-TR" dirty="0" smtClean="0"/>
              <a:t>Kategori analizi</a:t>
            </a:r>
          </a:p>
          <a:p>
            <a:r>
              <a:rPr lang="tr-TR" dirty="0" smtClean="0"/>
              <a:t>Değerlendirici analiz</a:t>
            </a:r>
          </a:p>
          <a:p>
            <a:r>
              <a:rPr lang="tr-TR" dirty="0" smtClean="0"/>
              <a:t>İlişki analizi</a:t>
            </a:r>
          </a:p>
          <a:p>
            <a:r>
              <a:rPr lang="tr-TR" dirty="0" smtClean="0"/>
              <a:t>Diğer analizler 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769529" y="6176337"/>
            <a:ext cx="2266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Bilgin, 2006, s. 18-28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tr-TR" dirty="0" smtClean="0"/>
              <a:t>İçerik Analizinin Güçlü ve Zayıf Yönleri</a:t>
            </a:r>
            <a:endParaRPr lang="en-US" dirty="0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052736"/>
            <a:ext cx="4392488" cy="4953000"/>
          </a:xfrm>
        </p:spPr>
        <p:txBody>
          <a:bodyPr/>
          <a:lstStyle/>
          <a:p>
            <a:pPr eaLnBrk="1" hangingPunct="1">
              <a:buNone/>
            </a:pPr>
            <a:r>
              <a:rPr lang="tr-TR" sz="2400" b="1" u="sng" dirty="0" smtClean="0"/>
              <a:t>Güçlü yönleri</a:t>
            </a:r>
          </a:p>
          <a:p>
            <a:pPr eaLnBrk="1" hangingPunct="1"/>
            <a:r>
              <a:rPr lang="tr-TR" sz="2400" dirty="0" smtClean="0"/>
              <a:t>Zaman ve paradan tasarruf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Gerekirse araştırmanın bir kısmını yeniden yapmak basit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Uzun bir zaman kesitinde meydana gelen süreçleri incelemeye izin verir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Araştırmacının araştırdığı denekler üzerinde nadiren etkisi vardır (</a:t>
            </a:r>
            <a:r>
              <a:rPr lang="tr-TR" sz="2400" dirty="0" err="1" smtClean="0"/>
              <a:t>unobtrusive</a:t>
            </a:r>
            <a:r>
              <a:rPr lang="tr-TR" sz="2400" dirty="0" smtClean="0"/>
              <a:t>) </a:t>
            </a:r>
            <a:endParaRPr lang="en-US" sz="2400" dirty="0" smtClean="0"/>
          </a:p>
          <a:p>
            <a:pPr eaLnBrk="1" hangingPunct="1"/>
            <a:r>
              <a:rPr lang="tr-TR" sz="2400" dirty="0" smtClean="0"/>
              <a:t>Güvenilir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220072" y="1124744"/>
            <a:ext cx="374441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Zayıf yönleri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Kayıtlı iletişimin incelenmesiyle sınırlı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Geçerlik sorunları vardır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4 Metin kutusu"/>
          <p:cNvSpPr txBox="1"/>
          <p:nvPr/>
        </p:nvSpPr>
        <p:spPr>
          <a:xfrm>
            <a:off x="6849131" y="6135687"/>
            <a:ext cx="219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Kaynak: Babbie, 2007, s. 330</a:t>
            </a:r>
          </a:p>
          <a:p>
            <a:endParaRPr lang="tr-TR" sz="1200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11987</TotalTime>
  <Words>1081</Words>
  <Application>Microsoft Office PowerPoint</Application>
  <PresentationFormat>Ekran Gösterisi (4:3)</PresentationFormat>
  <Paragraphs>238</Paragraphs>
  <Slides>30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Default Design</vt:lpstr>
      <vt:lpstr>Sosyal Bilimlerde Araştırma Yöntemleri</vt:lpstr>
      <vt:lpstr>Plan</vt:lpstr>
      <vt:lpstr>Araştırma Yöntemleri</vt:lpstr>
      <vt:lpstr>İçerik Analizi</vt:lpstr>
      <vt:lpstr>Tanım</vt:lpstr>
      <vt:lpstr>İçerik Nedir?</vt:lpstr>
      <vt:lpstr>İçerik Analizinin Uygulanması</vt:lpstr>
      <vt:lpstr>İçerik Analizi Teknikleri</vt:lpstr>
      <vt:lpstr>İçerik Analizinin Güçlü ve Zayıf Yönleri</vt:lpstr>
      <vt:lpstr>Alan Araştırması</vt:lpstr>
      <vt:lpstr>Alan Araştırmasına Uygun Konular</vt:lpstr>
      <vt:lpstr>Nitel Alan Araştırmasıyla İlgili Özel Durumlar</vt:lpstr>
      <vt:lpstr>Alan Araştırması Paradigmaları</vt:lpstr>
      <vt:lpstr>Alan Çalışması İçin Hazırlık</vt:lpstr>
      <vt:lpstr>Görüşmenin Yedi Aşaması</vt:lpstr>
      <vt:lpstr>Odak Grupları</vt:lpstr>
      <vt:lpstr>Not Tutma İlkeleri</vt:lpstr>
      <vt:lpstr>Nitel Alan Araştırmasında Araştırma Etiği</vt:lpstr>
      <vt:lpstr>Alan Araştırmasının Güçlü ve Zayıf Yönleri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Yasar Tonta</cp:lastModifiedBy>
  <cp:revision>491</cp:revision>
  <dcterms:created xsi:type="dcterms:W3CDTF">2002-08-26T07:08:49Z</dcterms:created>
  <dcterms:modified xsi:type="dcterms:W3CDTF">2011-08-19T17:21:28Z</dcterms:modified>
</cp:coreProperties>
</file>