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55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Default Extension="gif" ContentType="image/gif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sldIdLst>
    <p:sldId id="449" r:id="rId2"/>
    <p:sldId id="452" r:id="rId3"/>
    <p:sldId id="897" r:id="rId4"/>
    <p:sldId id="801" r:id="rId5"/>
    <p:sldId id="900" r:id="rId6"/>
    <p:sldId id="804" r:id="rId7"/>
    <p:sldId id="805" r:id="rId8"/>
    <p:sldId id="809" r:id="rId9"/>
    <p:sldId id="901" r:id="rId10"/>
    <p:sldId id="908" r:id="rId11"/>
    <p:sldId id="914" r:id="rId12"/>
    <p:sldId id="915" r:id="rId13"/>
    <p:sldId id="916" r:id="rId14"/>
    <p:sldId id="810" r:id="rId15"/>
    <p:sldId id="906" r:id="rId16"/>
    <p:sldId id="811" r:id="rId17"/>
    <p:sldId id="812" r:id="rId18"/>
    <p:sldId id="813" r:id="rId19"/>
    <p:sldId id="814" r:id="rId20"/>
    <p:sldId id="903" r:id="rId21"/>
    <p:sldId id="815" r:id="rId22"/>
    <p:sldId id="822" r:id="rId23"/>
    <p:sldId id="823" r:id="rId24"/>
    <p:sldId id="824" r:id="rId25"/>
    <p:sldId id="825" r:id="rId26"/>
    <p:sldId id="907" r:id="rId27"/>
    <p:sldId id="918" r:id="rId28"/>
    <p:sldId id="827" r:id="rId29"/>
    <p:sldId id="917" r:id="rId30"/>
    <p:sldId id="952" r:id="rId31"/>
    <p:sldId id="848" r:id="rId32"/>
    <p:sldId id="919" r:id="rId33"/>
    <p:sldId id="920" r:id="rId34"/>
    <p:sldId id="921" r:id="rId35"/>
    <p:sldId id="924" r:id="rId36"/>
    <p:sldId id="929" r:id="rId37"/>
    <p:sldId id="953" r:id="rId38"/>
    <p:sldId id="955" r:id="rId39"/>
    <p:sldId id="930" r:id="rId40"/>
    <p:sldId id="925" r:id="rId41"/>
    <p:sldId id="867" r:id="rId42"/>
    <p:sldId id="861" r:id="rId43"/>
    <p:sldId id="932" r:id="rId44"/>
    <p:sldId id="935" r:id="rId45"/>
    <p:sldId id="936" r:id="rId46"/>
    <p:sldId id="938" r:id="rId47"/>
    <p:sldId id="939" r:id="rId48"/>
    <p:sldId id="937" r:id="rId49"/>
    <p:sldId id="940" r:id="rId50"/>
    <p:sldId id="941" r:id="rId51"/>
    <p:sldId id="944" r:id="rId52"/>
    <p:sldId id="942" r:id="rId53"/>
    <p:sldId id="945" r:id="rId54"/>
    <p:sldId id="949" r:id="rId55"/>
    <p:sldId id="950" r:id="rId56"/>
    <p:sldId id="948" r:id="rId57"/>
    <p:sldId id="711" r:id="rId58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CC"/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7359" autoAdjust="0"/>
  </p:normalViewPr>
  <p:slideViewPr>
    <p:cSldViewPr>
      <p:cViewPr>
        <p:scale>
          <a:sx n="74" d="100"/>
          <a:sy n="74" d="100"/>
        </p:scale>
        <p:origin x="-39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6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087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Kitap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tr-TR"/>
  <c:chart>
    <c:plotArea>
      <c:layout/>
      <c:barChart>
        <c:barDir val="col"/>
        <c:grouping val="clustered"/>
        <c:ser>
          <c:idx val="0"/>
          <c:order val="0"/>
          <c:cat>
            <c:strRef>
              <c:f>Sayfa1!$A$4:$A$8</c:f>
              <c:strCache>
                <c:ptCount val="5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F</c:v>
                </c:pt>
              </c:strCache>
            </c:strRef>
          </c:cat>
          <c:val>
            <c:numRef>
              <c:f>Sayfa1!$B$4:$B$8</c:f>
              <c:numCache>
                <c:formatCode>General</c:formatCode>
                <c:ptCount val="5"/>
                <c:pt idx="0">
                  <c:v>14</c:v>
                </c:pt>
                <c:pt idx="1">
                  <c:v>15</c:v>
                </c:pt>
                <c:pt idx="2">
                  <c:v>8</c:v>
                </c:pt>
                <c:pt idx="3">
                  <c:v>5</c:v>
                </c:pt>
                <c:pt idx="4">
                  <c:v>8</c:v>
                </c:pt>
              </c:numCache>
            </c:numRef>
          </c:val>
        </c:ser>
        <c:axId val="86640128"/>
        <c:axId val="86733184"/>
      </c:barChart>
      <c:catAx>
        <c:axId val="86640128"/>
        <c:scaling>
          <c:orientation val="minMax"/>
        </c:scaling>
        <c:axPos val="b"/>
        <c:tickLblPos val="nextTo"/>
        <c:crossAx val="86733184"/>
        <c:crosses val="autoZero"/>
        <c:auto val="1"/>
        <c:lblAlgn val="ctr"/>
        <c:lblOffset val="100"/>
      </c:catAx>
      <c:valAx>
        <c:axId val="86733184"/>
        <c:scaling>
          <c:orientation val="minMax"/>
        </c:scaling>
        <c:axPos val="l"/>
        <c:majorGridlines/>
        <c:numFmt formatCode="General" sourceLinked="1"/>
        <c:tickLblPos val="nextTo"/>
        <c:crossAx val="86640128"/>
        <c:crosses val="autoZero"/>
        <c:crossBetween val="between"/>
      </c:valAx>
    </c:plotArea>
    <c:plotVisOnly val="1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DB072441-5826-4DC4-B2ED-458E0A7738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FD1B0F-4506-4228-AA3C-A4491E84E49B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5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5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8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9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0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5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2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0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2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4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6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4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3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FD1B0F-4506-4228-AA3C-A4491E84E49B}" type="slidenum">
              <a:rPr lang="en-US" smtClean="0"/>
              <a:pPr/>
              <a:t>30</a:t>
            </a:fld>
            <a:endParaRPr lang="en-US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4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1051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2826"/>
            <a:ext cx="5486400" cy="4115949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0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5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8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9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8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9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9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52</a:t>
            </a:fld>
            <a:endParaRPr 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1041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2826"/>
            <a:ext cx="5486400" cy="4115949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1041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2826"/>
            <a:ext cx="5486400" cy="4115949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1041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2826"/>
            <a:ext cx="5486400" cy="4115949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1047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2826"/>
            <a:ext cx="5486400" cy="4115949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8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9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4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4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0"/>
            <a:ext cx="2057400" cy="61722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019800" cy="61722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7772400" cy="914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219200"/>
            <a:ext cx="4038600" cy="4953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53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	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Rectangle 20"/>
          <p:cNvSpPr>
            <a:spLocks noChangeArrowheads="1"/>
          </p:cNvSpPr>
          <p:nvPr userDrawn="1"/>
        </p:nvSpPr>
        <p:spPr bwMode="auto">
          <a:xfrm>
            <a:off x="0" y="0"/>
            <a:ext cx="9144000" cy="914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tr-TR"/>
          </a:p>
        </p:txBody>
      </p:sp>
      <p:sp>
        <p:nvSpPr>
          <p:cNvPr id="1046" name="Rectangle 22"/>
          <p:cNvSpPr>
            <a:spLocks noChangeArrowheads="1"/>
          </p:cNvSpPr>
          <p:nvPr userDrawn="1"/>
        </p:nvSpPr>
        <p:spPr bwMode="auto">
          <a:xfrm>
            <a:off x="0" y="6477000"/>
            <a:ext cx="9144000" cy="381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tr-TR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99592" y="0"/>
            <a:ext cx="733000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Titles Can Be Long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229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This the Top Level of the Slide Text</a:t>
            </a:r>
          </a:p>
          <a:p>
            <a:pPr lvl="1"/>
            <a:r>
              <a:rPr lang="en-US" dirty="0" smtClean="0"/>
              <a:t>This Is the Second Level of the Slide Text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6781800" y="64770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Ins="0" anchor="ctr"/>
          <a:lstStyle/>
          <a:p>
            <a:pPr algn="l">
              <a:defRPr/>
            </a:pPr>
            <a:endParaRPr lang="en-US" sz="1000" b="1">
              <a:solidFill>
                <a:srgbClr val="FFFFFF"/>
              </a:solidFill>
              <a:latin typeface="Futura Md BT" pitchFamily="34" charset="0"/>
            </a:endParaRPr>
          </a:p>
          <a:p>
            <a:pPr algn="r">
              <a:defRPr/>
            </a:pPr>
            <a:endParaRPr lang="en-US" sz="1000" b="1">
              <a:solidFill>
                <a:srgbClr val="FFFFFF"/>
              </a:solidFill>
              <a:latin typeface="Futura Md BT" pitchFamily="34" charset="0"/>
            </a:endParaRPr>
          </a:p>
        </p:txBody>
      </p:sp>
      <p:sp>
        <p:nvSpPr>
          <p:cNvPr id="1048" name="Rectangle 24"/>
          <p:cNvSpPr>
            <a:spLocks noChangeArrowheads="1"/>
          </p:cNvSpPr>
          <p:nvPr userDrawn="1"/>
        </p:nvSpPr>
        <p:spPr bwMode="auto">
          <a:xfrm>
            <a:off x="8100392" y="6477000"/>
            <a:ext cx="504056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Ins="0" anchor="ctr"/>
          <a:lstStyle/>
          <a:p>
            <a:pPr algn="r">
              <a:defRPr/>
            </a:pPr>
            <a:fld id="{11B2A192-C7D8-4BC0-B6D8-2D7341411D18}" type="slidenum">
              <a:rPr lang="en-US" sz="1000" b="1" smtClean="0">
                <a:solidFill>
                  <a:srgbClr val="FFFFFF"/>
                </a:solidFill>
                <a:latin typeface="Futura Md BT" pitchFamily="34" charset="0"/>
              </a:rPr>
              <a:pPr algn="r">
                <a:defRPr/>
              </a:pPr>
              <a:t>‹#›</a:t>
            </a:fld>
            <a:endParaRPr lang="en-US" sz="1000" b="1" dirty="0">
              <a:solidFill>
                <a:srgbClr val="FFFFFF"/>
              </a:solidFill>
              <a:latin typeface="Futura Md BT" pitchFamily="34" charset="0"/>
            </a:endParaRPr>
          </a:p>
        </p:txBody>
      </p:sp>
      <p:sp>
        <p:nvSpPr>
          <p:cNvPr id="14" name="Rectangle 24"/>
          <p:cNvSpPr>
            <a:spLocks noChangeArrowheads="1"/>
          </p:cNvSpPr>
          <p:nvPr userDrawn="1"/>
        </p:nvSpPr>
        <p:spPr bwMode="auto">
          <a:xfrm>
            <a:off x="179512" y="6477000"/>
            <a:ext cx="2808312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Ins="0" anchor="ctr"/>
          <a:lstStyle/>
          <a:p>
            <a:pPr algn="l">
              <a:defRPr/>
            </a:pPr>
            <a:r>
              <a:rPr lang="tr-TR" sz="1000" b="1" dirty="0" smtClean="0">
                <a:solidFill>
                  <a:srgbClr val="FFFFFF"/>
                </a:solidFill>
                <a:latin typeface="Futura Md BT" pitchFamily="34" charset="0"/>
              </a:rPr>
              <a:t>Sosyal</a:t>
            </a:r>
            <a:r>
              <a:rPr lang="tr-TR" sz="1000" b="1" baseline="0" dirty="0" smtClean="0">
                <a:solidFill>
                  <a:srgbClr val="FFFFFF"/>
                </a:solidFill>
                <a:latin typeface="Futura Md BT" pitchFamily="34" charset="0"/>
              </a:rPr>
              <a:t> Bilimlerde Araştırma Yöntemleri </a:t>
            </a:r>
            <a:endParaRPr lang="en-US" sz="1000" b="1" dirty="0">
              <a:solidFill>
                <a:srgbClr val="FFFFFF"/>
              </a:solidFill>
              <a:latin typeface="Futura Md BT" pitchFamily="34" charset="0"/>
            </a:endParaRPr>
          </a:p>
        </p:txBody>
      </p:sp>
      <p:pic>
        <p:nvPicPr>
          <p:cNvPr id="15" name="14 Resim" descr="cc-by-nc-sa.jpg"/>
          <p:cNvPicPr>
            <a:picLocks noChangeAspect="1"/>
          </p:cNvPicPr>
          <p:nvPr userDrawn="1"/>
        </p:nvPicPr>
        <p:blipFill>
          <a:blip r:embed="rId16" cstate="print"/>
          <a:stretch>
            <a:fillRect/>
          </a:stretch>
        </p:blipFill>
        <p:spPr>
          <a:xfrm>
            <a:off x="6228184" y="6525344"/>
            <a:ext cx="748676" cy="258165"/>
          </a:xfrm>
          <a:prstGeom prst="rect">
            <a:avLst/>
          </a:prstGeom>
        </p:spPr>
      </p:pic>
      <p:sp>
        <p:nvSpPr>
          <p:cNvPr id="16" name="Rectangle 24"/>
          <p:cNvSpPr>
            <a:spLocks noChangeArrowheads="1"/>
          </p:cNvSpPr>
          <p:nvPr userDrawn="1"/>
        </p:nvSpPr>
        <p:spPr bwMode="auto">
          <a:xfrm>
            <a:off x="3491880" y="6477000"/>
            <a:ext cx="144016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Ins="0" anchor="ctr"/>
          <a:lstStyle/>
          <a:p>
            <a:pPr algn="l">
              <a:defRPr/>
            </a:pPr>
            <a:r>
              <a:rPr lang="tr-TR" sz="1000" b="1" dirty="0" smtClean="0">
                <a:solidFill>
                  <a:srgbClr val="FFFFFF"/>
                </a:solidFill>
                <a:latin typeface="Futura Md BT" pitchFamily="34" charset="0"/>
              </a:rPr>
              <a:t>www.</a:t>
            </a:r>
            <a:r>
              <a:rPr lang="tr-TR" sz="1000" b="1" dirty="0" err="1" smtClean="0">
                <a:solidFill>
                  <a:srgbClr val="FFFFFF"/>
                </a:solidFill>
                <a:latin typeface="Futura Md BT" pitchFamily="34" charset="0"/>
              </a:rPr>
              <a:t>acikders</a:t>
            </a:r>
            <a:r>
              <a:rPr lang="tr-TR" sz="1000" b="1" dirty="0" smtClean="0">
                <a:solidFill>
                  <a:srgbClr val="FFFFFF"/>
                </a:solidFill>
                <a:latin typeface="Futura Md BT" pitchFamily="34" charset="0"/>
              </a:rPr>
              <a:t>.</a:t>
            </a:r>
            <a:r>
              <a:rPr lang="tr-TR" sz="1000" b="1" dirty="0" err="1" smtClean="0">
                <a:solidFill>
                  <a:srgbClr val="FFFFFF"/>
                </a:solidFill>
                <a:latin typeface="Futura Md BT" pitchFamily="34" charset="0"/>
              </a:rPr>
              <a:t>org.tr</a:t>
            </a:r>
            <a:r>
              <a:rPr lang="tr-TR" sz="1000" b="1" baseline="0" dirty="0" smtClean="0">
                <a:solidFill>
                  <a:srgbClr val="FFFFFF"/>
                </a:solidFill>
                <a:latin typeface="Futura Md BT" pitchFamily="34" charset="0"/>
              </a:rPr>
              <a:t> </a:t>
            </a:r>
            <a:endParaRPr lang="en-US" sz="1000" b="1" dirty="0">
              <a:solidFill>
                <a:srgbClr val="FFFFFF"/>
              </a:solidFill>
              <a:latin typeface="Futura Md BT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3" r:id="rId14"/>
  </p:sldLayoutIdLst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ile:Bypolls.gif" TargetMode="Externa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1268760"/>
            <a:ext cx="7773988" cy="2376488"/>
          </a:xfrm>
        </p:spPr>
        <p:txBody>
          <a:bodyPr/>
          <a:lstStyle/>
          <a:p>
            <a:pPr algn="ctr" eaLnBrk="1" hangingPunct="1"/>
            <a:r>
              <a:rPr lang="tr-TR" dirty="0" smtClean="0">
                <a:solidFill>
                  <a:schemeClr val="tx1"/>
                </a:solidFill>
              </a:rPr>
              <a:t>Sosyal Bilimlerde Araştırma Yöntemleri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05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23528" y="4005064"/>
            <a:ext cx="8424863" cy="864096"/>
          </a:xfrm>
          <a:noFill/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800" dirty="0" smtClean="0"/>
              <a:t>Örneklem Seçme Mantığı</a:t>
            </a:r>
          </a:p>
        </p:txBody>
      </p:sp>
      <p:pic>
        <p:nvPicPr>
          <p:cNvPr id="4" name="3 Resim" descr="tuba-logosu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608" y="44624"/>
            <a:ext cx="759976" cy="792088"/>
          </a:xfrm>
          <a:prstGeom prst="rect">
            <a:avLst/>
          </a:prstGeom>
        </p:spPr>
      </p:pic>
      <p:pic>
        <p:nvPicPr>
          <p:cNvPr id="5" name="4 Resim" descr="uadmk-logosu-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16416" y="74712"/>
            <a:ext cx="762000" cy="762000"/>
          </a:xfrm>
          <a:prstGeom prst="rect">
            <a:avLst/>
          </a:prstGeom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3568" y="-27384"/>
            <a:ext cx="8136904" cy="914400"/>
          </a:xfrm>
        </p:spPr>
        <p:txBody>
          <a:bodyPr/>
          <a:lstStyle/>
          <a:p>
            <a:r>
              <a:rPr lang="tr-TR" dirty="0" smtClean="0"/>
              <a:t>Evren, Örneklem, </a:t>
            </a:r>
            <a:r>
              <a:rPr lang="tr-TR" dirty="0" err="1" smtClean="0"/>
              <a:t>Öge</a:t>
            </a:r>
            <a:r>
              <a:rPr lang="tr-TR" dirty="0" smtClean="0"/>
              <a:t>, Denek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052736"/>
            <a:ext cx="4320480" cy="4953000"/>
          </a:xfrm>
        </p:spPr>
        <p:txBody>
          <a:bodyPr/>
          <a:lstStyle/>
          <a:p>
            <a:r>
              <a:rPr lang="tr-TR" sz="2000" b="1" dirty="0" smtClean="0"/>
              <a:t>Evren:</a:t>
            </a:r>
            <a:r>
              <a:rPr lang="tr-TR" sz="2000" dirty="0" smtClean="0"/>
              <a:t> Bulguları genellemek istediğimiz birimlerin tamamı (ör., Türkiye’deki 50 milyon seçmen, com.tr adresli tüm web siteleri, vs.)</a:t>
            </a:r>
          </a:p>
          <a:p>
            <a:r>
              <a:rPr lang="tr-TR" sz="2000" b="1" dirty="0" smtClean="0"/>
              <a:t>Örneklem:</a:t>
            </a:r>
            <a:r>
              <a:rPr lang="tr-TR" sz="2000" dirty="0" smtClean="0"/>
              <a:t> Evreni oluşturan birimler arasından seçilen ve evreni temsil ettiği varsayılan daha küçük birimlerin toplamı</a:t>
            </a:r>
          </a:p>
          <a:p>
            <a:r>
              <a:rPr lang="tr-TR" sz="2000" b="1" dirty="0" err="1" smtClean="0"/>
              <a:t>Öge</a:t>
            </a:r>
            <a:r>
              <a:rPr lang="tr-TR" sz="2000" b="1" dirty="0" smtClean="0"/>
              <a:t>: </a:t>
            </a:r>
            <a:r>
              <a:rPr lang="tr-TR" sz="2000" dirty="0" smtClean="0"/>
              <a:t>Hakkında bilgi toplanan, örneklem seçiminde kullanılan ve analizin temelini oluşturan birim</a:t>
            </a:r>
          </a:p>
          <a:p>
            <a:r>
              <a:rPr lang="tr-TR" sz="2000" b="1" dirty="0" smtClean="0"/>
              <a:t>Denek: </a:t>
            </a:r>
            <a:r>
              <a:rPr lang="tr-TR" sz="2000" dirty="0" smtClean="0"/>
              <a:t>Örnekleme seçilen </a:t>
            </a:r>
            <a:r>
              <a:rPr lang="tr-TR" sz="2000" dirty="0" err="1" smtClean="0"/>
              <a:t>ögelerin</a:t>
            </a:r>
            <a:r>
              <a:rPr lang="tr-TR" sz="2000" dirty="0" smtClean="0"/>
              <a:t> her biri</a:t>
            </a:r>
            <a:endParaRPr lang="tr-TR" sz="2000" b="1" dirty="0" smtClean="0"/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4571999" y="1733908"/>
            <a:ext cx="3096344" cy="1323439"/>
          </a:xfrm>
          <a:prstGeom prst="rect">
            <a:avLst/>
          </a:prstGeom>
          <a:noFill/>
          <a:ln w="2540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1600" dirty="0" smtClean="0"/>
              <a:t>82 93 97 62 75 52 91 78 81 43  40  92 66 48 53 90 57 80 98 38  81 91 78 55 94 61 81 60 48 92  45 78 84 78 33 79 61 65 65 51   78 90 83 83 87 91 93 35 61 91</a:t>
            </a:r>
            <a:endParaRPr lang="tr-TR" sz="1600" dirty="0"/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5940151" y="3750132"/>
            <a:ext cx="1224136" cy="1015663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2000" dirty="0" smtClean="0"/>
              <a:t>61 81 60</a:t>
            </a:r>
          </a:p>
          <a:p>
            <a:r>
              <a:rPr lang="tr-TR" sz="2000" dirty="0" smtClean="0"/>
              <a:t>79 61 65</a:t>
            </a:r>
          </a:p>
          <a:p>
            <a:r>
              <a:rPr lang="tr-TR" sz="2000" dirty="0" smtClean="0"/>
              <a:t>91 93 35</a:t>
            </a:r>
            <a:endParaRPr lang="tr-TR" sz="2000" dirty="0"/>
          </a:p>
        </p:txBody>
      </p:sp>
      <p:sp>
        <p:nvSpPr>
          <p:cNvPr id="7" name="6 Metin kutusu"/>
          <p:cNvSpPr txBox="1"/>
          <p:nvPr/>
        </p:nvSpPr>
        <p:spPr>
          <a:xfrm>
            <a:off x="5436095" y="1373868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 smtClean="0"/>
              <a:t>Evren</a:t>
            </a:r>
            <a:endParaRPr lang="tr-TR" sz="1800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6084167" y="2237964"/>
            <a:ext cx="864096" cy="83099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 smtClean="0"/>
              <a:t>        </a:t>
            </a:r>
          </a:p>
          <a:p>
            <a:endParaRPr lang="tr-TR" dirty="0"/>
          </a:p>
        </p:txBody>
      </p:sp>
      <p:cxnSp>
        <p:nvCxnSpPr>
          <p:cNvPr id="13" name="12 Düz Ok Bağlayıcısı"/>
          <p:cNvCxnSpPr>
            <a:stCxn id="11" idx="2"/>
            <a:endCxn id="5" idx="0"/>
          </p:cNvCxnSpPr>
          <p:nvPr/>
        </p:nvCxnSpPr>
        <p:spPr bwMode="auto">
          <a:xfrm rot="16200000" flipH="1">
            <a:off x="6193632" y="3391544"/>
            <a:ext cx="681171" cy="36004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15 Metin kutusu"/>
          <p:cNvSpPr txBox="1"/>
          <p:nvPr/>
        </p:nvSpPr>
        <p:spPr>
          <a:xfrm>
            <a:off x="7308303" y="4038164"/>
            <a:ext cx="1184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 smtClean="0"/>
              <a:t>Örneklem</a:t>
            </a:r>
            <a:endParaRPr lang="tr-TR" sz="1800" dirty="0"/>
          </a:p>
        </p:txBody>
      </p:sp>
      <p:cxnSp>
        <p:nvCxnSpPr>
          <p:cNvPr id="18" name="17 Düz Ok Bağlayıcısı"/>
          <p:cNvCxnSpPr/>
          <p:nvPr/>
        </p:nvCxnSpPr>
        <p:spPr bwMode="auto">
          <a:xfrm flipV="1">
            <a:off x="5220071" y="4614228"/>
            <a:ext cx="864096" cy="43204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18 Metin kutusu"/>
          <p:cNvSpPr txBox="1"/>
          <p:nvPr/>
        </p:nvSpPr>
        <p:spPr>
          <a:xfrm>
            <a:off x="5148063" y="5118284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 smtClean="0"/>
              <a:t>Denek</a:t>
            </a:r>
            <a:endParaRPr lang="tr-TR" sz="18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512" y="-99392"/>
            <a:ext cx="8892480" cy="914400"/>
          </a:xfrm>
        </p:spPr>
        <p:txBody>
          <a:bodyPr/>
          <a:lstStyle/>
          <a:p>
            <a:r>
              <a:rPr lang="tr-TR" dirty="0" smtClean="0"/>
              <a:t>Araştırma Evreni, Örneklem Çerçevesi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219200"/>
            <a:ext cx="8964488" cy="495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800" b="1" dirty="0" smtClean="0"/>
              <a:t>Araştırma evreni: </a:t>
            </a:r>
            <a:r>
              <a:rPr lang="tr-TR" sz="2800" dirty="0" smtClean="0"/>
              <a:t>Örneklemin seçileceği </a:t>
            </a:r>
            <a:r>
              <a:rPr lang="tr-TR" sz="2800" dirty="0" err="1" smtClean="0"/>
              <a:t>ögelerin</a:t>
            </a:r>
            <a:r>
              <a:rPr lang="tr-TR" sz="2800" dirty="0" smtClean="0"/>
              <a:t> toplamı (ör, tüm kayıtlı seçmenler)</a:t>
            </a:r>
          </a:p>
          <a:p>
            <a:pPr>
              <a:lnSpc>
                <a:spcPct val="90000"/>
              </a:lnSpc>
            </a:pPr>
            <a:r>
              <a:rPr lang="tr-TR" sz="2800" b="1" dirty="0" smtClean="0"/>
              <a:t>Örneklem birimi: </a:t>
            </a:r>
            <a:r>
              <a:rPr lang="tr-TR" sz="2800" dirty="0" smtClean="0"/>
              <a:t>Örneklemin belli aşamalarında seçim için düşünülen </a:t>
            </a:r>
            <a:r>
              <a:rPr lang="tr-TR" sz="2800" dirty="0" err="1" smtClean="0"/>
              <a:t>öge</a:t>
            </a:r>
            <a:r>
              <a:rPr lang="tr-TR" sz="2800" dirty="0" smtClean="0"/>
              <a:t> ya da </a:t>
            </a:r>
            <a:r>
              <a:rPr lang="tr-TR" sz="2800" dirty="0" err="1" smtClean="0"/>
              <a:t>ögeler</a:t>
            </a:r>
            <a:r>
              <a:rPr lang="tr-TR" sz="2800" dirty="0" smtClean="0"/>
              <a:t> seti</a:t>
            </a:r>
          </a:p>
          <a:p>
            <a:pPr>
              <a:lnSpc>
                <a:spcPct val="90000"/>
              </a:lnSpc>
            </a:pPr>
            <a:r>
              <a:rPr lang="tr-TR" sz="2800" b="1" dirty="0" smtClean="0"/>
              <a:t>Örneklem çerçevesi:</a:t>
            </a:r>
            <a:r>
              <a:rPr lang="tr-TR" sz="2800" dirty="0" smtClean="0"/>
              <a:t> Örneklemin ya da örneklemin belirli bir aşamasının seçileceği örneklem birimlerinin geçerli listesi</a:t>
            </a:r>
          </a:p>
          <a:p>
            <a:pPr>
              <a:lnSpc>
                <a:spcPct val="90000"/>
              </a:lnSpc>
            </a:pPr>
            <a:r>
              <a:rPr lang="tr-TR" sz="2800" b="1" dirty="0" smtClean="0"/>
              <a:t>Örneklem arası:</a:t>
            </a:r>
            <a:r>
              <a:rPr lang="tr-TR" sz="2800" dirty="0" smtClean="0"/>
              <a:t> Evren büyüklüğü / örneklem büyüklüğü</a:t>
            </a:r>
          </a:p>
          <a:p>
            <a:pPr>
              <a:lnSpc>
                <a:spcPct val="90000"/>
              </a:lnSpc>
            </a:pPr>
            <a:r>
              <a:rPr lang="tr-TR" sz="2800" b="1" dirty="0" smtClean="0"/>
              <a:t>Örneklem oranı: </a:t>
            </a:r>
            <a:r>
              <a:rPr lang="tr-TR" sz="2800" dirty="0" smtClean="0"/>
              <a:t>Örneklem büyüklüğü / evren büyüklüğü </a:t>
            </a:r>
          </a:p>
          <a:p>
            <a:endParaRPr lang="tr-TR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528" y="72008"/>
            <a:ext cx="822960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Gözlem Birimi, Analiz Birimi</a:t>
            </a:r>
            <a:endParaRPr lang="tr-TR" dirty="0"/>
          </a:p>
        </p:txBody>
      </p:sp>
      <p:sp>
        <p:nvSpPr>
          <p:cNvPr id="66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19150"/>
            <a:ext cx="8964488" cy="42100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sz="2800" b="1" dirty="0" smtClean="0"/>
              <a:t>Gözlem birimi: </a:t>
            </a:r>
            <a:r>
              <a:rPr lang="tr-TR" sz="2800" dirty="0" smtClean="0"/>
              <a:t>Veri toplama birimi, hakkında bilgi toplanacak </a:t>
            </a:r>
            <a:r>
              <a:rPr lang="tr-TR" sz="2800" dirty="0" err="1" smtClean="0"/>
              <a:t>ögeler</a:t>
            </a:r>
            <a:r>
              <a:rPr lang="tr-TR" sz="2800" dirty="0" smtClean="0"/>
              <a:t> seti</a:t>
            </a:r>
          </a:p>
          <a:p>
            <a:r>
              <a:rPr lang="tr-TR" sz="2800" b="1" dirty="0" smtClean="0"/>
              <a:t>Analiz birimi: </a:t>
            </a:r>
            <a:r>
              <a:rPr lang="tr-TR" sz="2800" dirty="0" smtClean="0"/>
              <a:t>Benzer </a:t>
            </a:r>
            <a:r>
              <a:rPr lang="tr-TR" sz="2800" dirty="0"/>
              <a:t>tüm birimlerin özet tanımlarını oluşturmak ve aralarındaki farkları açıklamak için üzerinde gözlem yapılan </a:t>
            </a:r>
            <a:r>
              <a:rPr lang="tr-TR" sz="2800" dirty="0" smtClean="0"/>
              <a:t>bireyler, gruplar, örgütler, nesneler</a:t>
            </a:r>
          </a:p>
          <a:p>
            <a:r>
              <a:rPr lang="tr-TR" sz="2800" dirty="0" smtClean="0"/>
              <a:t>Genellikle analiz birimi ile gözlem birimi aynıdır, ör., kişi başına düşen ulusal gelir</a:t>
            </a:r>
          </a:p>
          <a:p>
            <a:r>
              <a:rPr lang="tr-TR" sz="2800" dirty="0" smtClean="0"/>
              <a:t>Ama farklı da olabilir, ör., hane halkı toplam geliri (</a:t>
            </a:r>
            <a:r>
              <a:rPr lang="tr-TR" sz="2800" b="1" dirty="0" smtClean="0"/>
              <a:t>gözlem birimi </a:t>
            </a:r>
            <a:r>
              <a:rPr lang="tr-TR" sz="2800" dirty="0" smtClean="0"/>
              <a:t>bir hanede para kazanan her birey, </a:t>
            </a:r>
            <a:r>
              <a:rPr lang="tr-TR" sz="2800" b="1" dirty="0" smtClean="0"/>
              <a:t>analiz birimi</a:t>
            </a:r>
            <a:r>
              <a:rPr lang="tr-TR" sz="2800" dirty="0" smtClean="0"/>
              <a:t> ise hane, yani o hanede para kazanan tüm bireyler)</a:t>
            </a:r>
            <a:endParaRPr lang="tr-TR" sz="28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6512" y="72008"/>
            <a:ext cx="914400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Analiz </a:t>
            </a:r>
            <a:r>
              <a:rPr lang="tr-TR" dirty="0" smtClean="0"/>
              <a:t>Birimiyle </a:t>
            </a:r>
            <a:r>
              <a:rPr lang="tr-TR" dirty="0"/>
              <a:t>İlgili İki Önemli </a:t>
            </a:r>
            <a:r>
              <a:rPr lang="tr-TR" dirty="0" smtClean="0"/>
              <a:t>Yanılgı</a:t>
            </a:r>
            <a:endParaRPr lang="tr-TR" dirty="0"/>
          </a:p>
        </p:txBody>
      </p:sp>
      <p:sp>
        <p:nvSpPr>
          <p:cNvPr id="66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52736"/>
            <a:ext cx="8229600" cy="507342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sz="2800" dirty="0" smtClean="0"/>
              <a:t>Analiz birimi hakkında toplanan verilerin gözlem birimlerine uygulanması (</a:t>
            </a:r>
            <a:r>
              <a:rPr lang="tr-TR" sz="2800" b="1" dirty="0" smtClean="0"/>
              <a:t>ekolojik yanılgı</a:t>
            </a:r>
            <a:r>
              <a:rPr lang="tr-TR" sz="2800" dirty="0" smtClean="0"/>
              <a:t>), ör., üniversite giriş sınavında en başarılı olan ildeki (“analiz birimi”) her öğrencinin (“gözlem birimi”) yüksek puan aldığına hükmetme</a:t>
            </a:r>
          </a:p>
          <a:p>
            <a:r>
              <a:rPr lang="tr-TR" sz="2800" dirty="0" smtClean="0"/>
              <a:t>Belirli analiz birimlerinin diğerlerinden daha önemli olduğunu savunmak (</a:t>
            </a:r>
            <a:r>
              <a:rPr lang="tr-TR" sz="2800" b="1" dirty="0" smtClean="0"/>
              <a:t>indirgemecilik</a:t>
            </a:r>
            <a:r>
              <a:rPr lang="tr-TR" sz="2800" dirty="0" smtClean="0"/>
              <a:t>), ör., aklı sadece beynin fiziksel özellikleriyle açıklamak, psikolojik özelliklerini göz ardı etmek (“biyolojik indirgemecilik”)  </a:t>
            </a:r>
            <a:r>
              <a:rPr lang="tr-TR" sz="1600" dirty="0" smtClean="0"/>
              <a:t>http://www.sonic.net/~cr2/reductionism.htm</a:t>
            </a:r>
            <a:endParaRPr lang="tr-TR" sz="16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829" name="Rectangle 5"/>
          <p:cNvSpPr>
            <a:spLocks noChangeArrowheads="1"/>
          </p:cNvSpPr>
          <p:nvPr/>
        </p:nvSpPr>
        <p:spPr bwMode="auto">
          <a:xfrm>
            <a:off x="262896" y="1805583"/>
            <a:ext cx="4309104" cy="7921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 dirty="0"/>
          </a:p>
        </p:txBody>
      </p:sp>
      <p:sp>
        <p:nvSpPr>
          <p:cNvPr id="973830" name="Rectangle 6"/>
          <p:cNvSpPr>
            <a:spLocks noChangeArrowheads="1"/>
          </p:cNvSpPr>
          <p:nvPr/>
        </p:nvSpPr>
        <p:spPr bwMode="auto">
          <a:xfrm>
            <a:off x="4860032" y="1805583"/>
            <a:ext cx="4176464" cy="7921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cxnSp>
        <p:nvCxnSpPr>
          <p:cNvPr id="973836" name="AutoShape 12"/>
          <p:cNvCxnSpPr>
            <a:cxnSpLocks noChangeShapeType="1"/>
            <a:endCxn id="973829" idx="0"/>
          </p:cNvCxnSpPr>
          <p:nvPr/>
        </p:nvCxnSpPr>
        <p:spPr bwMode="auto">
          <a:xfrm rot="10800000" flipV="1">
            <a:off x="2417448" y="1156295"/>
            <a:ext cx="1806100" cy="649288"/>
          </a:xfrm>
          <a:prstGeom prst="bentConnector2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73837" name="AutoShape 13"/>
          <p:cNvCxnSpPr>
            <a:cxnSpLocks noChangeShapeType="1"/>
            <a:endCxn id="973830" idx="0"/>
          </p:cNvCxnSpPr>
          <p:nvPr/>
        </p:nvCxnSpPr>
        <p:spPr bwMode="auto">
          <a:xfrm>
            <a:off x="4223548" y="1156295"/>
            <a:ext cx="2724716" cy="649288"/>
          </a:xfrm>
          <a:prstGeom prst="bentConnector2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73838" name="Rectangle 14"/>
          <p:cNvSpPr>
            <a:spLocks noChangeArrowheads="1"/>
          </p:cNvSpPr>
          <p:nvPr/>
        </p:nvSpPr>
        <p:spPr bwMode="auto">
          <a:xfrm>
            <a:off x="467544" y="3356992"/>
            <a:ext cx="647700" cy="2592387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tr-TR"/>
          </a:p>
        </p:txBody>
      </p:sp>
      <p:sp>
        <p:nvSpPr>
          <p:cNvPr id="973839" name="Rectangle 15"/>
          <p:cNvSpPr>
            <a:spLocks noChangeArrowheads="1"/>
          </p:cNvSpPr>
          <p:nvPr/>
        </p:nvSpPr>
        <p:spPr bwMode="auto">
          <a:xfrm>
            <a:off x="3491880" y="3356993"/>
            <a:ext cx="647700" cy="2592288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973840" name="Rectangle 16"/>
          <p:cNvSpPr>
            <a:spLocks noChangeArrowheads="1"/>
          </p:cNvSpPr>
          <p:nvPr/>
        </p:nvSpPr>
        <p:spPr bwMode="auto">
          <a:xfrm>
            <a:off x="1475656" y="3356992"/>
            <a:ext cx="647700" cy="2592387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973841" name="Rectangle 17"/>
          <p:cNvSpPr>
            <a:spLocks noChangeArrowheads="1"/>
          </p:cNvSpPr>
          <p:nvPr/>
        </p:nvSpPr>
        <p:spPr bwMode="auto">
          <a:xfrm>
            <a:off x="2411760" y="3356992"/>
            <a:ext cx="647700" cy="2592387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973842" name="Rectangle 18"/>
          <p:cNvSpPr>
            <a:spLocks noChangeArrowheads="1"/>
          </p:cNvSpPr>
          <p:nvPr/>
        </p:nvSpPr>
        <p:spPr bwMode="auto">
          <a:xfrm>
            <a:off x="5076056" y="3356992"/>
            <a:ext cx="647700" cy="266429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973843" name="Rectangle 19"/>
          <p:cNvSpPr>
            <a:spLocks noChangeArrowheads="1"/>
          </p:cNvSpPr>
          <p:nvPr/>
        </p:nvSpPr>
        <p:spPr bwMode="auto">
          <a:xfrm>
            <a:off x="6084168" y="3356992"/>
            <a:ext cx="647700" cy="266429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973844" name="Rectangle 20"/>
          <p:cNvSpPr>
            <a:spLocks noChangeArrowheads="1"/>
          </p:cNvSpPr>
          <p:nvPr/>
        </p:nvSpPr>
        <p:spPr bwMode="auto">
          <a:xfrm>
            <a:off x="7092280" y="3356992"/>
            <a:ext cx="647700" cy="2664395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973845" name="Rectangle 21"/>
          <p:cNvSpPr>
            <a:spLocks noChangeArrowheads="1"/>
          </p:cNvSpPr>
          <p:nvPr/>
        </p:nvSpPr>
        <p:spPr bwMode="auto">
          <a:xfrm>
            <a:off x="8316416" y="3356992"/>
            <a:ext cx="647700" cy="2664395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cxnSp>
        <p:nvCxnSpPr>
          <p:cNvPr id="973846" name="AutoShape 22"/>
          <p:cNvCxnSpPr>
            <a:cxnSpLocks noChangeShapeType="1"/>
            <a:endCxn id="973838" idx="0"/>
          </p:cNvCxnSpPr>
          <p:nvPr/>
        </p:nvCxnSpPr>
        <p:spPr bwMode="auto">
          <a:xfrm rot="10800000" flipV="1">
            <a:off x="791394" y="2996952"/>
            <a:ext cx="1656556" cy="360040"/>
          </a:xfrm>
          <a:prstGeom prst="bentConnector2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73847" name="AutoShape 23"/>
          <p:cNvCxnSpPr>
            <a:cxnSpLocks noChangeShapeType="1"/>
            <a:endCxn id="973839" idx="0"/>
          </p:cNvCxnSpPr>
          <p:nvPr/>
        </p:nvCxnSpPr>
        <p:spPr bwMode="auto">
          <a:xfrm>
            <a:off x="2483768" y="2996952"/>
            <a:ext cx="1331962" cy="360041"/>
          </a:xfrm>
          <a:prstGeom prst="bentConnector2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73849" name="AutoShape 25"/>
          <p:cNvCxnSpPr>
            <a:cxnSpLocks noChangeShapeType="1"/>
            <a:stCxn id="973830" idx="2"/>
            <a:endCxn id="973845" idx="0"/>
          </p:cNvCxnSpPr>
          <p:nvPr/>
        </p:nvCxnSpPr>
        <p:spPr bwMode="auto">
          <a:xfrm rot="16200000" flipH="1">
            <a:off x="7414642" y="2131368"/>
            <a:ext cx="759246" cy="1692002"/>
          </a:xfrm>
          <a:prstGeom prst="bentConnector3">
            <a:avLst>
              <a:gd name="adj1" fmla="val 50000"/>
            </a:avLst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73854" name="Text Box 30"/>
          <p:cNvSpPr txBox="1">
            <a:spLocks noChangeArrowheads="1"/>
          </p:cNvSpPr>
          <p:nvPr/>
        </p:nvSpPr>
        <p:spPr bwMode="auto">
          <a:xfrm>
            <a:off x="179512" y="1700808"/>
            <a:ext cx="4464496" cy="95410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2800" dirty="0"/>
              <a:t>Olasılığa dayanmayan </a:t>
            </a:r>
          </a:p>
          <a:p>
            <a:r>
              <a:rPr lang="tr-TR" sz="2800" dirty="0"/>
              <a:t>ö</a:t>
            </a:r>
            <a:r>
              <a:rPr lang="tr-TR" sz="2800" dirty="0" smtClean="0"/>
              <a:t>rneklem seçme teknikleri</a:t>
            </a:r>
            <a:endParaRPr lang="tr-TR" sz="2800" dirty="0"/>
          </a:p>
        </p:txBody>
      </p:sp>
      <p:sp>
        <p:nvSpPr>
          <p:cNvPr id="973855" name="Text Box 31"/>
          <p:cNvSpPr txBox="1">
            <a:spLocks noChangeArrowheads="1"/>
          </p:cNvSpPr>
          <p:nvPr/>
        </p:nvSpPr>
        <p:spPr bwMode="auto">
          <a:xfrm>
            <a:off x="4788024" y="1700809"/>
            <a:ext cx="4355976" cy="138499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2800" dirty="0"/>
              <a:t>Olasılığa dayanan </a:t>
            </a:r>
          </a:p>
          <a:p>
            <a:r>
              <a:rPr lang="tr-TR" sz="2800" dirty="0"/>
              <a:t>ö</a:t>
            </a:r>
            <a:r>
              <a:rPr lang="tr-TR" sz="2800" dirty="0" smtClean="0"/>
              <a:t>rneklem seçme teknikleri</a:t>
            </a:r>
            <a:endParaRPr lang="tr-TR" sz="2800" dirty="0"/>
          </a:p>
          <a:p>
            <a:endParaRPr lang="tr-TR" sz="2800" dirty="0">
              <a:solidFill>
                <a:schemeClr val="bg2"/>
              </a:solidFill>
            </a:endParaRPr>
          </a:p>
        </p:txBody>
      </p:sp>
      <p:sp>
        <p:nvSpPr>
          <p:cNvPr id="973858" name="Text Box 34"/>
          <p:cNvSpPr txBox="1">
            <a:spLocks noChangeArrowheads="1"/>
          </p:cNvSpPr>
          <p:nvPr/>
        </p:nvSpPr>
        <p:spPr bwMode="auto">
          <a:xfrm rot="16200000">
            <a:off x="17675" y="4774615"/>
            <a:ext cx="1547813" cy="584775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3200" dirty="0"/>
              <a:t>Kolaycı</a:t>
            </a:r>
          </a:p>
        </p:txBody>
      </p:sp>
      <p:sp>
        <p:nvSpPr>
          <p:cNvPr id="973859" name="Text Box 35"/>
          <p:cNvSpPr txBox="1">
            <a:spLocks noChangeArrowheads="1"/>
          </p:cNvSpPr>
          <p:nvPr/>
        </p:nvSpPr>
        <p:spPr bwMode="auto">
          <a:xfrm rot="16200000">
            <a:off x="1935001" y="4803189"/>
            <a:ext cx="1604963" cy="584775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3200" dirty="0"/>
              <a:t>Kartopu</a:t>
            </a:r>
          </a:p>
        </p:txBody>
      </p:sp>
      <p:sp>
        <p:nvSpPr>
          <p:cNvPr id="973860" name="Text Box 36"/>
          <p:cNvSpPr txBox="1">
            <a:spLocks noChangeArrowheads="1"/>
          </p:cNvSpPr>
          <p:nvPr/>
        </p:nvSpPr>
        <p:spPr bwMode="auto">
          <a:xfrm rot="16200000">
            <a:off x="1000770" y="4767982"/>
            <a:ext cx="1673225" cy="579437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200" dirty="0"/>
              <a:t>Yargısal</a:t>
            </a:r>
          </a:p>
        </p:txBody>
      </p:sp>
      <p:sp>
        <p:nvSpPr>
          <p:cNvPr id="973861" name="Text Box 37"/>
          <p:cNvSpPr txBox="1">
            <a:spLocks noChangeArrowheads="1"/>
          </p:cNvSpPr>
          <p:nvPr/>
        </p:nvSpPr>
        <p:spPr bwMode="auto">
          <a:xfrm rot="16200000">
            <a:off x="4147482" y="4404446"/>
            <a:ext cx="2520281" cy="569387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3000" dirty="0"/>
              <a:t>Basit rastgele</a:t>
            </a:r>
          </a:p>
        </p:txBody>
      </p:sp>
      <p:sp>
        <p:nvSpPr>
          <p:cNvPr id="973862" name="Text Box 38"/>
          <p:cNvSpPr txBox="1">
            <a:spLocks noChangeArrowheads="1"/>
          </p:cNvSpPr>
          <p:nvPr/>
        </p:nvSpPr>
        <p:spPr bwMode="auto">
          <a:xfrm rot="16200000">
            <a:off x="3306329" y="5086360"/>
            <a:ext cx="1019175" cy="584775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3200" dirty="0"/>
              <a:t>Kota</a:t>
            </a:r>
          </a:p>
        </p:txBody>
      </p:sp>
      <p:sp>
        <p:nvSpPr>
          <p:cNvPr id="973863" name="Text Box 39"/>
          <p:cNvSpPr txBox="1">
            <a:spLocks noChangeArrowheads="1"/>
          </p:cNvSpPr>
          <p:nvPr/>
        </p:nvSpPr>
        <p:spPr bwMode="auto">
          <a:xfrm rot="16200000">
            <a:off x="5381191" y="4597361"/>
            <a:ext cx="2057400" cy="584775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3200" dirty="0"/>
              <a:t>Sistematik</a:t>
            </a:r>
          </a:p>
        </p:txBody>
      </p:sp>
      <p:sp>
        <p:nvSpPr>
          <p:cNvPr id="973864" name="Text Box 40"/>
          <p:cNvSpPr txBox="1">
            <a:spLocks noChangeArrowheads="1"/>
          </p:cNvSpPr>
          <p:nvPr/>
        </p:nvSpPr>
        <p:spPr bwMode="auto">
          <a:xfrm rot="16200000">
            <a:off x="6546366" y="4726643"/>
            <a:ext cx="1739900" cy="584775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3200" dirty="0"/>
              <a:t>Tabakalı</a:t>
            </a:r>
          </a:p>
        </p:txBody>
      </p:sp>
      <p:sp>
        <p:nvSpPr>
          <p:cNvPr id="973865" name="Text Box 41"/>
          <p:cNvSpPr txBox="1">
            <a:spLocks noChangeArrowheads="1"/>
          </p:cNvSpPr>
          <p:nvPr/>
        </p:nvSpPr>
        <p:spPr bwMode="auto">
          <a:xfrm rot="16200000">
            <a:off x="7580101" y="4558689"/>
            <a:ext cx="2124075" cy="584775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3200" dirty="0"/>
              <a:t>Kümeleme</a:t>
            </a:r>
          </a:p>
        </p:txBody>
      </p:sp>
      <p:sp>
        <p:nvSpPr>
          <p:cNvPr id="973866" name="Text Box 42"/>
          <p:cNvSpPr txBox="1">
            <a:spLocks noChangeArrowheads="1"/>
          </p:cNvSpPr>
          <p:nvPr/>
        </p:nvSpPr>
        <p:spPr bwMode="auto">
          <a:xfrm>
            <a:off x="6012160" y="6165304"/>
            <a:ext cx="3087256" cy="276999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 dirty="0"/>
              <a:t>Kaynak: </a:t>
            </a:r>
            <a:r>
              <a:rPr lang="tr-TR" sz="1200" dirty="0" err="1"/>
              <a:t>Altunışık</a:t>
            </a:r>
            <a:r>
              <a:rPr lang="tr-TR" sz="1200" dirty="0"/>
              <a:t> ve diğerleri, </a:t>
            </a:r>
            <a:r>
              <a:rPr lang="tr-TR" sz="1200" dirty="0" smtClean="0"/>
              <a:t>2005, s</a:t>
            </a:r>
            <a:r>
              <a:rPr lang="tr-TR" sz="1200" dirty="0"/>
              <a:t>. 120</a:t>
            </a:r>
          </a:p>
        </p:txBody>
      </p:sp>
      <p:sp>
        <p:nvSpPr>
          <p:cNvPr id="34" name="Rectangle 2"/>
          <p:cNvSpPr txBox="1">
            <a:spLocks noChangeArrowheads="1"/>
          </p:cNvSpPr>
          <p:nvPr/>
        </p:nvSpPr>
        <p:spPr bwMode="auto">
          <a:xfrm>
            <a:off x="899592" y="72008"/>
            <a:ext cx="7221488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Örneklem Seçme Teknikleri </a:t>
            </a:r>
            <a:endParaRPr kumimoji="0" lang="tr-TR" sz="4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63" name="62 Düz Bağlayıcı"/>
          <p:cNvCxnSpPr/>
          <p:nvPr/>
        </p:nvCxnSpPr>
        <p:spPr bwMode="auto">
          <a:xfrm rot="5400000" flipH="1" flipV="1">
            <a:off x="4535996" y="1016732"/>
            <a:ext cx="216024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5" name="AutoShape 25"/>
          <p:cNvCxnSpPr>
            <a:cxnSpLocks noChangeShapeType="1"/>
            <a:endCxn id="973842" idx="0"/>
          </p:cNvCxnSpPr>
          <p:nvPr/>
        </p:nvCxnSpPr>
        <p:spPr bwMode="auto">
          <a:xfrm rot="10800000" flipV="1">
            <a:off x="5399906" y="2996950"/>
            <a:ext cx="1548366" cy="360041"/>
          </a:xfrm>
          <a:prstGeom prst="bentConnector2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1" name="90 Düz Bağlayıcı"/>
          <p:cNvCxnSpPr/>
          <p:nvPr/>
        </p:nvCxnSpPr>
        <p:spPr bwMode="auto">
          <a:xfrm rot="5400000">
            <a:off x="2303748" y="2816932"/>
            <a:ext cx="36004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3" name="AutoShape 26"/>
          <p:cNvCxnSpPr>
            <a:cxnSpLocks noChangeShapeType="1"/>
            <a:endCxn id="973843" idx="0"/>
          </p:cNvCxnSpPr>
          <p:nvPr/>
        </p:nvCxnSpPr>
        <p:spPr bwMode="auto">
          <a:xfrm rot="5400000">
            <a:off x="6228185" y="3176785"/>
            <a:ext cx="360040" cy="374"/>
          </a:xfrm>
          <a:prstGeom prst="straightConnector1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8" name="AutoShape 26"/>
          <p:cNvCxnSpPr>
            <a:cxnSpLocks noChangeShapeType="1"/>
          </p:cNvCxnSpPr>
          <p:nvPr/>
        </p:nvCxnSpPr>
        <p:spPr bwMode="auto">
          <a:xfrm rot="5400000">
            <a:off x="7272487" y="3176785"/>
            <a:ext cx="360040" cy="374"/>
          </a:xfrm>
          <a:prstGeom prst="straightConnector1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9" name="AutoShape 26"/>
          <p:cNvCxnSpPr>
            <a:cxnSpLocks noChangeShapeType="1"/>
          </p:cNvCxnSpPr>
          <p:nvPr/>
        </p:nvCxnSpPr>
        <p:spPr bwMode="auto">
          <a:xfrm rot="5400000">
            <a:off x="2591967" y="3176785"/>
            <a:ext cx="360040" cy="374"/>
          </a:xfrm>
          <a:prstGeom prst="straightConnector1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0" name="AutoShape 26"/>
          <p:cNvCxnSpPr>
            <a:cxnSpLocks noChangeShapeType="1"/>
          </p:cNvCxnSpPr>
          <p:nvPr/>
        </p:nvCxnSpPr>
        <p:spPr bwMode="auto">
          <a:xfrm rot="5400000">
            <a:off x="1655863" y="3176785"/>
            <a:ext cx="360040" cy="374"/>
          </a:xfrm>
          <a:prstGeom prst="straightConnector1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829" name="Rectangle 5"/>
          <p:cNvSpPr>
            <a:spLocks noChangeArrowheads="1"/>
          </p:cNvSpPr>
          <p:nvPr/>
        </p:nvSpPr>
        <p:spPr bwMode="auto">
          <a:xfrm>
            <a:off x="262896" y="1805583"/>
            <a:ext cx="4309104" cy="7921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 dirty="0"/>
          </a:p>
        </p:txBody>
      </p:sp>
      <p:sp>
        <p:nvSpPr>
          <p:cNvPr id="973830" name="Rectangle 6"/>
          <p:cNvSpPr>
            <a:spLocks noChangeArrowheads="1"/>
          </p:cNvSpPr>
          <p:nvPr/>
        </p:nvSpPr>
        <p:spPr bwMode="auto">
          <a:xfrm>
            <a:off x="4860032" y="1805583"/>
            <a:ext cx="4176464" cy="792163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973836" name="AutoShape 12"/>
          <p:cNvCxnSpPr>
            <a:cxnSpLocks noChangeShapeType="1"/>
            <a:endCxn id="973829" idx="0"/>
          </p:cNvCxnSpPr>
          <p:nvPr/>
        </p:nvCxnSpPr>
        <p:spPr bwMode="auto">
          <a:xfrm rot="10800000" flipV="1">
            <a:off x="2417448" y="1124743"/>
            <a:ext cx="2226560" cy="680839"/>
          </a:xfrm>
          <a:prstGeom prst="bentConnector2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73837" name="AutoShape 13"/>
          <p:cNvCxnSpPr>
            <a:cxnSpLocks noChangeShapeType="1"/>
            <a:endCxn id="973830" idx="0"/>
          </p:cNvCxnSpPr>
          <p:nvPr/>
        </p:nvCxnSpPr>
        <p:spPr bwMode="auto">
          <a:xfrm>
            <a:off x="4644008" y="1124744"/>
            <a:ext cx="2304256" cy="680839"/>
          </a:xfrm>
          <a:prstGeom prst="bentConnector2">
            <a:avLst/>
          </a:prstGeom>
          <a:ln>
            <a:solidFill>
              <a:schemeClr val="bg1">
                <a:lumMod val="75000"/>
              </a:schemeClr>
            </a:solidFill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73838" name="Rectangle 14"/>
          <p:cNvSpPr>
            <a:spLocks noChangeArrowheads="1"/>
          </p:cNvSpPr>
          <p:nvPr/>
        </p:nvSpPr>
        <p:spPr bwMode="auto">
          <a:xfrm>
            <a:off x="467544" y="3356992"/>
            <a:ext cx="647700" cy="2592387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tr-TR"/>
          </a:p>
        </p:txBody>
      </p:sp>
      <p:sp>
        <p:nvSpPr>
          <p:cNvPr id="973839" name="Rectangle 15"/>
          <p:cNvSpPr>
            <a:spLocks noChangeArrowheads="1"/>
          </p:cNvSpPr>
          <p:nvPr/>
        </p:nvSpPr>
        <p:spPr bwMode="auto">
          <a:xfrm>
            <a:off x="3491880" y="3356993"/>
            <a:ext cx="647700" cy="2592288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973840" name="Rectangle 16"/>
          <p:cNvSpPr>
            <a:spLocks noChangeArrowheads="1"/>
          </p:cNvSpPr>
          <p:nvPr/>
        </p:nvSpPr>
        <p:spPr bwMode="auto">
          <a:xfrm>
            <a:off x="1475656" y="3356992"/>
            <a:ext cx="647700" cy="2592387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973841" name="Rectangle 17"/>
          <p:cNvSpPr>
            <a:spLocks noChangeArrowheads="1"/>
          </p:cNvSpPr>
          <p:nvPr/>
        </p:nvSpPr>
        <p:spPr bwMode="auto">
          <a:xfrm>
            <a:off x="2411760" y="3356992"/>
            <a:ext cx="647700" cy="2592387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973842" name="Rectangle 18"/>
          <p:cNvSpPr>
            <a:spLocks noChangeArrowheads="1"/>
          </p:cNvSpPr>
          <p:nvPr/>
        </p:nvSpPr>
        <p:spPr bwMode="auto">
          <a:xfrm>
            <a:off x="5076056" y="3356992"/>
            <a:ext cx="647700" cy="2664296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73843" name="Rectangle 19"/>
          <p:cNvSpPr>
            <a:spLocks noChangeArrowheads="1"/>
          </p:cNvSpPr>
          <p:nvPr/>
        </p:nvSpPr>
        <p:spPr bwMode="auto">
          <a:xfrm>
            <a:off x="6084168" y="3356992"/>
            <a:ext cx="647700" cy="2664296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73844" name="Rectangle 20"/>
          <p:cNvSpPr>
            <a:spLocks noChangeArrowheads="1"/>
          </p:cNvSpPr>
          <p:nvPr/>
        </p:nvSpPr>
        <p:spPr bwMode="auto">
          <a:xfrm>
            <a:off x="7092280" y="3356992"/>
            <a:ext cx="647700" cy="266439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73845" name="Rectangle 21"/>
          <p:cNvSpPr>
            <a:spLocks noChangeArrowheads="1"/>
          </p:cNvSpPr>
          <p:nvPr/>
        </p:nvSpPr>
        <p:spPr bwMode="auto">
          <a:xfrm>
            <a:off x="8316416" y="3356992"/>
            <a:ext cx="647700" cy="266439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973846" name="AutoShape 22"/>
          <p:cNvCxnSpPr>
            <a:cxnSpLocks noChangeShapeType="1"/>
            <a:endCxn id="973838" idx="0"/>
          </p:cNvCxnSpPr>
          <p:nvPr/>
        </p:nvCxnSpPr>
        <p:spPr bwMode="auto">
          <a:xfrm rot="10800000" flipV="1">
            <a:off x="791394" y="2996952"/>
            <a:ext cx="1656556" cy="360040"/>
          </a:xfrm>
          <a:prstGeom prst="bentConnector2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73847" name="AutoShape 23"/>
          <p:cNvCxnSpPr>
            <a:cxnSpLocks noChangeShapeType="1"/>
            <a:endCxn id="973839" idx="0"/>
          </p:cNvCxnSpPr>
          <p:nvPr/>
        </p:nvCxnSpPr>
        <p:spPr bwMode="auto">
          <a:xfrm>
            <a:off x="2483768" y="2996952"/>
            <a:ext cx="1331962" cy="360041"/>
          </a:xfrm>
          <a:prstGeom prst="bentConnector2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73849" name="AutoShape 25"/>
          <p:cNvCxnSpPr>
            <a:cxnSpLocks noChangeShapeType="1"/>
            <a:stCxn id="973830" idx="2"/>
            <a:endCxn id="973845" idx="0"/>
          </p:cNvCxnSpPr>
          <p:nvPr/>
        </p:nvCxnSpPr>
        <p:spPr bwMode="auto">
          <a:xfrm rot="16200000" flipH="1">
            <a:off x="7414642" y="2131368"/>
            <a:ext cx="759246" cy="1692002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75000"/>
              </a:schemeClr>
            </a:solidFill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73854" name="Text Box 30"/>
          <p:cNvSpPr txBox="1">
            <a:spLocks noChangeArrowheads="1"/>
          </p:cNvSpPr>
          <p:nvPr/>
        </p:nvSpPr>
        <p:spPr bwMode="auto">
          <a:xfrm>
            <a:off x="179512" y="1700808"/>
            <a:ext cx="4464496" cy="95410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2800" dirty="0"/>
              <a:t>Olasılığa dayanmayan </a:t>
            </a:r>
          </a:p>
          <a:p>
            <a:r>
              <a:rPr lang="tr-TR" sz="2800" dirty="0"/>
              <a:t>ö</a:t>
            </a:r>
            <a:r>
              <a:rPr lang="tr-TR" sz="2800" dirty="0" smtClean="0"/>
              <a:t>rneklem seçme teknikleri</a:t>
            </a:r>
            <a:endParaRPr lang="tr-TR" sz="2800" dirty="0"/>
          </a:p>
        </p:txBody>
      </p:sp>
      <p:sp>
        <p:nvSpPr>
          <p:cNvPr id="973855" name="Text Box 31"/>
          <p:cNvSpPr txBox="1">
            <a:spLocks noChangeArrowheads="1"/>
          </p:cNvSpPr>
          <p:nvPr/>
        </p:nvSpPr>
        <p:spPr bwMode="auto">
          <a:xfrm>
            <a:off x="4788024" y="1700809"/>
            <a:ext cx="4355976" cy="138499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2800" dirty="0">
                <a:solidFill>
                  <a:schemeClr val="bg1">
                    <a:lumMod val="75000"/>
                  </a:schemeClr>
                </a:solidFill>
              </a:rPr>
              <a:t>Olasılığa dayanan </a:t>
            </a:r>
          </a:p>
          <a:p>
            <a:r>
              <a:rPr lang="tr-TR" sz="2800" dirty="0">
                <a:solidFill>
                  <a:schemeClr val="bg1">
                    <a:lumMod val="75000"/>
                  </a:schemeClr>
                </a:solidFill>
              </a:rPr>
              <a:t>ö</a:t>
            </a:r>
            <a:r>
              <a:rPr lang="tr-TR" sz="2800" dirty="0" smtClean="0">
                <a:solidFill>
                  <a:schemeClr val="bg1">
                    <a:lumMod val="75000"/>
                  </a:schemeClr>
                </a:solidFill>
              </a:rPr>
              <a:t>rneklem seçme teknikleri</a:t>
            </a:r>
            <a:endParaRPr lang="tr-TR" sz="2800" dirty="0">
              <a:solidFill>
                <a:schemeClr val="bg1">
                  <a:lumMod val="75000"/>
                </a:schemeClr>
              </a:solidFill>
            </a:endParaRPr>
          </a:p>
          <a:p>
            <a:endParaRPr lang="tr-TR" sz="2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73858" name="Text Box 34"/>
          <p:cNvSpPr txBox="1">
            <a:spLocks noChangeArrowheads="1"/>
          </p:cNvSpPr>
          <p:nvPr/>
        </p:nvSpPr>
        <p:spPr bwMode="auto">
          <a:xfrm rot="16200000">
            <a:off x="17675" y="4774615"/>
            <a:ext cx="1547813" cy="584775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3200" dirty="0"/>
              <a:t>Kolaycı</a:t>
            </a:r>
          </a:p>
        </p:txBody>
      </p:sp>
      <p:sp>
        <p:nvSpPr>
          <p:cNvPr id="973859" name="Text Box 35"/>
          <p:cNvSpPr txBox="1">
            <a:spLocks noChangeArrowheads="1"/>
          </p:cNvSpPr>
          <p:nvPr/>
        </p:nvSpPr>
        <p:spPr bwMode="auto">
          <a:xfrm rot="16200000">
            <a:off x="1935001" y="4803189"/>
            <a:ext cx="1604963" cy="584775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3200" dirty="0"/>
              <a:t>Kartopu</a:t>
            </a:r>
          </a:p>
        </p:txBody>
      </p:sp>
      <p:sp>
        <p:nvSpPr>
          <p:cNvPr id="973860" name="Text Box 36"/>
          <p:cNvSpPr txBox="1">
            <a:spLocks noChangeArrowheads="1"/>
          </p:cNvSpPr>
          <p:nvPr/>
        </p:nvSpPr>
        <p:spPr bwMode="auto">
          <a:xfrm rot="16200000">
            <a:off x="1000770" y="4767982"/>
            <a:ext cx="1673225" cy="579437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200" dirty="0"/>
              <a:t>Yargısal</a:t>
            </a:r>
          </a:p>
        </p:txBody>
      </p:sp>
      <p:sp>
        <p:nvSpPr>
          <p:cNvPr id="973861" name="Text Box 37"/>
          <p:cNvSpPr txBox="1">
            <a:spLocks noChangeArrowheads="1"/>
          </p:cNvSpPr>
          <p:nvPr/>
        </p:nvSpPr>
        <p:spPr bwMode="auto">
          <a:xfrm rot="16200000">
            <a:off x="4147482" y="4404446"/>
            <a:ext cx="2520281" cy="569387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3000" dirty="0">
                <a:solidFill>
                  <a:schemeClr val="bg1">
                    <a:lumMod val="75000"/>
                  </a:schemeClr>
                </a:solidFill>
              </a:rPr>
              <a:t>Basit rastgele</a:t>
            </a:r>
          </a:p>
        </p:txBody>
      </p:sp>
      <p:sp>
        <p:nvSpPr>
          <p:cNvPr id="973862" name="Text Box 38"/>
          <p:cNvSpPr txBox="1">
            <a:spLocks noChangeArrowheads="1"/>
          </p:cNvSpPr>
          <p:nvPr/>
        </p:nvSpPr>
        <p:spPr bwMode="auto">
          <a:xfrm rot="16200000">
            <a:off x="3306329" y="5086360"/>
            <a:ext cx="1019175" cy="584775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3200" dirty="0"/>
              <a:t>Kota</a:t>
            </a:r>
          </a:p>
        </p:txBody>
      </p:sp>
      <p:sp>
        <p:nvSpPr>
          <p:cNvPr id="973863" name="Text Box 39"/>
          <p:cNvSpPr txBox="1">
            <a:spLocks noChangeArrowheads="1"/>
          </p:cNvSpPr>
          <p:nvPr/>
        </p:nvSpPr>
        <p:spPr bwMode="auto">
          <a:xfrm rot="16200000">
            <a:off x="5381191" y="4597361"/>
            <a:ext cx="2057400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3200" dirty="0">
                <a:solidFill>
                  <a:schemeClr val="bg1">
                    <a:lumMod val="75000"/>
                  </a:schemeClr>
                </a:solidFill>
              </a:rPr>
              <a:t>Sistematik</a:t>
            </a:r>
          </a:p>
        </p:txBody>
      </p:sp>
      <p:sp>
        <p:nvSpPr>
          <p:cNvPr id="973864" name="Text Box 40"/>
          <p:cNvSpPr txBox="1">
            <a:spLocks noChangeArrowheads="1"/>
          </p:cNvSpPr>
          <p:nvPr/>
        </p:nvSpPr>
        <p:spPr bwMode="auto">
          <a:xfrm rot="16200000">
            <a:off x="6546366" y="4726643"/>
            <a:ext cx="1739900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3200" dirty="0">
                <a:solidFill>
                  <a:schemeClr val="bg1">
                    <a:lumMod val="75000"/>
                  </a:schemeClr>
                </a:solidFill>
              </a:rPr>
              <a:t>Tabakalı</a:t>
            </a:r>
          </a:p>
        </p:txBody>
      </p:sp>
      <p:sp>
        <p:nvSpPr>
          <p:cNvPr id="973865" name="Text Box 41"/>
          <p:cNvSpPr txBox="1">
            <a:spLocks noChangeArrowheads="1"/>
          </p:cNvSpPr>
          <p:nvPr/>
        </p:nvSpPr>
        <p:spPr bwMode="auto">
          <a:xfrm rot="16200000">
            <a:off x="7580101" y="4558689"/>
            <a:ext cx="2124075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3200" dirty="0">
                <a:solidFill>
                  <a:schemeClr val="bg1">
                    <a:lumMod val="75000"/>
                  </a:schemeClr>
                </a:solidFill>
              </a:rPr>
              <a:t>Kümeleme</a:t>
            </a:r>
          </a:p>
        </p:txBody>
      </p:sp>
      <p:sp>
        <p:nvSpPr>
          <p:cNvPr id="973866" name="Text Box 42"/>
          <p:cNvSpPr txBox="1">
            <a:spLocks noChangeArrowheads="1"/>
          </p:cNvSpPr>
          <p:nvPr/>
        </p:nvSpPr>
        <p:spPr bwMode="auto">
          <a:xfrm>
            <a:off x="6056744" y="6165304"/>
            <a:ext cx="3087256" cy="276999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 dirty="0"/>
              <a:t>Kaynak: </a:t>
            </a:r>
            <a:r>
              <a:rPr lang="tr-TR" sz="1200" dirty="0" err="1"/>
              <a:t>Altunışık</a:t>
            </a:r>
            <a:r>
              <a:rPr lang="tr-TR" sz="1200" dirty="0"/>
              <a:t> ve diğerleri, </a:t>
            </a:r>
            <a:r>
              <a:rPr lang="tr-TR" sz="1200" dirty="0" smtClean="0"/>
              <a:t>2005, s</a:t>
            </a:r>
            <a:r>
              <a:rPr lang="tr-TR" sz="1200" dirty="0"/>
              <a:t>. 120</a:t>
            </a:r>
          </a:p>
        </p:txBody>
      </p:sp>
      <p:sp>
        <p:nvSpPr>
          <p:cNvPr id="34" name="Rectangle 2"/>
          <p:cNvSpPr txBox="1">
            <a:spLocks noChangeArrowheads="1"/>
          </p:cNvSpPr>
          <p:nvPr/>
        </p:nvSpPr>
        <p:spPr bwMode="auto">
          <a:xfrm>
            <a:off x="0" y="144016"/>
            <a:ext cx="9144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l" eaLnBrk="0" hangingPunct="0">
              <a:defRPr/>
            </a:pPr>
            <a:r>
              <a:rPr lang="tr-TR" sz="3200" kern="0" dirty="0" smtClean="0">
                <a:solidFill>
                  <a:srgbClr val="FFFFFF"/>
                </a:solidFill>
                <a:latin typeface="+mn-lt"/>
              </a:rPr>
              <a:t>Olasılığa Dayanmayan Örneklem Tasarım Türleri </a:t>
            </a:r>
            <a:endParaRPr lang="tr-TR" sz="3200" kern="0" dirty="0">
              <a:solidFill>
                <a:srgbClr val="FFFFFF"/>
              </a:solidFill>
              <a:latin typeface="+mn-lt"/>
            </a:endParaRPr>
          </a:p>
        </p:txBody>
      </p:sp>
      <p:cxnSp>
        <p:nvCxnSpPr>
          <p:cNvPr id="63" name="62 Düz Bağlayıcı"/>
          <p:cNvCxnSpPr/>
          <p:nvPr/>
        </p:nvCxnSpPr>
        <p:spPr bwMode="auto">
          <a:xfrm rot="5400000" flipH="1" flipV="1">
            <a:off x="4535996" y="1016732"/>
            <a:ext cx="216024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5" name="AutoShape 25"/>
          <p:cNvCxnSpPr>
            <a:cxnSpLocks noChangeShapeType="1"/>
            <a:endCxn id="973842" idx="0"/>
          </p:cNvCxnSpPr>
          <p:nvPr/>
        </p:nvCxnSpPr>
        <p:spPr bwMode="auto">
          <a:xfrm rot="10800000" flipV="1">
            <a:off x="5399906" y="2996950"/>
            <a:ext cx="1548366" cy="360041"/>
          </a:xfrm>
          <a:prstGeom prst="bentConnector2">
            <a:avLst/>
          </a:prstGeom>
          <a:ln>
            <a:solidFill>
              <a:schemeClr val="bg1">
                <a:lumMod val="75000"/>
              </a:schemeClr>
            </a:solidFill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1" name="90 Düz Bağlayıcı"/>
          <p:cNvCxnSpPr/>
          <p:nvPr/>
        </p:nvCxnSpPr>
        <p:spPr bwMode="auto">
          <a:xfrm rot="5400000">
            <a:off x="2303748" y="2816932"/>
            <a:ext cx="36004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3" name="AutoShape 26"/>
          <p:cNvCxnSpPr>
            <a:cxnSpLocks noChangeShapeType="1"/>
            <a:endCxn id="973843" idx="0"/>
          </p:cNvCxnSpPr>
          <p:nvPr/>
        </p:nvCxnSpPr>
        <p:spPr bwMode="auto">
          <a:xfrm rot="5400000">
            <a:off x="6228185" y="3176785"/>
            <a:ext cx="360040" cy="37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8" name="AutoShape 26"/>
          <p:cNvCxnSpPr>
            <a:cxnSpLocks noChangeShapeType="1"/>
          </p:cNvCxnSpPr>
          <p:nvPr/>
        </p:nvCxnSpPr>
        <p:spPr bwMode="auto">
          <a:xfrm rot="5400000">
            <a:off x="7272487" y="3176785"/>
            <a:ext cx="360040" cy="37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9" name="AutoShape 26"/>
          <p:cNvCxnSpPr>
            <a:cxnSpLocks noChangeShapeType="1"/>
          </p:cNvCxnSpPr>
          <p:nvPr/>
        </p:nvCxnSpPr>
        <p:spPr bwMode="auto">
          <a:xfrm rot="5400000">
            <a:off x="2591967" y="3176785"/>
            <a:ext cx="360040" cy="374"/>
          </a:xfrm>
          <a:prstGeom prst="straightConnector1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0" name="AutoShape 26"/>
          <p:cNvCxnSpPr>
            <a:cxnSpLocks noChangeShapeType="1"/>
          </p:cNvCxnSpPr>
          <p:nvPr/>
        </p:nvCxnSpPr>
        <p:spPr bwMode="auto">
          <a:xfrm rot="5400000">
            <a:off x="1655863" y="3176785"/>
            <a:ext cx="360040" cy="374"/>
          </a:xfrm>
          <a:prstGeom prst="straightConnector1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9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1560" y="72008"/>
            <a:ext cx="8136904" cy="764704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Kolaycı Örneklem Seçme</a:t>
            </a:r>
            <a:endParaRPr lang="tr-TR" dirty="0"/>
          </a:p>
        </p:txBody>
      </p:sp>
      <p:sp>
        <p:nvSpPr>
          <p:cNvPr id="807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7544" y="1412776"/>
            <a:ext cx="8229600" cy="37766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sz="3400" dirty="0" smtClean="0"/>
              <a:t>Araştırmacının kolayca erişebildiği deneklere, ör., sokaktaki vatandaşlara, </a:t>
            </a:r>
            <a:r>
              <a:rPr lang="tr-TR" sz="3400" dirty="0"/>
              <a:t>sorulur</a:t>
            </a:r>
          </a:p>
          <a:p>
            <a:r>
              <a:rPr lang="tr-TR" sz="3400" dirty="0" smtClean="0"/>
              <a:t>Evreni temsil etmeyebilir</a:t>
            </a:r>
            <a:endParaRPr lang="tr-TR" sz="3400" dirty="0"/>
          </a:p>
          <a:p>
            <a:r>
              <a:rPr lang="tr-TR" sz="3400" dirty="0"/>
              <a:t>Genelleme yapılırken dikkatli </a:t>
            </a:r>
            <a:r>
              <a:rPr lang="tr-TR" sz="3400" dirty="0" smtClean="0"/>
              <a:t>olunmalıdır </a:t>
            </a:r>
            <a:endParaRPr lang="tr-TR" sz="34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2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528" y="72008"/>
            <a:ext cx="8820472" cy="8367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Amaçlı/Yargısal Örneklem Seçme 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8202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1520" y="1196752"/>
            <a:ext cx="8229600" cy="37766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sz="3400" dirty="0" smtClean="0"/>
              <a:t>Evrenin özelliklerini </a:t>
            </a:r>
            <a:r>
              <a:rPr lang="tr-TR" sz="3400" dirty="0"/>
              <a:t>bilmeye dayalı örneklem seçimi</a:t>
            </a:r>
          </a:p>
          <a:p>
            <a:r>
              <a:rPr lang="tr-TR" sz="3400" dirty="0"/>
              <a:t>Özellikle </a:t>
            </a:r>
            <a:r>
              <a:rPr lang="tr-TR" sz="3400" dirty="0" smtClean="0"/>
              <a:t>anket </a:t>
            </a:r>
            <a:r>
              <a:rPr lang="tr-TR" sz="3400" dirty="0"/>
              <a:t>tasarlanmasında kullanılır</a:t>
            </a:r>
          </a:p>
          <a:p>
            <a:r>
              <a:rPr lang="tr-TR" sz="3400" dirty="0"/>
              <a:t>Anketteki yetersizlikleri ortaya çıkarır</a:t>
            </a:r>
          </a:p>
          <a:p>
            <a:r>
              <a:rPr lang="tr-TR" sz="3400" dirty="0"/>
              <a:t>Bir ön testtir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2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536" y="116632"/>
            <a:ext cx="8229600" cy="8367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Kartopu </a:t>
            </a:r>
            <a:r>
              <a:rPr lang="tr-TR" dirty="0" smtClean="0"/>
              <a:t>Örneklem</a:t>
            </a:r>
            <a:endParaRPr lang="tr-TR" dirty="0"/>
          </a:p>
        </p:txBody>
      </p:sp>
      <p:sp>
        <p:nvSpPr>
          <p:cNvPr id="8212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528" y="980728"/>
            <a:ext cx="8640960" cy="54006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</a:pPr>
            <a:endParaRPr lang="tr-TR" sz="1600" dirty="0"/>
          </a:p>
          <a:p>
            <a:pPr>
              <a:lnSpc>
                <a:spcPct val="80000"/>
              </a:lnSpc>
            </a:pPr>
            <a:r>
              <a:rPr lang="tr-TR" sz="3400" dirty="0"/>
              <a:t>Kazara örnekleme!</a:t>
            </a:r>
          </a:p>
          <a:p>
            <a:pPr>
              <a:lnSpc>
                <a:spcPct val="80000"/>
              </a:lnSpc>
            </a:pPr>
            <a:r>
              <a:rPr lang="tr-TR" sz="3400" dirty="0"/>
              <a:t>Daha çok ön araştırmalarda (niteliksel) kullanılır</a:t>
            </a:r>
          </a:p>
          <a:p>
            <a:pPr>
              <a:lnSpc>
                <a:spcPct val="80000"/>
              </a:lnSpc>
            </a:pPr>
            <a:r>
              <a:rPr lang="tr-TR" sz="3400" dirty="0"/>
              <a:t>Özel bir </a:t>
            </a:r>
            <a:r>
              <a:rPr lang="tr-TR" sz="3400" dirty="0" smtClean="0"/>
              <a:t>evrenden, örneğin bulunması </a:t>
            </a:r>
            <a:r>
              <a:rPr lang="tr-TR" sz="3400" dirty="0"/>
              <a:t>zor </a:t>
            </a:r>
            <a:r>
              <a:rPr lang="tr-TR" sz="3400" dirty="0" smtClean="0"/>
              <a:t>deneklerden </a:t>
            </a:r>
            <a:r>
              <a:rPr lang="tr-TR" sz="3400" dirty="0"/>
              <a:t>(evsizler, tinerciler, kaçak işçiler, vs</a:t>
            </a:r>
            <a:r>
              <a:rPr lang="tr-TR" sz="3400" dirty="0" smtClean="0"/>
              <a:t>.) örneklem seçilir</a:t>
            </a:r>
            <a:endParaRPr lang="tr-TR" sz="3400" dirty="0"/>
          </a:p>
          <a:p>
            <a:pPr>
              <a:lnSpc>
                <a:spcPct val="80000"/>
              </a:lnSpc>
            </a:pPr>
            <a:r>
              <a:rPr lang="tr-TR" sz="3400" dirty="0"/>
              <a:t>Birkaç </a:t>
            </a:r>
            <a:r>
              <a:rPr lang="tr-TR" sz="3400" dirty="0" smtClean="0"/>
              <a:t>denek </a:t>
            </a:r>
            <a:r>
              <a:rPr lang="tr-TR" sz="3400" dirty="0"/>
              <a:t>belirlenir, onlardan </a:t>
            </a:r>
            <a:r>
              <a:rPr lang="tr-TR" sz="3400" dirty="0" smtClean="0"/>
              <a:t>yararlanılarak benzeri </a:t>
            </a:r>
            <a:r>
              <a:rPr lang="tr-TR" sz="3400" dirty="0"/>
              <a:t>diğer kişilerin bilgilerine ulaşılır</a:t>
            </a:r>
          </a:p>
          <a:p>
            <a:pPr>
              <a:lnSpc>
                <a:spcPct val="80000"/>
              </a:lnSpc>
            </a:pPr>
            <a:r>
              <a:rPr lang="tr-TR" sz="3400" dirty="0"/>
              <a:t>“Kartopu” terimi denek sayısının giderek artması nedeniyle kullanılır</a:t>
            </a:r>
          </a:p>
          <a:p>
            <a:pPr lvl="1">
              <a:lnSpc>
                <a:spcPct val="80000"/>
              </a:lnSpc>
            </a:pPr>
            <a:endParaRPr lang="tr-TR" dirty="0"/>
          </a:p>
          <a:p>
            <a:pPr lvl="1">
              <a:lnSpc>
                <a:spcPct val="80000"/>
              </a:lnSpc>
            </a:pPr>
            <a:endParaRPr lang="tr-TR" sz="14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2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72008"/>
            <a:ext cx="8229600" cy="764704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Kota </a:t>
            </a:r>
            <a:r>
              <a:rPr lang="tr-TR" dirty="0" smtClean="0"/>
              <a:t>Örneklem Seçimi</a:t>
            </a:r>
            <a:endParaRPr lang="tr-TR" dirty="0"/>
          </a:p>
        </p:txBody>
      </p:sp>
      <p:sp>
        <p:nvSpPr>
          <p:cNvPr id="8232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528" y="1196752"/>
            <a:ext cx="8568952" cy="511256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</a:pPr>
            <a:r>
              <a:rPr lang="tr-TR" sz="3400" dirty="0" smtClean="0"/>
              <a:t>Evrenin bilinen özelliklerine dayanan bir </a:t>
            </a:r>
            <a:r>
              <a:rPr lang="tr-TR" sz="3400" dirty="0"/>
              <a:t>matris ya da tabloyla işe başlanır</a:t>
            </a:r>
          </a:p>
          <a:p>
            <a:pPr>
              <a:lnSpc>
                <a:spcPct val="80000"/>
              </a:lnSpc>
            </a:pPr>
            <a:r>
              <a:rPr lang="tr-TR" sz="3400" dirty="0"/>
              <a:t>Her gözdeki değişken için veriler toplanır (erkek/kadın, çeşitli yaş </a:t>
            </a:r>
            <a:r>
              <a:rPr lang="tr-TR" sz="3400" dirty="0" smtClean="0"/>
              <a:t>gruplarına </a:t>
            </a:r>
            <a:r>
              <a:rPr lang="tr-TR" sz="3400" dirty="0"/>
              <a:t>göre dağılım, eğitim </a:t>
            </a:r>
            <a:r>
              <a:rPr lang="tr-TR" sz="3400" dirty="0" smtClean="0"/>
              <a:t>düzeyleri, </a:t>
            </a:r>
            <a:r>
              <a:rPr lang="tr-TR" sz="3400" dirty="0"/>
              <a:t>vs.)</a:t>
            </a:r>
          </a:p>
          <a:p>
            <a:pPr>
              <a:lnSpc>
                <a:spcPct val="80000"/>
              </a:lnSpc>
            </a:pPr>
            <a:r>
              <a:rPr lang="tr-TR" sz="3400" dirty="0"/>
              <a:t>Her gözdeki veriler evrene oranlanır</a:t>
            </a:r>
          </a:p>
          <a:p>
            <a:pPr>
              <a:lnSpc>
                <a:spcPct val="80000"/>
              </a:lnSpc>
            </a:pPr>
            <a:r>
              <a:rPr lang="tr-TR" sz="3400" dirty="0" smtClean="0"/>
              <a:t>Evrenle ilgili bilgiler güncel olmalıdır</a:t>
            </a:r>
          </a:p>
          <a:p>
            <a:pPr>
              <a:lnSpc>
                <a:spcPct val="80000"/>
              </a:lnSpc>
            </a:pPr>
            <a:r>
              <a:rPr lang="tr-TR" sz="3400" dirty="0" smtClean="0"/>
              <a:t>Aksi takdirde seçilen örneklem genelleme yapılacak gerçek evreni temsil etmez  </a:t>
            </a:r>
          </a:p>
          <a:p>
            <a:pPr>
              <a:lnSpc>
                <a:spcPct val="80000"/>
              </a:lnSpc>
            </a:pPr>
            <a:r>
              <a:rPr lang="tr-TR" sz="3400" dirty="0" smtClean="0"/>
              <a:t>Denek </a:t>
            </a:r>
            <a:r>
              <a:rPr lang="tr-TR" sz="3400" dirty="0"/>
              <a:t>seçiminde önyargı olmamalı </a:t>
            </a:r>
            <a:endParaRPr lang="tr-TR" sz="3400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59632" y="0"/>
            <a:ext cx="6624736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Plan</a:t>
            </a:r>
            <a:endParaRPr lang="tr-TR" dirty="0"/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Seçim tahminleri</a:t>
            </a:r>
          </a:p>
          <a:p>
            <a:r>
              <a:rPr lang="tr-TR" dirty="0" smtClean="0"/>
              <a:t>Evren, örneklem, analiz birimi</a:t>
            </a:r>
          </a:p>
          <a:p>
            <a:r>
              <a:rPr lang="tr-TR" dirty="0" smtClean="0"/>
              <a:t>Örneklem seçme teknikleri</a:t>
            </a:r>
          </a:p>
          <a:p>
            <a:r>
              <a:rPr lang="tr-TR" dirty="0" smtClean="0"/>
              <a:t>Tanımlayıcı istatistikler </a:t>
            </a:r>
          </a:p>
          <a:p>
            <a:r>
              <a:rPr lang="tr-TR" dirty="0" smtClean="0"/>
              <a:t>Normal dağılım</a:t>
            </a:r>
          </a:p>
          <a:p>
            <a:r>
              <a:rPr lang="tr-TR" dirty="0" smtClean="0"/>
              <a:t>Olasılık kuramı ve örneklem seçme</a:t>
            </a:r>
          </a:p>
          <a:p>
            <a:r>
              <a:rPr lang="tr-TR" dirty="0" smtClean="0"/>
              <a:t>Örnekler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829" name="Rectangle 5"/>
          <p:cNvSpPr>
            <a:spLocks noChangeArrowheads="1"/>
          </p:cNvSpPr>
          <p:nvPr/>
        </p:nvSpPr>
        <p:spPr bwMode="auto">
          <a:xfrm>
            <a:off x="262896" y="1805583"/>
            <a:ext cx="4309104" cy="792163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73830" name="Rectangle 6"/>
          <p:cNvSpPr>
            <a:spLocks noChangeArrowheads="1"/>
          </p:cNvSpPr>
          <p:nvPr/>
        </p:nvSpPr>
        <p:spPr bwMode="auto">
          <a:xfrm>
            <a:off x="4860032" y="1805583"/>
            <a:ext cx="4176464" cy="7921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cxnSp>
        <p:nvCxnSpPr>
          <p:cNvPr id="973836" name="AutoShape 12"/>
          <p:cNvCxnSpPr>
            <a:cxnSpLocks noChangeShapeType="1"/>
            <a:endCxn id="973829" idx="0"/>
          </p:cNvCxnSpPr>
          <p:nvPr/>
        </p:nvCxnSpPr>
        <p:spPr bwMode="auto">
          <a:xfrm rot="10800000" flipV="1">
            <a:off x="2417448" y="1124743"/>
            <a:ext cx="2226560" cy="680839"/>
          </a:xfrm>
          <a:prstGeom prst="bentConnector2">
            <a:avLst/>
          </a:prstGeom>
          <a:ln>
            <a:solidFill>
              <a:schemeClr val="bg2">
                <a:lumMod val="60000"/>
                <a:lumOff val="40000"/>
              </a:schemeClr>
            </a:solidFill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73837" name="AutoShape 13"/>
          <p:cNvCxnSpPr>
            <a:cxnSpLocks noChangeShapeType="1"/>
            <a:endCxn id="973830" idx="0"/>
          </p:cNvCxnSpPr>
          <p:nvPr/>
        </p:nvCxnSpPr>
        <p:spPr bwMode="auto">
          <a:xfrm>
            <a:off x="4644008" y="1124744"/>
            <a:ext cx="2304256" cy="680839"/>
          </a:xfrm>
          <a:prstGeom prst="bentConnector2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73838" name="Rectangle 14"/>
          <p:cNvSpPr>
            <a:spLocks noChangeArrowheads="1"/>
          </p:cNvSpPr>
          <p:nvPr/>
        </p:nvSpPr>
        <p:spPr bwMode="auto">
          <a:xfrm>
            <a:off x="467544" y="3356992"/>
            <a:ext cx="647700" cy="2592387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tr-TR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73839" name="Rectangle 15"/>
          <p:cNvSpPr>
            <a:spLocks noChangeArrowheads="1"/>
          </p:cNvSpPr>
          <p:nvPr/>
        </p:nvSpPr>
        <p:spPr bwMode="auto">
          <a:xfrm>
            <a:off x="3491880" y="3356993"/>
            <a:ext cx="647700" cy="2592288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73840" name="Rectangle 16"/>
          <p:cNvSpPr>
            <a:spLocks noChangeArrowheads="1"/>
          </p:cNvSpPr>
          <p:nvPr/>
        </p:nvSpPr>
        <p:spPr bwMode="auto">
          <a:xfrm>
            <a:off x="1475656" y="3356992"/>
            <a:ext cx="647700" cy="2592387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73841" name="Rectangle 17"/>
          <p:cNvSpPr>
            <a:spLocks noChangeArrowheads="1"/>
          </p:cNvSpPr>
          <p:nvPr/>
        </p:nvSpPr>
        <p:spPr bwMode="auto">
          <a:xfrm>
            <a:off x="2411760" y="3356992"/>
            <a:ext cx="647700" cy="2592387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73842" name="Rectangle 18"/>
          <p:cNvSpPr>
            <a:spLocks noChangeArrowheads="1"/>
          </p:cNvSpPr>
          <p:nvPr/>
        </p:nvSpPr>
        <p:spPr bwMode="auto">
          <a:xfrm>
            <a:off x="5076056" y="3356992"/>
            <a:ext cx="647700" cy="266429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973843" name="Rectangle 19"/>
          <p:cNvSpPr>
            <a:spLocks noChangeArrowheads="1"/>
          </p:cNvSpPr>
          <p:nvPr/>
        </p:nvSpPr>
        <p:spPr bwMode="auto">
          <a:xfrm>
            <a:off x="6084168" y="3356992"/>
            <a:ext cx="647700" cy="266429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973844" name="Rectangle 20"/>
          <p:cNvSpPr>
            <a:spLocks noChangeArrowheads="1"/>
          </p:cNvSpPr>
          <p:nvPr/>
        </p:nvSpPr>
        <p:spPr bwMode="auto">
          <a:xfrm>
            <a:off x="7092280" y="3356992"/>
            <a:ext cx="647700" cy="2664395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973845" name="Rectangle 21"/>
          <p:cNvSpPr>
            <a:spLocks noChangeArrowheads="1"/>
          </p:cNvSpPr>
          <p:nvPr/>
        </p:nvSpPr>
        <p:spPr bwMode="auto">
          <a:xfrm>
            <a:off x="8316416" y="3356992"/>
            <a:ext cx="647700" cy="2664395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cxnSp>
        <p:nvCxnSpPr>
          <p:cNvPr id="973846" name="AutoShape 22"/>
          <p:cNvCxnSpPr>
            <a:cxnSpLocks noChangeShapeType="1"/>
            <a:endCxn id="973838" idx="0"/>
          </p:cNvCxnSpPr>
          <p:nvPr/>
        </p:nvCxnSpPr>
        <p:spPr bwMode="auto">
          <a:xfrm rot="10800000" flipV="1">
            <a:off x="791394" y="2996952"/>
            <a:ext cx="1656556" cy="360040"/>
          </a:xfrm>
          <a:prstGeom prst="bentConnector2">
            <a:avLst/>
          </a:prstGeom>
          <a:ln>
            <a:solidFill>
              <a:schemeClr val="bg2">
                <a:lumMod val="60000"/>
                <a:lumOff val="40000"/>
              </a:schemeClr>
            </a:solidFill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73847" name="AutoShape 23"/>
          <p:cNvCxnSpPr>
            <a:cxnSpLocks noChangeShapeType="1"/>
            <a:endCxn id="973839" idx="0"/>
          </p:cNvCxnSpPr>
          <p:nvPr/>
        </p:nvCxnSpPr>
        <p:spPr bwMode="auto">
          <a:xfrm>
            <a:off x="2483768" y="2996952"/>
            <a:ext cx="1331962" cy="360041"/>
          </a:xfrm>
          <a:prstGeom prst="bentConnector2">
            <a:avLst/>
          </a:prstGeom>
          <a:ln>
            <a:solidFill>
              <a:schemeClr val="bg2">
                <a:lumMod val="60000"/>
                <a:lumOff val="40000"/>
              </a:schemeClr>
            </a:solidFill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73849" name="AutoShape 25"/>
          <p:cNvCxnSpPr>
            <a:cxnSpLocks noChangeShapeType="1"/>
            <a:stCxn id="973830" idx="2"/>
            <a:endCxn id="973845" idx="0"/>
          </p:cNvCxnSpPr>
          <p:nvPr/>
        </p:nvCxnSpPr>
        <p:spPr bwMode="auto">
          <a:xfrm rot="16200000" flipH="1">
            <a:off x="7414642" y="2131368"/>
            <a:ext cx="759246" cy="1692002"/>
          </a:xfrm>
          <a:prstGeom prst="bentConnector3">
            <a:avLst>
              <a:gd name="adj1" fmla="val 50000"/>
            </a:avLst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73854" name="Text Box 30"/>
          <p:cNvSpPr txBox="1">
            <a:spLocks noChangeArrowheads="1"/>
          </p:cNvSpPr>
          <p:nvPr/>
        </p:nvSpPr>
        <p:spPr bwMode="auto">
          <a:xfrm>
            <a:off x="179512" y="1700808"/>
            <a:ext cx="4464496" cy="95410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2800" dirty="0">
                <a:solidFill>
                  <a:schemeClr val="bg1">
                    <a:lumMod val="75000"/>
                  </a:schemeClr>
                </a:solidFill>
              </a:rPr>
              <a:t>Olasılığa dayanmayan </a:t>
            </a:r>
          </a:p>
          <a:p>
            <a:r>
              <a:rPr lang="tr-TR" sz="2800" dirty="0">
                <a:solidFill>
                  <a:schemeClr val="bg1">
                    <a:lumMod val="75000"/>
                  </a:schemeClr>
                </a:solidFill>
              </a:rPr>
              <a:t>ö</a:t>
            </a:r>
            <a:r>
              <a:rPr lang="tr-TR" sz="2800" dirty="0" smtClean="0">
                <a:solidFill>
                  <a:schemeClr val="bg1">
                    <a:lumMod val="75000"/>
                  </a:schemeClr>
                </a:solidFill>
              </a:rPr>
              <a:t>rneklem seçme teknikleri</a:t>
            </a:r>
            <a:endParaRPr lang="tr-TR" sz="2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73855" name="Text Box 31"/>
          <p:cNvSpPr txBox="1">
            <a:spLocks noChangeArrowheads="1"/>
          </p:cNvSpPr>
          <p:nvPr/>
        </p:nvSpPr>
        <p:spPr bwMode="auto">
          <a:xfrm>
            <a:off x="4788024" y="1700809"/>
            <a:ext cx="4355976" cy="138499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2800" dirty="0"/>
              <a:t>Olasılığa dayanan </a:t>
            </a:r>
          </a:p>
          <a:p>
            <a:r>
              <a:rPr lang="tr-TR" sz="2800" dirty="0"/>
              <a:t>ö</a:t>
            </a:r>
            <a:r>
              <a:rPr lang="tr-TR" sz="2800" dirty="0" smtClean="0"/>
              <a:t>rneklem seçme teknikleri</a:t>
            </a:r>
            <a:endParaRPr lang="tr-TR" sz="2800" dirty="0"/>
          </a:p>
          <a:p>
            <a:endParaRPr lang="tr-TR" sz="2800" dirty="0">
              <a:solidFill>
                <a:schemeClr val="bg2"/>
              </a:solidFill>
            </a:endParaRPr>
          </a:p>
        </p:txBody>
      </p:sp>
      <p:sp>
        <p:nvSpPr>
          <p:cNvPr id="973858" name="Text Box 34"/>
          <p:cNvSpPr txBox="1">
            <a:spLocks noChangeArrowheads="1"/>
          </p:cNvSpPr>
          <p:nvPr/>
        </p:nvSpPr>
        <p:spPr bwMode="auto">
          <a:xfrm rot="16200000">
            <a:off x="17675" y="4774615"/>
            <a:ext cx="1547813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3200" dirty="0">
                <a:solidFill>
                  <a:schemeClr val="bg1">
                    <a:lumMod val="75000"/>
                  </a:schemeClr>
                </a:solidFill>
              </a:rPr>
              <a:t>Kolaycı</a:t>
            </a:r>
          </a:p>
        </p:txBody>
      </p:sp>
      <p:sp>
        <p:nvSpPr>
          <p:cNvPr id="973859" name="Text Box 35"/>
          <p:cNvSpPr txBox="1">
            <a:spLocks noChangeArrowheads="1"/>
          </p:cNvSpPr>
          <p:nvPr/>
        </p:nvSpPr>
        <p:spPr bwMode="auto">
          <a:xfrm rot="16200000">
            <a:off x="1935001" y="4803189"/>
            <a:ext cx="1604963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3200" dirty="0">
                <a:solidFill>
                  <a:schemeClr val="bg1">
                    <a:lumMod val="75000"/>
                  </a:schemeClr>
                </a:solidFill>
              </a:rPr>
              <a:t>Kartopu</a:t>
            </a:r>
          </a:p>
        </p:txBody>
      </p:sp>
      <p:sp>
        <p:nvSpPr>
          <p:cNvPr id="973860" name="Text Box 36"/>
          <p:cNvSpPr txBox="1">
            <a:spLocks noChangeArrowheads="1"/>
          </p:cNvSpPr>
          <p:nvPr/>
        </p:nvSpPr>
        <p:spPr bwMode="auto">
          <a:xfrm rot="16200000">
            <a:off x="1000770" y="4767982"/>
            <a:ext cx="1673225" cy="579437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200" dirty="0">
                <a:solidFill>
                  <a:schemeClr val="bg1">
                    <a:lumMod val="75000"/>
                  </a:schemeClr>
                </a:solidFill>
              </a:rPr>
              <a:t>Yargısal</a:t>
            </a:r>
          </a:p>
        </p:txBody>
      </p:sp>
      <p:sp>
        <p:nvSpPr>
          <p:cNvPr id="973861" name="Text Box 37"/>
          <p:cNvSpPr txBox="1">
            <a:spLocks noChangeArrowheads="1"/>
          </p:cNvSpPr>
          <p:nvPr/>
        </p:nvSpPr>
        <p:spPr bwMode="auto">
          <a:xfrm rot="16200000">
            <a:off x="4147482" y="4404446"/>
            <a:ext cx="2520281" cy="569387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3000" dirty="0"/>
              <a:t>Basit rastgele</a:t>
            </a:r>
          </a:p>
        </p:txBody>
      </p:sp>
      <p:sp>
        <p:nvSpPr>
          <p:cNvPr id="973862" name="Text Box 38"/>
          <p:cNvSpPr txBox="1">
            <a:spLocks noChangeArrowheads="1"/>
          </p:cNvSpPr>
          <p:nvPr/>
        </p:nvSpPr>
        <p:spPr bwMode="auto">
          <a:xfrm rot="16200000">
            <a:off x="3306329" y="5086360"/>
            <a:ext cx="1019175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3200" dirty="0">
                <a:solidFill>
                  <a:schemeClr val="bg1">
                    <a:lumMod val="75000"/>
                  </a:schemeClr>
                </a:solidFill>
              </a:rPr>
              <a:t>Kota</a:t>
            </a:r>
          </a:p>
        </p:txBody>
      </p:sp>
      <p:sp>
        <p:nvSpPr>
          <p:cNvPr id="973863" name="Text Box 39"/>
          <p:cNvSpPr txBox="1">
            <a:spLocks noChangeArrowheads="1"/>
          </p:cNvSpPr>
          <p:nvPr/>
        </p:nvSpPr>
        <p:spPr bwMode="auto">
          <a:xfrm rot="16200000">
            <a:off x="5381191" y="4597361"/>
            <a:ext cx="2057400" cy="584775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3200" dirty="0"/>
              <a:t>Sistematik</a:t>
            </a:r>
          </a:p>
        </p:txBody>
      </p:sp>
      <p:sp>
        <p:nvSpPr>
          <p:cNvPr id="973864" name="Text Box 40"/>
          <p:cNvSpPr txBox="1">
            <a:spLocks noChangeArrowheads="1"/>
          </p:cNvSpPr>
          <p:nvPr/>
        </p:nvSpPr>
        <p:spPr bwMode="auto">
          <a:xfrm rot="16200000">
            <a:off x="6546366" y="4726643"/>
            <a:ext cx="1739900" cy="584775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3200" dirty="0"/>
              <a:t>Tabakalı</a:t>
            </a:r>
          </a:p>
        </p:txBody>
      </p:sp>
      <p:sp>
        <p:nvSpPr>
          <p:cNvPr id="973865" name="Text Box 41"/>
          <p:cNvSpPr txBox="1">
            <a:spLocks noChangeArrowheads="1"/>
          </p:cNvSpPr>
          <p:nvPr/>
        </p:nvSpPr>
        <p:spPr bwMode="auto">
          <a:xfrm rot="16200000">
            <a:off x="7580101" y="4558689"/>
            <a:ext cx="2124075" cy="584775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3200" dirty="0"/>
              <a:t>Kümeleme</a:t>
            </a:r>
          </a:p>
        </p:txBody>
      </p:sp>
      <p:sp>
        <p:nvSpPr>
          <p:cNvPr id="973866" name="Text Box 42"/>
          <p:cNvSpPr txBox="1">
            <a:spLocks noChangeArrowheads="1"/>
          </p:cNvSpPr>
          <p:nvPr/>
        </p:nvSpPr>
        <p:spPr bwMode="auto">
          <a:xfrm>
            <a:off x="6056744" y="6165304"/>
            <a:ext cx="3087256" cy="276999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 dirty="0"/>
              <a:t>Kaynak: </a:t>
            </a:r>
            <a:r>
              <a:rPr lang="tr-TR" sz="1200" dirty="0" err="1"/>
              <a:t>Altunışık</a:t>
            </a:r>
            <a:r>
              <a:rPr lang="tr-TR" sz="1200" dirty="0"/>
              <a:t> ve diğerleri, </a:t>
            </a:r>
            <a:r>
              <a:rPr lang="tr-TR" sz="1200" dirty="0" smtClean="0"/>
              <a:t>2005, s</a:t>
            </a:r>
            <a:r>
              <a:rPr lang="tr-TR" sz="1200" dirty="0"/>
              <a:t>. 120</a:t>
            </a:r>
          </a:p>
        </p:txBody>
      </p:sp>
      <p:sp>
        <p:nvSpPr>
          <p:cNvPr id="34" name="Rectangle 2"/>
          <p:cNvSpPr txBox="1">
            <a:spLocks noChangeArrowheads="1"/>
          </p:cNvSpPr>
          <p:nvPr/>
        </p:nvSpPr>
        <p:spPr bwMode="auto">
          <a:xfrm>
            <a:off x="179512" y="144016"/>
            <a:ext cx="8964488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Olasılığa Dayanan Örneklem Tasarım Türleri </a:t>
            </a:r>
            <a:endParaRPr kumimoji="0" lang="tr-TR" sz="3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63" name="62 Düz Bağlayıcı"/>
          <p:cNvCxnSpPr/>
          <p:nvPr/>
        </p:nvCxnSpPr>
        <p:spPr bwMode="auto">
          <a:xfrm rot="5400000" flipH="1" flipV="1">
            <a:off x="4535996" y="1016732"/>
            <a:ext cx="216024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5" name="AutoShape 25"/>
          <p:cNvCxnSpPr>
            <a:cxnSpLocks noChangeShapeType="1"/>
            <a:endCxn id="973842" idx="0"/>
          </p:cNvCxnSpPr>
          <p:nvPr/>
        </p:nvCxnSpPr>
        <p:spPr bwMode="auto">
          <a:xfrm rot="10800000" flipV="1">
            <a:off x="5399906" y="2996950"/>
            <a:ext cx="1548366" cy="360041"/>
          </a:xfrm>
          <a:prstGeom prst="bentConnector2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1" name="90 Düz Bağlayıcı"/>
          <p:cNvCxnSpPr/>
          <p:nvPr/>
        </p:nvCxnSpPr>
        <p:spPr bwMode="auto">
          <a:xfrm rot="5400000">
            <a:off x="2303748" y="2816932"/>
            <a:ext cx="36004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3" name="AutoShape 26"/>
          <p:cNvCxnSpPr>
            <a:cxnSpLocks noChangeShapeType="1"/>
            <a:endCxn id="973843" idx="0"/>
          </p:cNvCxnSpPr>
          <p:nvPr/>
        </p:nvCxnSpPr>
        <p:spPr bwMode="auto">
          <a:xfrm rot="5400000">
            <a:off x="6228185" y="3176785"/>
            <a:ext cx="360040" cy="374"/>
          </a:xfrm>
          <a:prstGeom prst="straightConnector1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8" name="AutoShape 26"/>
          <p:cNvCxnSpPr>
            <a:cxnSpLocks noChangeShapeType="1"/>
          </p:cNvCxnSpPr>
          <p:nvPr/>
        </p:nvCxnSpPr>
        <p:spPr bwMode="auto">
          <a:xfrm rot="5400000">
            <a:off x="7272487" y="3176785"/>
            <a:ext cx="360040" cy="374"/>
          </a:xfrm>
          <a:prstGeom prst="straightConnector1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9" name="AutoShape 26"/>
          <p:cNvCxnSpPr>
            <a:cxnSpLocks noChangeShapeType="1"/>
          </p:cNvCxnSpPr>
          <p:nvPr/>
        </p:nvCxnSpPr>
        <p:spPr bwMode="auto">
          <a:xfrm rot="5400000">
            <a:off x="2591967" y="3176785"/>
            <a:ext cx="360040" cy="374"/>
          </a:xfrm>
          <a:prstGeom prst="straightConnector1">
            <a:avLst/>
          </a:prstGeom>
          <a:ln>
            <a:solidFill>
              <a:schemeClr val="bg2">
                <a:lumMod val="60000"/>
                <a:lumOff val="40000"/>
              </a:schemeClr>
            </a:solidFill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0" name="AutoShape 26"/>
          <p:cNvCxnSpPr>
            <a:cxnSpLocks noChangeShapeType="1"/>
          </p:cNvCxnSpPr>
          <p:nvPr/>
        </p:nvCxnSpPr>
        <p:spPr bwMode="auto">
          <a:xfrm rot="5400000">
            <a:off x="1655863" y="3176785"/>
            <a:ext cx="360040" cy="374"/>
          </a:xfrm>
          <a:prstGeom prst="straightConnector1">
            <a:avLst/>
          </a:prstGeom>
          <a:ln>
            <a:solidFill>
              <a:schemeClr val="bg2">
                <a:lumMod val="60000"/>
                <a:lumOff val="40000"/>
              </a:schemeClr>
            </a:solidFill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2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536" y="72008"/>
            <a:ext cx="822960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sz="4000" dirty="0"/>
              <a:t>Olasılığa Dayalı Örneklem Seçimi</a:t>
            </a:r>
          </a:p>
        </p:txBody>
      </p:sp>
      <p:sp>
        <p:nvSpPr>
          <p:cNvPr id="8222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7544" y="1340768"/>
            <a:ext cx="8496944" cy="475252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sz="3400" b="1" dirty="0" smtClean="0"/>
              <a:t>Temel ilke: </a:t>
            </a:r>
            <a:r>
              <a:rPr lang="tr-TR" sz="3400" dirty="0" smtClean="0"/>
              <a:t>Evreni oluşturan her </a:t>
            </a:r>
            <a:r>
              <a:rPr lang="tr-TR" sz="3400" dirty="0" err="1" smtClean="0"/>
              <a:t>ögenin</a:t>
            </a:r>
            <a:r>
              <a:rPr lang="tr-TR" sz="3400" dirty="0" smtClean="0"/>
              <a:t> örnekleme seçilme şansının eşit olması</a:t>
            </a:r>
          </a:p>
          <a:p>
            <a:r>
              <a:rPr lang="tr-TR" sz="3400" dirty="0" smtClean="0"/>
              <a:t>Evreni temsil edebilme özelliği diğer yöntemlerle seçilen örneklemlerden daha fazladır</a:t>
            </a:r>
          </a:p>
          <a:p>
            <a:r>
              <a:rPr lang="tr-TR" sz="3400" dirty="0" smtClean="0"/>
              <a:t>Örneklemin evreni temsil etme düzeyi (örneklem hatası) doğru olarak hesaplanabilir</a:t>
            </a:r>
          </a:p>
          <a:p>
            <a:endParaRPr lang="tr-TR" dirty="0"/>
          </a:p>
        </p:txBody>
      </p:sp>
      <p:sp>
        <p:nvSpPr>
          <p:cNvPr id="4" name="Text Box 42"/>
          <p:cNvSpPr txBox="1">
            <a:spLocks noChangeArrowheads="1"/>
          </p:cNvSpPr>
          <p:nvPr/>
        </p:nvSpPr>
        <p:spPr bwMode="auto">
          <a:xfrm>
            <a:off x="6846473" y="6165304"/>
            <a:ext cx="2190023" cy="276999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 dirty="0"/>
              <a:t>Kaynak: </a:t>
            </a:r>
            <a:r>
              <a:rPr lang="tr-TR" sz="1200" dirty="0" err="1" smtClean="0"/>
              <a:t>Babbie</a:t>
            </a:r>
            <a:r>
              <a:rPr lang="tr-TR" sz="1200" dirty="0" smtClean="0"/>
              <a:t>, 2007, s</a:t>
            </a:r>
            <a:r>
              <a:rPr lang="tr-TR" sz="1200" dirty="0"/>
              <a:t>. </a:t>
            </a:r>
            <a:r>
              <a:rPr lang="tr-TR" sz="1200" dirty="0" smtClean="0"/>
              <a:t>215</a:t>
            </a:r>
            <a:endParaRPr lang="tr-TR" sz="12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1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528" y="72008"/>
            <a:ext cx="822960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Basit </a:t>
            </a:r>
            <a:r>
              <a:rPr lang="tr-TR" dirty="0" smtClean="0"/>
              <a:t>Rastgele Örneklem Seçimi</a:t>
            </a:r>
            <a:endParaRPr lang="tr-TR" dirty="0"/>
          </a:p>
        </p:txBody>
      </p:sp>
      <p:sp>
        <p:nvSpPr>
          <p:cNvPr id="9891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536" y="1124744"/>
            <a:ext cx="8280920" cy="495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sz="3400" dirty="0" smtClean="0"/>
              <a:t>Rastgele </a:t>
            </a:r>
            <a:r>
              <a:rPr lang="tr-TR" sz="3400" dirty="0"/>
              <a:t>sayılar tablosundan seçilerek </a:t>
            </a:r>
            <a:r>
              <a:rPr lang="tr-TR" sz="3400" dirty="0" smtClean="0"/>
              <a:t>evreni oluşturan her </a:t>
            </a:r>
            <a:r>
              <a:rPr lang="tr-TR" sz="3400" dirty="0" err="1" smtClean="0"/>
              <a:t>ögeye</a:t>
            </a:r>
            <a:r>
              <a:rPr lang="tr-TR" sz="3400" dirty="0" smtClean="0"/>
              <a:t> bir numara verilir</a:t>
            </a:r>
          </a:p>
          <a:p>
            <a:r>
              <a:rPr lang="tr-TR" sz="3400" dirty="0" smtClean="0"/>
              <a:t>Rastgele sayılar tablosu çoğu istatistik kitaplarında bulunabilir ya da rastgele sayılar bilgisayarla yaratılabilir  </a:t>
            </a:r>
          </a:p>
          <a:p>
            <a:r>
              <a:rPr lang="tr-TR" sz="3400" dirty="0" smtClean="0"/>
              <a:t>Bu </a:t>
            </a:r>
            <a:r>
              <a:rPr lang="tr-TR" sz="3400" dirty="0" err="1" smtClean="0"/>
              <a:t>ögeler</a:t>
            </a:r>
            <a:r>
              <a:rPr lang="tr-TR" sz="3400" dirty="0" smtClean="0"/>
              <a:t> arasından rastgele seçilir</a:t>
            </a:r>
          </a:p>
          <a:p>
            <a:r>
              <a:rPr lang="tr-TR" sz="3400" dirty="0" smtClean="0"/>
              <a:t>Zahmetli</a:t>
            </a:r>
            <a:endParaRPr lang="tr-TR" sz="34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2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2840" y="72008"/>
            <a:ext cx="8229600" cy="8367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Sistematik </a:t>
            </a:r>
            <a:r>
              <a:rPr lang="tr-TR" dirty="0" smtClean="0"/>
              <a:t>Örneklem Seçme</a:t>
            </a:r>
            <a:endParaRPr lang="tr-TR" dirty="0"/>
          </a:p>
        </p:txBody>
      </p:sp>
      <p:sp>
        <p:nvSpPr>
          <p:cNvPr id="9912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1520" y="1124744"/>
            <a:ext cx="8229600" cy="42100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tr-TR" sz="3600" dirty="0" smtClean="0"/>
              <a:t>Başlangıç değeri rastgele alınır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tr-TR" sz="3600" dirty="0" smtClean="0"/>
              <a:t>Bir </a:t>
            </a:r>
            <a:r>
              <a:rPr lang="tr-TR" sz="3600" dirty="0"/>
              <a:t>listeden her </a:t>
            </a:r>
            <a:r>
              <a:rPr lang="tr-TR" sz="3600" i="1" dirty="0" err="1"/>
              <a:t>k’</a:t>
            </a:r>
            <a:r>
              <a:rPr lang="tr-TR" sz="3600" dirty="0" err="1"/>
              <a:t>inci</a:t>
            </a:r>
            <a:r>
              <a:rPr lang="tr-TR" sz="3600" dirty="0"/>
              <a:t> </a:t>
            </a:r>
            <a:r>
              <a:rPr lang="tr-TR" sz="3600" dirty="0" err="1"/>
              <a:t>öge</a:t>
            </a:r>
            <a:r>
              <a:rPr lang="tr-TR" sz="3600" dirty="0"/>
              <a:t> seçilir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tr-TR" sz="3600" dirty="0" smtClean="0"/>
              <a:t>Listedeki </a:t>
            </a:r>
            <a:r>
              <a:rPr lang="tr-TR" sz="3600" dirty="0" err="1"/>
              <a:t>ögeler</a:t>
            </a:r>
            <a:r>
              <a:rPr lang="tr-TR" sz="3600" dirty="0"/>
              <a:t> devirsel </a:t>
            </a:r>
            <a:r>
              <a:rPr lang="tr-TR" sz="3600" dirty="0" smtClean="0"/>
              <a:t>olmamalıdır (yani, örneğin, her </a:t>
            </a:r>
            <a:r>
              <a:rPr lang="tr-TR" sz="3600" i="1" dirty="0" err="1" smtClean="0"/>
              <a:t>k</a:t>
            </a:r>
            <a:r>
              <a:rPr lang="tr-TR" sz="3600" dirty="0" err="1" smtClean="0"/>
              <a:t>’inci</a:t>
            </a:r>
            <a:r>
              <a:rPr lang="tr-TR" sz="3600" dirty="0" smtClean="0"/>
              <a:t> </a:t>
            </a:r>
            <a:r>
              <a:rPr lang="tr-TR" sz="3600" dirty="0" err="1" smtClean="0"/>
              <a:t>öge</a:t>
            </a:r>
            <a:r>
              <a:rPr lang="tr-TR" sz="3600" dirty="0" smtClean="0"/>
              <a:t> aynı özellikleri taşımamalıdır)</a:t>
            </a:r>
            <a:endParaRPr lang="tr-TR" sz="3600" dirty="0"/>
          </a:p>
          <a:p>
            <a:pPr>
              <a:lnSpc>
                <a:spcPct val="90000"/>
              </a:lnSpc>
            </a:pPr>
            <a:endParaRPr lang="tr-TR" sz="36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536" y="72008"/>
            <a:ext cx="8229600" cy="8367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Tabakalı </a:t>
            </a:r>
            <a:r>
              <a:rPr lang="tr-TR" dirty="0" smtClean="0"/>
              <a:t>Örneklem Seçimi</a:t>
            </a:r>
            <a:endParaRPr lang="tr-TR" dirty="0"/>
          </a:p>
        </p:txBody>
      </p:sp>
      <p:sp>
        <p:nvSpPr>
          <p:cNvPr id="9932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536" y="1196752"/>
            <a:ext cx="8424936" cy="4536504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  <a:spcAft>
                <a:spcPts val="300"/>
              </a:spcAft>
            </a:pPr>
            <a:r>
              <a:rPr lang="tr-TR" sz="3400" dirty="0" smtClean="0"/>
              <a:t>Evreni oluşturan </a:t>
            </a:r>
            <a:r>
              <a:rPr lang="tr-TR" sz="3400" dirty="0" err="1" smtClean="0"/>
              <a:t>ögeler</a:t>
            </a:r>
            <a:r>
              <a:rPr lang="tr-TR" sz="3400" dirty="0" smtClean="0"/>
              <a:t> benzeşik gruplara ayrılır</a:t>
            </a:r>
          </a:p>
          <a:p>
            <a:pPr>
              <a:lnSpc>
                <a:spcPct val="80000"/>
              </a:lnSpc>
              <a:spcAft>
                <a:spcPts val="300"/>
              </a:spcAft>
            </a:pPr>
            <a:r>
              <a:rPr lang="tr-TR" sz="3400" dirty="0" smtClean="0"/>
              <a:t>Tabakalı örneklemin evreni </a:t>
            </a:r>
            <a:r>
              <a:rPr lang="tr-TR" sz="3400" dirty="0"/>
              <a:t>temsil yeteneği </a:t>
            </a:r>
            <a:r>
              <a:rPr lang="tr-TR" sz="3400" dirty="0" smtClean="0"/>
              <a:t>bu nedenle daha yüksektir </a:t>
            </a:r>
            <a:endParaRPr lang="tr-TR" sz="3400" dirty="0"/>
          </a:p>
          <a:p>
            <a:pPr>
              <a:lnSpc>
                <a:spcPct val="80000"/>
              </a:lnSpc>
              <a:spcAft>
                <a:spcPts val="300"/>
              </a:spcAft>
            </a:pPr>
            <a:r>
              <a:rPr lang="tr-TR" sz="3400" dirty="0" smtClean="0"/>
              <a:t>Sıralanmış bir listeden </a:t>
            </a:r>
            <a:r>
              <a:rPr lang="tr-TR" sz="3400" dirty="0"/>
              <a:t>sistematik örneklem seçimi de tabakalı örneklem sonucunu verir</a:t>
            </a:r>
          </a:p>
          <a:p>
            <a:pPr>
              <a:lnSpc>
                <a:spcPct val="80000"/>
              </a:lnSpc>
              <a:spcAft>
                <a:spcPts val="300"/>
              </a:spcAft>
            </a:pPr>
            <a:r>
              <a:rPr lang="tr-TR" sz="3400" dirty="0"/>
              <a:t>Aynı listeden basit rastgele örneklem seçersek tabakalama </a:t>
            </a:r>
            <a:r>
              <a:rPr lang="tr-TR" sz="3400" dirty="0" smtClean="0"/>
              <a:t>kaybolur </a:t>
            </a:r>
            <a:endParaRPr lang="tr-TR" sz="34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3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528" y="72008"/>
            <a:ext cx="8229600" cy="764704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Küme </a:t>
            </a:r>
            <a:r>
              <a:rPr lang="tr-TR" dirty="0" smtClean="0"/>
              <a:t>Örneklem</a:t>
            </a:r>
            <a:endParaRPr lang="tr-TR" dirty="0"/>
          </a:p>
        </p:txBody>
      </p:sp>
      <p:sp>
        <p:nvSpPr>
          <p:cNvPr id="9953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52736"/>
            <a:ext cx="9144000" cy="5184576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Evreni tabakalamak her zaman mümkün değil</a:t>
            </a:r>
          </a:p>
          <a:p>
            <a:r>
              <a:rPr lang="tr-TR" dirty="0" smtClean="0"/>
              <a:t>Bu durumlarda çok aşamalı küme örneklem seçimi uygulanır</a:t>
            </a:r>
          </a:p>
          <a:p>
            <a:r>
              <a:rPr lang="tr-TR" dirty="0" smtClean="0"/>
              <a:t>Önce birincil örneklem </a:t>
            </a:r>
            <a:r>
              <a:rPr lang="tr-TR" dirty="0" err="1" smtClean="0"/>
              <a:t>ögeleri</a:t>
            </a:r>
            <a:r>
              <a:rPr lang="tr-TR" dirty="0" smtClean="0"/>
              <a:t> (ör., bir ilçedeki mahalleler) sıralanır, bu listeden basit rastgele ya da sistematik örneklem seçilir </a:t>
            </a:r>
          </a:p>
          <a:p>
            <a:r>
              <a:rPr lang="tr-TR" dirty="0" smtClean="0"/>
              <a:t>Sonra ikincil örneklem </a:t>
            </a:r>
            <a:r>
              <a:rPr lang="tr-TR" dirty="0" err="1" smtClean="0"/>
              <a:t>ögeleri</a:t>
            </a:r>
            <a:r>
              <a:rPr lang="tr-TR" dirty="0" smtClean="0"/>
              <a:t> (ör., bir mahalledeki haneler) sıralanır, bu listeden basit rastgele veya sistematik örneklem seçilir </a:t>
            </a:r>
          </a:p>
          <a:p>
            <a:r>
              <a:rPr lang="tr-TR" dirty="0" smtClean="0"/>
              <a:t>. . .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r>
              <a:rPr lang="tr-TR" sz="3200" dirty="0" smtClean="0"/>
              <a:t>Daha Karmaşık Küme Örneklem Seçme Teknikleri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7504" y="908720"/>
            <a:ext cx="9036496" cy="5263480"/>
          </a:xfrm>
        </p:spPr>
        <p:txBody>
          <a:bodyPr/>
          <a:lstStyle/>
          <a:p>
            <a:r>
              <a:rPr lang="tr-TR" sz="2400" dirty="0" smtClean="0"/>
              <a:t>Bazı mahallelerde hane sayısı daha kalabalık olabilir</a:t>
            </a:r>
          </a:p>
          <a:p>
            <a:r>
              <a:rPr lang="tr-TR" sz="2400" dirty="0" smtClean="0"/>
              <a:t>Bu mahalleler birincil örnekleme yeterince seçilmezse ikincil örneklemde her hanenin eşit seçilme şansı zedelenir</a:t>
            </a:r>
          </a:p>
          <a:p>
            <a:r>
              <a:rPr lang="tr-TR" sz="2400" b="1" dirty="0" smtClean="0"/>
              <a:t>Büyüklükle orantılı </a:t>
            </a:r>
            <a:r>
              <a:rPr lang="tr-TR" sz="2400" b="1" dirty="0" err="1" smtClean="0"/>
              <a:t>olasılıksal</a:t>
            </a:r>
            <a:r>
              <a:rPr lang="tr-TR" sz="2400" b="1" dirty="0" smtClean="0"/>
              <a:t> örnekleme </a:t>
            </a:r>
          </a:p>
          <a:p>
            <a:pPr lvl="1"/>
            <a:r>
              <a:rPr lang="tr-TR" sz="2400" dirty="0" smtClean="0"/>
              <a:t>İkincil örneklemde seçilecek </a:t>
            </a:r>
            <a:r>
              <a:rPr lang="tr-TR" sz="2400" dirty="0" err="1" smtClean="0"/>
              <a:t>ögelerin</a:t>
            </a:r>
            <a:r>
              <a:rPr lang="tr-TR" sz="2400" dirty="0" smtClean="0"/>
              <a:t> büyüklükleriyle orantılı olarak seçilir kümeler (ör., hane sayısı az olan mahallelerden ilk aşamada daha büyük örneklem seçilir</a:t>
            </a:r>
          </a:p>
          <a:p>
            <a:r>
              <a:rPr lang="tr-TR" sz="2400" b="1" dirty="0" smtClean="0"/>
              <a:t>Orantısız örnekleme ve </a:t>
            </a:r>
            <a:r>
              <a:rPr lang="tr-TR" sz="2400" b="1" dirty="0" err="1" smtClean="0"/>
              <a:t>ağırlıklandırma</a:t>
            </a:r>
            <a:endParaRPr lang="tr-TR" sz="2400" b="1" dirty="0" smtClean="0"/>
          </a:p>
          <a:p>
            <a:pPr lvl="1"/>
            <a:r>
              <a:rPr lang="tr-TR" sz="2400" dirty="0" smtClean="0"/>
              <a:t>Örnekleme seçilen </a:t>
            </a:r>
            <a:r>
              <a:rPr lang="tr-TR" sz="2400" dirty="0" err="1" smtClean="0"/>
              <a:t>ögelere</a:t>
            </a:r>
            <a:r>
              <a:rPr lang="tr-TR" sz="2400" dirty="0" smtClean="0"/>
              <a:t> seçilme olasılıklarıyla ters orantılı ağırlıklar verilir (ör., işyerinde tacizle ilgili erkek ve kadın yöneticilerin görüşlerini dengeli bir biçimde yansıtmak için yöneticiler arasından orantısız örneklem seçilir, evrendeki oranlarına göre </a:t>
            </a:r>
            <a:r>
              <a:rPr lang="tr-TR" sz="2400" dirty="0" err="1" smtClean="0"/>
              <a:t>ağırlıklandırılır</a:t>
            </a:r>
            <a:r>
              <a:rPr lang="tr-TR" sz="2400" dirty="0" smtClean="0"/>
              <a:t>) </a:t>
            </a:r>
            <a:endParaRPr lang="tr-TR" sz="2400" dirty="0"/>
          </a:p>
        </p:txBody>
      </p:sp>
      <p:sp>
        <p:nvSpPr>
          <p:cNvPr id="4" name="Text Box 42"/>
          <p:cNvSpPr txBox="1">
            <a:spLocks noChangeArrowheads="1"/>
          </p:cNvSpPr>
          <p:nvPr/>
        </p:nvSpPr>
        <p:spPr bwMode="auto">
          <a:xfrm>
            <a:off x="6604292" y="6165304"/>
            <a:ext cx="2504212" cy="276999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 dirty="0"/>
              <a:t>Kaynak: </a:t>
            </a:r>
            <a:r>
              <a:rPr lang="tr-TR" sz="1200" dirty="0" err="1" smtClean="0"/>
              <a:t>Babbie</a:t>
            </a:r>
            <a:r>
              <a:rPr lang="tr-TR" sz="1200" dirty="0" smtClean="0"/>
              <a:t>, 2007, s</a:t>
            </a:r>
            <a:r>
              <a:rPr lang="tr-TR" sz="1200" dirty="0"/>
              <a:t>. </a:t>
            </a:r>
            <a:r>
              <a:rPr lang="tr-TR" sz="1200" dirty="0" smtClean="0"/>
              <a:t>209-215</a:t>
            </a:r>
            <a:endParaRPr lang="tr-TR" sz="12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3568" y="0"/>
            <a:ext cx="8064896" cy="914400"/>
          </a:xfrm>
        </p:spPr>
        <p:txBody>
          <a:bodyPr/>
          <a:lstStyle/>
          <a:p>
            <a:r>
              <a:rPr lang="tr-TR" dirty="0" smtClean="0"/>
              <a:t>Örneklemin Evreni Temsil Etmesi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19200"/>
            <a:ext cx="8435280" cy="5162128"/>
          </a:xfrm>
        </p:spPr>
        <p:txBody>
          <a:bodyPr/>
          <a:lstStyle/>
          <a:p>
            <a:r>
              <a:rPr lang="tr-TR" sz="2800" dirty="0" smtClean="0"/>
              <a:t>Evreni oluşturan tüm birimler aynı özellikleri taşısaydı o zaman tek bir örnek seçmek yeterli olurdu, ama değil</a:t>
            </a:r>
          </a:p>
          <a:p>
            <a:r>
              <a:rPr lang="tr-TR" sz="2800" dirty="0" smtClean="0"/>
              <a:t>Örnekleme seçilen deneklerin özellikleri evreni oluşturan deneklerin özelliklerine yakın olmalıdır</a:t>
            </a:r>
          </a:p>
          <a:p>
            <a:r>
              <a:rPr lang="tr-TR" sz="2800" dirty="0" smtClean="0"/>
              <a:t>Büyük örneklemler küçük hata üretir</a:t>
            </a:r>
          </a:p>
          <a:p>
            <a:pPr>
              <a:lnSpc>
                <a:spcPct val="80000"/>
              </a:lnSpc>
            </a:pPr>
            <a:r>
              <a:rPr lang="tr-TR" sz="2800" dirty="0" smtClean="0"/>
              <a:t>Benzeşik evren küçük hata üretir</a:t>
            </a:r>
          </a:p>
          <a:p>
            <a:r>
              <a:rPr lang="tr-TR" sz="2800" dirty="0" smtClean="0"/>
              <a:t>Örneklem bulgularından evrene genelleme yapılır</a:t>
            </a:r>
          </a:p>
          <a:p>
            <a:r>
              <a:rPr lang="tr-TR" sz="2800" dirty="0" smtClean="0"/>
              <a:t>Örneklem evreni ne kadar iyi temsil ederse genellemeler de o kadar isabetli olur</a:t>
            </a:r>
          </a:p>
          <a:p>
            <a:pPr>
              <a:buNone/>
            </a:pPr>
            <a:endParaRPr lang="tr-TR" sz="2800" dirty="0" smtClean="0"/>
          </a:p>
          <a:p>
            <a:endParaRPr lang="tr-TR" sz="2800" dirty="0" smtClean="0"/>
          </a:p>
          <a:p>
            <a:pPr>
              <a:buNone/>
            </a:pPr>
            <a:endParaRPr lang="tr-TR" sz="2800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144016"/>
            <a:ext cx="8964488" cy="8367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sz="3600" dirty="0"/>
              <a:t>Örneklem Büyüklüğünü Etkileyen Faktörler</a:t>
            </a:r>
          </a:p>
        </p:txBody>
      </p:sp>
      <p:sp>
        <p:nvSpPr>
          <p:cNvPr id="10035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7544" y="1196752"/>
            <a:ext cx="8229600" cy="496855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tr-TR" dirty="0" smtClean="0"/>
              <a:t>Araştırmanın türü (tanımlayıcı, açıklayıcı)</a:t>
            </a:r>
          </a:p>
          <a:p>
            <a:pPr>
              <a:lnSpc>
                <a:spcPct val="90000"/>
              </a:lnSpc>
            </a:pPr>
            <a:r>
              <a:rPr lang="tr-TR" dirty="0" smtClean="0"/>
              <a:t>Analiz türü (nicel, nitel)</a:t>
            </a:r>
          </a:p>
          <a:p>
            <a:pPr>
              <a:lnSpc>
                <a:spcPct val="90000"/>
              </a:lnSpc>
            </a:pPr>
            <a:r>
              <a:rPr lang="tr-TR" dirty="0" smtClean="0"/>
              <a:t>Evrenin benzeşik </a:t>
            </a:r>
            <a:r>
              <a:rPr lang="tr-TR" dirty="0" err="1" smtClean="0"/>
              <a:t>ögelerden</a:t>
            </a:r>
            <a:r>
              <a:rPr lang="tr-TR" dirty="0" smtClean="0"/>
              <a:t> oluşması</a:t>
            </a:r>
          </a:p>
          <a:p>
            <a:pPr>
              <a:lnSpc>
                <a:spcPct val="90000"/>
              </a:lnSpc>
            </a:pPr>
            <a:r>
              <a:rPr lang="tr-TR" dirty="0" smtClean="0"/>
              <a:t>İncelenen olayın evrendeki yoğunluğu</a:t>
            </a:r>
          </a:p>
          <a:p>
            <a:pPr>
              <a:lnSpc>
                <a:spcPct val="90000"/>
              </a:lnSpc>
            </a:pPr>
            <a:r>
              <a:rPr lang="tr-TR" dirty="0" smtClean="0"/>
              <a:t>Değişken sayısı</a:t>
            </a:r>
          </a:p>
          <a:p>
            <a:pPr>
              <a:lnSpc>
                <a:spcPct val="90000"/>
              </a:lnSpc>
            </a:pPr>
            <a:r>
              <a:rPr lang="tr-TR" dirty="0" smtClean="0"/>
              <a:t>Alt grup sayısı</a:t>
            </a:r>
          </a:p>
          <a:p>
            <a:pPr>
              <a:lnSpc>
                <a:spcPct val="90000"/>
              </a:lnSpc>
            </a:pPr>
            <a:r>
              <a:rPr lang="tr-TR" dirty="0" smtClean="0"/>
              <a:t>Yanıt oranları</a:t>
            </a:r>
          </a:p>
          <a:p>
            <a:pPr>
              <a:lnSpc>
                <a:spcPct val="90000"/>
              </a:lnSpc>
            </a:pPr>
            <a:r>
              <a:rPr lang="tr-TR" dirty="0" smtClean="0"/>
              <a:t>Mali kaynak kısıtlılığı</a:t>
            </a:r>
          </a:p>
          <a:p>
            <a:pPr>
              <a:lnSpc>
                <a:spcPct val="90000"/>
              </a:lnSpc>
            </a:pPr>
            <a:r>
              <a:rPr lang="tr-TR" dirty="0" smtClean="0"/>
              <a:t>Kararın </a:t>
            </a:r>
            <a:r>
              <a:rPr lang="tr-TR" dirty="0"/>
              <a:t>önem </a:t>
            </a:r>
            <a:r>
              <a:rPr lang="tr-TR" dirty="0" smtClean="0"/>
              <a:t>derecesi</a:t>
            </a:r>
            <a:endParaRPr lang="tr-TR" dirty="0"/>
          </a:p>
        </p:txBody>
      </p:sp>
      <p:sp>
        <p:nvSpPr>
          <p:cNvPr id="1003524" name="Text Box 4"/>
          <p:cNvSpPr txBox="1">
            <a:spLocks noChangeArrowheads="1"/>
          </p:cNvSpPr>
          <p:nvPr/>
        </p:nvSpPr>
        <p:spPr bwMode="auto">
          <a:xfrm>
            <a:off x="4987439" y="6165304"/>
            <a:ext cx="4049057" cy="276999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 dirty="0"/>
              <a:t>Kaynak: </a:t>
            </a:r>
            <a:r>
              <a:rPr lang="tr-TR" sz="1200" dirty="0" err="1"/>
              <a:t>Altunışık</a:t>
            </a:r>
            <a:r>
              <a:rPr lang="tr-TR" sz="1200" dirty="0"/>
              <a:t> ve diğerleri, </a:t>
            </a:r>
            <a:r>
              <a:rPr lang="tr-TR" sz="1200" dirty="0" smtClean="0"/>
              <a:t>2005, s</a:t>
            </a:r>
            <a:r>
              <a:rPr lang="tr-TR" sz="1200" dirty="0"/>
              <a:t>. 128’den uyarlama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9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528" y="144016"/>
            <a:ext cx="8820472" cy="8367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sz="4000" dirty="0"/>
              <a:t>Örneklem </a:t>
            </a:r>
            <a:r>
              <a:rPr lang="tr-TR" sz="4000" dirty="0" smtClean="0"/>
              <a:t>Seçiminde Önyargılar </a:t>
            </a:r>
            <a:endParaRPr lang="tr-TR" sz="4000" dirty="0"/>
          </a:p>
        </p:txBody>
      </p:sp>
      <p:sp>
        <p:nvSpPr>
          <p:cNvPr id="809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552" y="1196752"/>
            <a:ext cx="8424936" cy="4824536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İlk </a:t>
            </a:r>
            <a:r>
              <a:rPr lang="tr-TR" dirty="0"/>
              <a:t>rastlanan </a:t>
            </a:r>
            <a:r>
              <a:rPr lang="tr-TR" dirty="0" smtClean="0"/>
              <a:t>deneklerle </a:t>
            </a:r>
            <a:r>
              <a:rPr lang="tr-TR" dirty="0"/>
              <a:t>görüşmek</a:t>
            </a:r>
          </a:p>
          <a:p>
            <a:r>
              <a:rPr lang="tr-TR" dirty="0" smtClean="0"/>
              <a:t>Önyargılı (</a:t>
            </a:r>
            <a:r>
              <a:rPr lang="tr-TR" dirty="0" err="1" smtClean="0"/>
              <a:t>biased</a:t>
            </a:r>
            <a:r>
              <a:rPr lang="tr-TR" dirty="0" smtClean="0"/>
              <a:t>) olmak (yani örnekleme seçilen deneklerin “tipik” olmaması, evreni yansıtmaması)</a:t>
            </a:r>
          </a:p>
          <a:p>
            <a:r>
              <a:rPr lang="tr-TR" dirty="0" smtClean="0"/>
              <a:t>Web aracılığıyla ya da kısa mesaj (SMS) gönderilerek yapılan kamu oyu yoklamaları / yarışmalar bu türden; evrene genellemek yanlış</a:t>
            </a:r>
          </a:p>
          <a:p>
            <a:endParaRPr lang="tr-TR" sz="2800" dirty="0" smtClean="0"/>
          </a:p>
          <a:p>
            <a:endParaRPr lang="tr-TR" sz="2800" dirty="0"/>
          </a:p>
          <a:p>
            <a:endParaRPr lang="tr-TR" sz="28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İçerik Yer Tutucusu"/>
          <p:cNvGraphicFramePr>
            <a:graphicFrameLocks noGrp="1"/>
          </p:cNvGraphicFramePr>
          <p:nvPr>
            <p:ph idx="1"/>
          </p:nvPr>
        </p:nvGraphicFramePr>
        <p:xfrm>
          <a:off x="971601" y="1181448"/>
          <a:ext cx="7056783" cy="4313688"/>
        </p:xfrm>
        <a:graphic>
          <a:graphicData uri="http://schemas.openxmlformats.org/drawingml/2006/table">
            <a:tbl>
              <a:tblPr/>
              <a:tblGrid>
                <a:gridCol w="2723371"/>
                <a:gridCol w="1096199"/>
                <a:gridCol w="1113328"/>
                <a:gridCol w="1096199"/>
                <a:gridCol w="1027686"/>
              </a:tblGrid>
              <a:tr h="360045">
                <a:tc>
                  <a:txBody>
                    <a:bodyPr/>
                    <a:lstStyle/>
                    <a:p>
                      <a:pPr algn="l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latin typeface="Times New Roman Tur"/>
                        </a:rPr>
                        <a:t> </a:t>
                      </a:r>
                      <a:r>
                        <a:rPr lang="tr-TR" sz="2400" b="1" i="0" u="none" strike="noStrike" dirty="0" smtClean="0">
                          <a:solidFill>
                            <a:srgbClr val="000000"/>
                          </a:solidFill>
                          <a:latin typeface="Arial TUR"/>
                        </a:rPr>
                        <a:t>Kamuoyu </a:t>
                      </a:r>
                      <a:endParaRPr lang="tr-TR" sz="2400" b="0" i="0" u="none" strike="noStrike" dirty="0">
                        <a:solidFill>
                          <a:srgbClr val="000000"/>
                        </a:solidFill>
                        <a:latin typeface="Times New Roman Tur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rtl="0" fontAlgn="b"/>
                      <a:r>
                        <a:rPr lang="tr-TR" sz="2400" b="1" i="0" u="none" strike="noStrike" dirty="0">
                          <a:solidFill>
                            <a:srgbClr val="000000"/>
                          </a:solidFill>
                          <a:latin typeface="Arial TUR"/>
                        </a:rPr>
                        <a:t>Oy yüzdesi (%)</a:t>
                      </a:r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latin typeface="Times New Roman Tur"/>
                        </a:rPr>
                        <a:t> </a:t>
                      </a:r>
                      <a:endParaRPr lang="tr-TR" sz="2400" b="1" i="0" u="none" strike="noStrike" dirty="0">
                        <a:solidFill>
                          <a:srgbClr val="000000"/>
                        </a:solidFill>
                        <a:latin typeface="Arial TUR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54325"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2400" b="1" i="0" u="none" strike="noStrike" dirty="0" smtClean="0">
                          <a:solidFill>
                            <a:srgbClr val="000000"/>
                          </a:solidFill>
                          <a:latin typeface="Arial TUR"/>
                        </a:rPr>
                        <a:t>Araştırma Şirketi</a:t>
                      </a:r>
                      <a:r>
                        <a:rPr lang="tr-TR" sz="2400" b="0" i="0" u="none" strike="noStrike" dirty="0" smtClean="0">
                          <a:solidFill>
                            <a:srgbClr val="000000"/>
                          </a:solidFill>
                          <a:latin typeface="Times New Roman Tur"/>
                        </a:rPr>
                        <a:t> </a:t>
                      </a:r>
                      <a:endParaRPr lang="tr-TR" sz="2400" b="1" i="0" u="none" strike="noStrike" dirty="0">
                        <a:solidFill>
                          <a:srgbClr val="000000"/>
                        </a:solidFill>
                        <a:latin typeface="Arial TUR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2400" b="1" i="0" u="none" strike="noStrike" dirty="0">
                          <a:solidFill>
                            <a:srgbClr val="000000"/>
                          </a:solidFill>
                          <a:latin typeface="Arial TUR"/>
                        </a:rPr>
                        <a:t>AKP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2400" b="1" i="0" u="none" strike="noStrike" dirty="0">
                          <a:solidFill>
                            <a:srgbClr val="000000"/>
                          </a:solidFill>
                          <a:latin typeface="Arial TUR"/>
                        </a:rPr>
                        <a:t>CHP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2400" b="1" i="0" u="none" strike="noStrike" dirty="0">
                          <a:solidFill>
                            <a:srgbClr val="000000"/>
                          </a:solidFill>
                          <a:latin typeface="Arial TUR"/>
                        </a:rPr>
                        <a:t>MHP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2400" b="1" i="0" u="none" strike="noStrike" dirty="0">
                          <a:solidFill>
                            <a:srgbClr val="000000"/>
                          </a:solidFill>
                          <a:latin typeface="Arial TUR"/>
                        </a:rPr>
                        <a:t>BDP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4788">
                <a:tc>
                  <a:txBody>
                    <a:bodyPr/>
                    <a:lstStyle/>
                    <a:p>
                      <a:pPr algn="l" rtl="0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latin typeface="Arial TUR"/>
                        </a:rPr>
                        <a:t>Sonar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2400" b="0" i="0" u="none" strike="noStrike">
                          <a:solidFill>
                            <a:srgbClr val="000000"/>
                          </a:solidFill>
                          <a:latin typeface="Arial TUR"/>
                        </a:rPr>
                        <a:t>51</a:t>
                      </a:r>
                    </a:p>
                  </a:txBody>
                  <a:tcPr marL="0" marR="34290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2400" b="0" i="0" u="none" strike="noStrike">
                          <a:solidFill>
                            <a:srgbClr val="000000"/>
                          </a:solidFill>
                          <a:latin typeface="Arial TUR"/>
                        </a:rPr>
                        <a:t>26</a:t>
                      </a:r>
                    </a:p>
                  </a:txBody>
                  <a:tcPr marL="0" marR="34290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2400" b="0" i="0" u="none" strike="noStrike">
                          <a:solidFill>
                            <a:srgbClr val="000000"/>
                          </a:solidFill>
                          <a:latin typeface="Arial TUR"/>
                        </a:rPr>
                        <a:t>12</a:t>
                      </a:r>
                    </a:p>
                  </a:txBody>
                  <a:tcPr marL="0" marR="34290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latin typeface="Arial TUR"/>
                        </a:rPr>
                        <a:t>5</a:t>
                      </a:r>
                    </a:p>
                  </a:txBody>
                  <a:tcPr marL="0" marR="34290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54788">
                <a:tc>
                  <a:txBody>
                    <a:bodyPr/>
                    <a:lstStyle/>
                    <a:p>
                      <a:pPr algn="l" rtl="0" fontAlgn="b"/>
                      <a:r>
                        <a:rPr lang="tr-TR" sz="2400" b="0" i="0" u="none" strike="noStrike">
                          <a:solidFill>
                            <a:srgbClr val="000000"/>
                          </a:solidFill>
                          <a:latin typeface="Arial TUR"/>
                        </a:rPr>
                        <a:t>Konsensus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2400" b="0" i="0" u="none" strike="noStrike">
                          <a:solidFill>
                            <a:srgbClr val="000000"/>
                          </a:solidFill>
                          <a:latin typeface="Arial TUR"/>
                        </a:rPr>
                        <a:t>49</a:t>
                      </a:r>
                    </a:p>
                  </a:txBody>
                  <a:tcPr marL="0" marR="3429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2400" b="0" i="0" u="none" strike="noStrike">
                          <a:solidFill>
                            <a:srgbClr val="000000"/>
                          </a:solidFill>
                          <a:latin typeface="Arial TUR"/>
                        </a:rPr>
                        <a:t>28</a:t>
                      </a:r>
                    </a:p>
                  </a:txBody>
                  <a:tcPr marL="0" marR="3429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2400" b="0" i="0" u="none" strike="noStrike">
                          <a:solidFill>
                            <a:srgbClr val="000000"/>
                          </a:solidFill>
                          <a:latin typeface="Arial TUR"/>
                        </a:rPr>
                        <a:t>12</a:t>
                      </a:r>
                    </a:p>
                  </a:txBody>
                  <a:tcPr marL="0" marR="3429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latin typeface="Arial TUR"/>
                        </a:rPr>
                        <a:t>6</a:t>
                      </a:r>
                    </a:p>
                  </a:txBody>
                  <a:tcPr marL="0" marR="3429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4788">
                <a:tc>
                  <a:txBody>
                    <a:bodyPr/>
                    <a:lstStyle/>
                    <a:p>
                      <a:pPr algn="l" rtl="0" fontAlgn="b"/>
                      <a:r>
                        <a:rPr lang="tr-TR" sz="2400" b="0" i="0" u="none" strike="noStrike">
                          <a:solidFill>
                            <a:srgbClr val="000000"/>
                          </a:solidFill>
                          <a:latin typeface="Arial TUR"/>
                        </a:rPr>
                        <a:t>Pollmark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2400" b="0" i="0" u="none" strike="noStrike">
                          <a:solidFill>
                            <a:srgbClr val="000000"/>
                          </a:solidFill>
                          <a:latin typeface="Arial TUR"/>
                        </a:rPr>
                        <a:t>47</a:t>
                      </a:r>
                    </a:p>
                  </a:txBody>
                  <a:tcPr marL="0" marR="3429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2400" b="0" i="0" u="none" strike="noStrike">
                          <a:solidFill>
                            <a:srgbClr val="000000"/>
                          </a:solidFill>
                          <a:latin typeface="Arial TUR"/>
                        </a:rPr>
                        <a:t>25</a:t>
                      </a:r>
                    </a:p>
                  </a:txBody>
                  <a:tcPr marL="0" marR="3429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2400" b="0" i="0" u="none" strike="noStrike">
                          <a:solidFill>
                            <a:srgbClr val="000000"/>
                          </a:solidFill>
                          <a:latin typeface="Arial TUR"/>
                        </a:rPr>
                        <a:t>13</a:t>
                      </a:r>
                    </a:p>
                  </a:txBody>
                  <a:tcPr marL="0" marR="3429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latin typeface="Arial TUR"/>
                        </a:rPr>
                        <a:t>7</a:t>
                      </a:r>
                    </a:p>
                  </a:txBody>
                  <a:tcPr marL="0" marR="3429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4788">
                <a:tc>
                  <a:txBody>
                    <a:bodyPr/>
                    <a:lstStyle/>
                    <a:p>
                      <a:pPr algn="l" rtl="0" fontAlgn="b"/>
                      <a:r>
                        <a:rPr lang="tr-TR" sz="2400" b="0" i="0" u="none" strike="noStrike">
                          <a:solidFill>
                            <a:srgbClr val="000000"/>
                          </a:solidFill>
                          <a:latin typeface="Arial TUR"/>
                        </a:rPr>
                        <a:t>Genar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2400" b="0" i="0" u="none" strike="noStrike">
                          <a:solidFill>
                            <a:srgbClr val="000000"/>
                          </a:solidFill>
                          <a:latin typeface="Arial TUR"/>
                        </a:rPr>
                        <a:t>49</a:t>
                      </a:r>
                    </a:p>
                  </a:txBody>
                  <a:tcPr marL="0" marR="3429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2400" b="0" i="0" u="none" strike="noStrike">
                          <a:solidFill>
                            <a:srgbClr val="000000"/>
                          </a:solidFill>
                          <a:latin typeface="Arial TUR"/>
                        </a:rPr>
                        <a:t>25</a:t>
                      </a:r>
                    </a:p>
                  </a:txBody>
                  <a:tcPr marL="0" marR="3429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2400" b="0" i="0" u="none" strike="noStrike">
                          <a:solidFill>
                            <a:srgbClr val="000000"/>
                          </a:solidFill>
                          <a:latin typeface="Arial TUR"/>
                        </a:rPr>
                        <a:t>12</a:t>
                      </a:r>
                    </a:p>
                  </a:txBody>
                  <a:tcPr marL="0" marR="3429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latin typeface="Arial TUR"/>
                        </a:rPr>
                        <a:t>6</a:t>
                      </a:r>
                    </a:p>
                  </a:txBody>
                  <a:tcPr marL="0" marR="3429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4788">
                <a:tc>
                  <a:txBody>
                    <a:bodyPr/>
                    <a:lstStyle/>
                    <a:p>
                      <a:pPr algn="l" rtl="0" fontAlgn="b"/>
                      <a:r>
                        <a:rPr lang="tr-TR" sz="2400" b="0" i="0" u="none" strike="noStrike">
                          <a:solidFill>
                            <a:srgbClr val="000000"/>
                          </a:solidFill>
                          <a:latin typeface="Arial TUR"/>
                        </a:rPr>
                        <a:t>Andy-Ar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2400" b="0" i="0" u="none" strike="noStrike">
                          <a:solidFill>
                            <a:srgbClr val="000000"/>
                          </a:solidFill>
                          <a:latin typeface="Arial TUR"/>
                        </a:rPr>
                        <a:t>52</a:t>
                      </a:r>
                    </a:p>
                  </a:txBody>
                  <a:tcPr marL="0" marR="3429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2400" b="0" i="0" u="none" strike="noStrike">
                          <a:solidFill>
                            <a:srgbClr val="000000"/>
                          </a:solidFill>
                          <a:latin typeface="Arial TUR"/>
                        </a:rPr>
                        <a:t>27</a:t>
                      </a:r>
                    </a:p>
                  </a:txBody>
                  <a:tcPr marL="0" marR="3429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2400" b="0" i="0" u="none" strike="noStrike">
                          <a:solidFill>
                            <a:srgbClr val="000000"/>
                          </a:solidFill>
                          <a:latin typeface="Arial TUR"/>
                        </a:rPr>
                        <a:t>11</a:t>
                      </a:r>
                    </a:p>
                  </a:txBody>
                  <a:tcPr marL="0" marR="3429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latin typeface="Arial TUR"/>
                        </a:rPr>
                        <a:t>7</a:t>
                      </a:r>
                    </a:p>
                  </a:txBody>
                  <a:tcPr marL="0" marR="3429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4788">
                <a:tc>
                  <a:txBody>
                    <a:bodyPr/>
                    <a:lstStyle/>
                    <a:p>
                      <a:pPr algn="l" rtl="0" fontAlgn="b"/>
                      <a:r>
                        <a:rPr lang="tr-TR" sz="2400" b="0" i="0" u="none" strike="noStrike">
                          <a:solidFill>
                            <a:srgbClr val="000000"/>
                          </a:solidFill>
                          <a:latin typeface="Arial TUR"/>
                        </a:rPr>
                        <a:t>Koda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2400" b="0" i="0" u="none" strike="noStrike">
                          <a:solidFill>
                            <a:srgbClr val="000000"/>
                          </a:solidFill>
                          <a:latin typeface="Arial TUR"/>
                        </a:rPr>
                        <a:t>47</a:t>
                      </a:r>
                    </a:p>
                  </a:txBody>
                  <a:tcPr marL="0" marR="3429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2400" b="0" i="0" u="none" strike="noStrike">
                          <a:solidFill>
                            <a:srgbClr val="000000"/>
                          </a:solidFill>
                          <a:latin typeface="Arial TUR"/>
                        </a:rPr>
                        <a:t>27</a:t>
                      </a:r>
                    </a:p>
                  </a:txBody>
                  <a:tcPr marL="0" marR="3429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2400" b="0" i="0" u="none" strike="noStrike">
                          <a:solidFill>
                            <a:srgbClr val="000000"/>
                          </a:solidFill>
                          <a:latin typeface="Arial TUR"/>
                        </a:rPr>
                        <a:t>11</a:t>
                      </a:r>
                    </a:p>
                  </a:txBody>
                  <a:tcPr marL="0" marR="3429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latin typeface="Arial TUR"/>
                        </a:rPr>
                        <a:t>7</a:t>
                      </a:r>
                    </a:p>
                  </a:txBody>
                  <a:tcPr marL="0" marR="3429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6221">
                <a:tc>
                  <a:txBody>
                    <a:bodyPr/>
                    <a:lstStyle/>
                    <a:p>
                      <a:pPr algn="l" rtl="0" fontAlgn="b"/>
                      <a:r>
                        <a:rPr lang="tr-TR" sz="2800" b="1" i="0" u="none" strike="noStrike" dirty="0">
                          <a:solidFill>
                            <a:srgbClr val="000000"/>
                          </a:solidFill>
                          <a:latin typeface="Arial TUR"/>
                        </a:rPr>
                        <a:t>SEÇİM SONUÇLARI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2800" b="1" i="0" u="none" strike="noStrike" dirty="0">
                          <a:solidFill>
                            <a:srgbClr val="000000"/>
                          </a:solidFill>
                          <a:latin typeface="Arial TUR"/>
                        </a:rPr>
                        <a:t>50</a:t>
                      </a:r>
                    </a:p>
                  </a:txBody>
                  <a:tcPr marL="0" marR="34290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2800" b="1" i="0" u="none" strike="noStrike" dirty="0">
                          <a:solidFill>
                            <a:srgbClr val="000000"/>
                          </a:solidFill>
                          <a:latin typeface="Arial TUR"/>
                        </a:rPr>
                        <a:t>26</a:t>
                      </a:r>
                    </a:p>
                  </a:txBody>
                  <a:tcPr marL="0" marR="34290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2800" b="1" i="0" u="none" strike="noStrike" dirty="0">
                          <a:solidFill>
                            <a:srgbClr val="000000"/>
                          </a:solidFill>
                          <a:latin typeface="Arial TUR"/>
                        </a:rPr>
                        <a:t>13</a:t>
                      </a:r>
                    </a:p>
                  </a:txBody>
                  <a:tcPr marL="0" marR="34290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2800" b="1" i="0" u="none" strike="noStrike" dirty="0">
                          <a:solidFill>
                            <a:srgbClr val="000000"/>
                          </a:solidFill>
                          <a:latin typeface="Arial TUR"/>
                        </a:rPr>
                        <a:t>7</a:t>
                      </a:r>
                    </a:p>
                  </a:txBody>
                  <a:tcPr marL="0" marR="34290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Text Box 99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72008" y="173252"/>
            <a:ext cx="9324528" cy="67710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3800" dirty="0" smtClean="0">
                <a:solidFill>
                  <a:schemeClr val="bg1"/>
                </a:solidFill>
              </a:rPr>
              <a:t>12 Haziran 2011 Genel Seçim Tahminleri</a:t>
            </a:r>
            <a:endParaRPr lang="tr-TR" sz="3800" dirty="0">
              <a:solidFill>
                <a:schemeClr val="bg1"/>
              </a:solidFill>
            </a:endParaRPr>
          </a:p>
        </p:txBody>
      </p:sp>
      <p:sp>
        <p:nvSpPr>
          <p:cNvPr id="9" name="Rectangle 299"/>
          <p:cNvSpPr>
            <a:spLocks noChangeArrowheads="1"/>
          </p:cNvSpPr>
          <p:nvPr/>
        </p:nvSpPr>
        <p:spPr bwMode="auto">
          <a:xfrm>
            <a:off x="3851920" y="6021288"/>
            <a:ext cx="5292080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tr-TR" sz="1000" dirty="0" smtClean="0"/>
              <a:t>Kaynak: http://www.</a:t>
            </a:r>
            <a:r>
              <a:rPr lang="tr-TR" sz="1000" dirty="0" err="1" smtClean="0"/>
              <a:t>haberturk</a:t>
            </a:r>
            <a:r>
              <a:rPr lang="tr-TR" sz="1000" dirty="0" smtClean="0"/>
              <a:t>.com/</a:t>
            </a:r>
            <a:r>
              <a:rPr lang="tr-TR" sz="1000" dirty="0" err="1" smtClean="0"/>
              <a:t>gundem</a:t>
            </a:r>
            <a:r>
              <a:rPr lang="tr-TR" sz="1000" dirty="0" smtClean="0"/>
              <a:t>/haber/639344-en-yakin-sonucu-kim-verdi </a:t>
            </a:r>
          </a:p>
          <a:p>
            <a:pPr algn="l"/>
            <a:r>
              <a:rPr lang="tr-TR" sz="1000" dirty="0" smtClean="0"/>
              <a:t>adlı adresten derlenmiştir. Yüzdeler tam sayıya yuvarlanmıştır. </a:t>
            </a:r>
            <a:endParaRPr lang="tr-TR" sz="10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1268760"/>
            <a:ext cx="7773988" cy="2376488"/>
          </a:xfrm>
        </p:spPr>
        <p:txBody>
          <a:bodyPr/>
          <a:lstStyle/>
          <a:p>
            <a:pPr algn="ctr" eaLnBrk="1" hangingPunct="1"/>
            <a:r>
              <a:rPr lang="tr-TR" sz="3600" dirty="0" smtClean="0">
                <a:solidFill>
                  <a:schemeClr val="tx1"/>
                </a:solidFill>
              </a:rPr>
              <a:t>Tanımlayıcı İstatistikler</a:t>
            </a:r>
            <a:endParaRPr lang="en-US" sz="3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5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536" y="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Parametre, İstatistik</a:t>
            </a:r>
            <a:endParaRPr lang="tr-TR" dirty="0"/>
          </a:p>
        </p:txBody>
      </p:sp>
      <p:sp>
        <p:nvSpPr>
          <p:cNvPr id="8345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536" y="980728"/>
            <a:ext cx="3888432" cy="5001419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sz="2400" b="1" dirty="0" smtClean="0"/>
              <a:t>Parametre:</a:t>
            </a:r>
            <a:r>
              <a:rPr lang="tr-TR" sz="2400" dirty="0" smtClean="0"/>
              <a:t> Verilen bir </a:t>
            </a:r>
            <a:r>
              <a:rPr lang="tr-TR" sz="2400" dirty="0"/>
              <a:t>değişkenin </a:t>
            </a:r>
            <a:r>
              <a:rPr lang="tr-TR" sz="2400" dirty="0" smtClean="0"/>
              <a:t>evrendeki </a:t>
            </a:r>
            <a:r>
              <a:rPr lang="tr-TR" sz="2400" dirty="0"/>
              <a:t>özet </a:t>
            </a:r>
            <a:r>
              <a:rPr lang="tr-TR" sz="2400" dirty="0" smtClean="0"/>
              <a:t>tanımı (örneğin, Türkiye’de ortalama yaşam süresi 73,8 yıl)</a:t>
            </a:r>
          </a:p>
          <a:p>
            <a:r>
              <a:rPr lang="tr-TR" sz="2400" b="1" dirty="0" smtClean="0"/>
              <a:t>İstatistik:</a:t>
            </a:r>
            <a:r>
              <a:rPr lang="tr-TR" sz="2400" dirty="0" smtClean="0"/>
              <a:t> Bir değişkenin örneklemdeki değerini özetleyen tanım</a:t>
            </a:r>
          </a:p>
          <a:p>
            <a:r>
              <a:rPr lang="tr-TR" sz="2400" dirty="0" smtClean="0"/>
              <a:t>Örneklem istatistiği evren parametresini tahmin etmek için kullanılır</a:t>
            </a:r>
          </a:p>
          <a:p>
            <a:endParaRPr lang="tr-TR" sz="2400" dirty="0" smtClean="0"/>
          </a:p>
          <a:p>
            <a:endParaRPr lang="tr-TR" sz="2400" dirty="0" smtClean="0"/>
          </a:p>
          <a:p>
            <a:endParaRPr lang="tr-TR" sz="2400" dirty="0"/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4211960" y="1196752"/>
            <a:ext cx="3024336" cy="1323439"/>
          </a:xfrm>
          <a:prstGeom prst="rect">
            <a:avLst/>
          </a:prstGeom>
          <a:noFill/>
          <a:ln w="2540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1600" dirty="0" smtClean="0"/>
              <a:t>82 93 97 62 75 52 91 78 81 43</a:t>
            </a:r>
            <a:endParaRPr lang="tr-TR" sz="1600" dirty="0"/>
          </a:p>
          <a:p>
            <a:r>
              <a:rPr lang="tr-TR" sz="1600" dirty="0" smtClean="0"/>
              <a:t>40  92 66 48 53 90 57 80 98 38</a:t>
            </a:r>
            <a:endParaRPr lang="tr-TR" sz="1600" dirty="0"/>
          </a:p>
          <a:p>
            <a:r>
              <a:rPr lang="tr-TR" sz="1600" dirty="0" smtClean="0"/>
              <a:t>81 91 78 55 94 61 81 60 48 92</a:t>
            </a:r>
            <a:endParaRPr lang="tr-TR" sz="1600" dirty="0"/>
          </a:p>
          <a:p>
            <a:r>
              <a:rPr lang="tr-TR" sz="1600" dirty="0" smtClean="0"/>
              <a:t>45 78 84 78 33 79 61 65 65 51 </a:t>
            </a:r>
            <a:endParaRPr lang="tr-TR" sz="1600" dirty="0"/>
          </a:p>
          <a:p>
            <a:r>
              <a:rPr lang="tr-TR" sz="1600" dirty="0" smtClean="0"/>
              <a:t>78 90 83 83 87 91 93 35 61 91 </a:t>
            </a:r>
            <a:endParaRPr lang="tr-TR" sz="1600" dirty="0"/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7596336" y="1412776"/>
            <a:ext cx="1296144" cy="1015663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2000" dirty="0" smtClean="0"/>
              <a:t>61 81 60  </a:t>
            </a:r>
          </a:p>
          <a:p>
            <a:r>
              <a:rPr lang="tr-TR" sz="2000" dirty="0" smtClean="0"/>
              <a:t>79 61 65  </a:t>
            </a:r>
          </a:p>
          <a:p>
            <a:r>
              <a:rPr lang="tr-TR" sz="2000" dirty="0" smtClean="0"/>
              <a:t> 91 93 35   </a:t>
            </a:r>
            <a:endParaRPr lang="tr-TR" sz="2000" dirty="0"/>
          </a:p>
        </p:txBody>
      </p:sp>
      <p:sp>
        <p:nvSpPr>
          <p:cNvPr id="8" name="7 Metin kutusu"/>
          <p:cNvSpPr txBox="1"/>
          <p:nvPr/>
        </p:nvSpPr>
        <p:spPr>
          <a:xfrm>
            <a:off x="7596336" y="1052736"/>
            <a:ext cx="1184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 smtClean="0"/>
              <a:t>Örneklem</a:t>
            </a:r>
            <a:endParaRPr lang="tr-TR" sz="1800" dirty="0"/>
          </a:p>
        </p:txBody>
      </p:sp>
      <p:sp>
        <p:nvSpPr>
          <p:cNvPr id="10" name="9 Metin kutusu"/>
          <p:cNvSpPr txBox="1"/>
          <p:nvPr/>
        </p:nvSpPr>
        <p:spPr>
          <a:xfrm>
            <a:off x="6732240" y="3861048"/>
            <a:ext cx="2133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 smtClean="0"/>
              <a:t>Örneklem istatistiği</a:t>
            </a:r>
          </a:p>
        </p:txBody>
      </p:sp>
      <p:sp>
        <p:nvSpPr>
          <p:cNvPr id="11" name="10 Metin kutusu"/>
          <p:cNvSpPr txBox="1"/>
          <p:nvPr/>
        </p:nvSpPr>
        <p:spPr>
          <a:xfrm>
            <a:off x="5292080" y="836712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 smtClean="0"/>
              <a:t>Evren</a:t>
            </a:r>
            <a:endParaRPr lang="tr-TR" sz="1800" dirty="0"/>
          </a:p>
        </p:txBody>
      </p:sp>
      <p:sp>
        <p:nvSpPr>
          <p:cNvPr id="14" name="13 Metin kutusu"/>
          <p:cNvSpPr txBox="1"/>
          <p:nvPr/>
        </p:nvSpPr>
        <p:spPr>
          <a:xfrm>
            <a:off x="4572000" y="2636912"/>
            <a:ext cx="22317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/>
              <a:t>Ortalama: 71,76  </a:t>
            </a:r>
          </a:p>
        </p:txBody>
      </p:sp>
      <p:sp>
        <p:nvSpPr>
          <p:cNvPr id="20" name="19 Dikdörtgen"/>
          <p:cNvSpPr/>
          <p:nvPr/>
        </p:nvSpPr>
        <p:spPr bwMode="auto">
          <a:xfrm>
            <a:off x="5724128" y="1700808"/>
            <a:ext cx="864096" cy="792088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" name="20 Yukarı Bükülü Ok"/>
          <p:cNvSpPr/>
          <p:nvPr/>
        </p:nvSpPr>
        <p:spPr bwMode="auto">
          <a:xfrm>
            <a:off x="6372200" y="2420888"/>
            <a:ext cx="1944216" cy="504056"/>
          </a:xfrm>
          <a:prstGeom prst="curvedUpArrow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2" name="21 Metin kutusu"/>
          <p:cNvSpPr txBox="1"/>
          <p:nvPr/>
        </p:nvSpPr>
        <p:spPr>
          <a:xfrm>
            <a:off x="7089431" y="2996952"/>
            <a:ext cx="18309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b="1" dirty="0" smtClean="0"/>
              <a:t>Ortalama: 69,56  </a:t>
            </a:r>
          </a:p>
        </p:txBody>
      </p:sp>
      <p:sp>
        <p:nvSpPr>
          <p:cNvPr id="23" name="22 Metin kutusu"/>
          <p:cNvSpPr txBox="1"/>
          <p:nvPr/>
        </p:nvSpPr>
        <p:spPr>
          <a:xfrm>
            <a:off x="4427984" y="3861048"/>
            <a:ext cx="2069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 smtClean="0"/>
              <a:t>Evren parametresi</a:t>
            </a:r>
          </a:p>
        </p:txBody>
      </p:sp>
      <p:sp>
        <p:nvSpPr>
          <p:cNvPr id="24" name="23 Yukarı Ok"/>
          <p:cNvSpPr/>
          <p:nvPr/>
        </p:nvSpPr>
        <p:spPr bwMode="auto">
          <a:xfrm>
            <a:off x="5364088" y="2996952"/>
            <a:ext cx="288032" cy="936104"/>
          </a:xfrm>
          <a:prstGeom prst="up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5" name="24 Yukarı Ok"/>
          <p:cNvSpPr/>
          <p:nvPr/>
        </p:nvSpPr>
        <p:spPr bwMode="auto">
          <a:xfrm flipH="1">
            <a:off x="7740352" y="3284984"/>
            <a:ext cx="216024" cy="576064"/>
          </a:xfrm>
          <a:prstGeom prst="up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Sıklık Dağılımları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052736"/>
            <a:ext cx="8352928" cy="697632"/>
          </a:xfrm>
        </p:spPr>
        <p:txBody>
          <a:bodyPr/>
          <a:lstStyle/>
          <a:p>
            <a:pPr>
              <a:buNone/>
            </a:pPr>
            <a:r>
              <a:rPr lang="tr-TR" sz="1700" dirty="0" smtClean="0"/>
              <a:t>98 97 94 93 93 92 92 91 91 91 91 90 90 87 84 83 83 82 81 81 81 80 79 </a:t>
            </a:r>
          </a:p>
          <a:p>
            <a:pPr>
              <a:buNone/>
            </a:pPr>
            <a:r>
              <a:rPr lang="tr-TR" sz="1700" dirty="0" smtClean="0"/>
              <a:t>78 78 78 78 78 75 66 65 65 62 61 61 61 60 57 55 53 52 51 48 48 45 43 40 38 35 33</a:t>
            </a:r>
            <a:endParaRPr lang="tr-TR" sz="1700" dirty="0"/>
          </a:p>
        </p:txBody>
      </p:sp>
      <p:graphicFrame>
        <p:nvGraphicFramePr>
          <p:cNvPr id="5" name="1 Grafik"/>
          <p:cNvGraphicFramePr/>
          <p:nvPr/>
        </p:nvGraphicFramePr>
        <p:xfrm>
          <a:off x="611560" y="2996952"/>
          <a:ext cx="4032448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5 Metin kutusu"/>
          <p:cNvSpPr txBox="1"/>
          <p:nvPr/>
        </p:nvSpPr>
        <p:spPr>
          <a:xfrm>
            <a:off x="1392594" y="5949280"/>
            <a:ext cx="22172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/>
              <a:t>Notların sıklık dağılımı</a:t>
            </a:r>
            <a:endParaRPr lang="tr-TR" sz="1600" dirty="0"/>
          </a:p>
        </p:txBody>
      </p:sp>
      <p:sp>
        <p:nvSpPr>
          <p:cNvPr id="7" name="6 Metin kutusu"/>
          <p:cNvSpPr txBox="1"/>
          <p:nvPr/>
        </p:nvSpPr>
        <p:spPr>
          <a:xfrm>
            <a:off x="2321406" y="5589240"/>
            <a:ext cx="5036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/>
              <a:t>Not</a:t>
            </a:r>
            <a:endParaRPr lang="tr-TR" sz="1600" dirty="0"/>
          </a:p>
        </p:txBody>
      </p:sp>
      <p:sp>
        <p:nvSpPr>
          <p:cNvPr id="8" name="7 Metin kutusu"/>
          <p:cNvSpPr txBox="1"/>
          <p:nvPr/>
        </p:nvSpPr>
        <p:spPr>
          <a:xfrm rot="16200000">
            <a:off x="149602" y="3962966"/>
            <a:ext cx="6864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/>
              <a:t>Sıklık</a:t>
            </a:r>
            <a:endParaRPr lang="tr-TR" sz="1600" dirty="0"/>
          </a:p>
        </p:txBody>
      </p:sp>
      <p:pic>
        <p:nvPicPr>
          <p:cNvPr id="10" name="9 Resim" descr="normal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24128" y="1700808"/>
            <a:ext cx="2808312" cy="2057652"/>
          </a:xfrm>
          <a:prstGeom prst="rect">
            <a:avLst/>
          </a:prstGeom>
        </p:spPr>
      </p:pic>
      <p:pic>
        <p:nvPicPr>
          <p:cNvPr id="11" name="10 Resim" descr="skew_pozitif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60032" y="4365104"/>
            <a:ext cx="2006622" cy="1584176"/>
          </a:xfrm>
          <a:prstGeom prst="rect">
            <a:avLst/>
          </a:prstGeom>
        </p:spPr>
      </p:pic>
      <p:pic>
        <p:nvPicPr>
          <p:cNvPr id="12" name="11 Resim" descr="skew_negatif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41893" y="4437112"/>
            <a:ext cx="2302107" cy="1542411"/>
          </a:xfrm>
          <a:prstGeom prst="rect">
            <a:avLst/>
          </a:prstGeom>
        </p:spPr>
      </p:pic>
      <p:sp>
        <p:nvSpPr>
          <p:cNvPr id="13" name="12 Metin kutusu"/>
          <p:cNvSpPr txBox="1"/>
          <p:nvPr/>
        </p:nvSpPr>
        <p:spPr>
          <a:xfrm>
            <a:off x="6156176" y="3717032"/>
            <a:ext cx="16337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/>
              <a:t>Normal dağılım</a:t>
            </a:r>
            <a:endParaRPr lang="tr-TR" sz="1600" dirty="0"/>
          </a:p>
        </p:txBody>
      </p:sp>
      <p:sp>
        <p:nvSpPr>
          <p:cNvPr id="15" name="14 Metin kutusu"/>
          <p:cNvSpPr txBox="1"/>
          <p:nvPr/>
        </p:nvSpPr>
        <p:spPr>
          <a:xfrm>
            <a:off x="4932040" y="5877272"/>
            <a:ext cx="20104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/>
              <a:t>Sağa çarpık dağılım</a:t>
            </a:r>
            <a:endParaRPr lang="tr-TR" sz="1600" dirty="0"/>
          </a:p>
        </p:txBody>
      </p:sp>
      <p:sp>
        <p:nvSpPr>
          <p:cNvPr id="16" name="15 Metin kutusu"/>
          <p:cNvSpPr txBox="1"/>
          <p:nvPr/>
        </p:nvSpPr>
        <p:spPr>
          <a:xfrm>
            <a:off x="7020272" y="5877272"/>
            <a:ext cx="1941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/>
              <a:t>Sola çarpık dağılım</a:t>
            </a:r>
            <a:endParaRPr lang="tr-TR" sz="1600" dirty="0"/>
          </a:p>
        </p:txBody>
      </p:sp>
      <p:sp>
        <p:nvSpPr>
          <p:cNvPr id="17" name="16 Metin kutusu"/>
          <p:cNvSpPr txBox="1"/>
          <p:nvPr/>
        </p:nvSpPr>
        <p:spPr>
          <a:xfrm>
            <a:off x="7092280" y="6237312"/>
            <a:ext cx="20136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r-TR" sz="1200" dirty="0" smtClean="0"/>
              <a:t>Kaynak: http://bit.</a:t>
            </a:r>
            <a:r>
              <a:rPr lang="tr-TR" sz="1200" dirty="0" err="1" smtClean="0"/>
              <a:t>ly</a:t>
            </a:r>
            <a:r>
              <a:rPr lang="tr-TR" sz="1200" dirty="0" smtClean="0"/>
              <a:t>/qtu0Xe</a:t>
            </a:r>
            <a:endParaRPr lang="tr-TR" sz="1200" dirty="0"/>
          </a:p>
        </p:txBody>
      </p:sp>
      <p:sp>
        <p:nvSpPr>
          <p:cNvPr id="18" name="17 Dikdörtgen"/>
          <p:cNvSpPr/>
          <p:nvPr/>
        </p:nvSpPr>
        <p:spPr>
          <a:xfrm>
            <a:off x="179512" y="1988840"/>
            <a:ext cx="2592288" cy="830997"/>
          </a:xfrm>
          <a:prstGeom prst="rect">
            <a:avLst/>
          </a:prstGeom>
          <a:ln w="952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tr-TR" sz="1600" b="1" dirty="0" smtClean="0"/>
              <a:t>Aritmetik ortalama: 72</a:t>
            </a:r>
          </a:p>
          <a:p>
            <a:pPr algn="l"/>
            <a:r>
              <a:rPr lang="tr-TR" sz="1600" dirty="0" smtClean="0">
                <a:solidFill>
                  <a:schemeClr val="accent2"/>
                </a:solidFill>
              </a:rPr>
              <a:t>Ortanca (medyan): 78 </a:t>
            </a:r>
          </a:p>
          <a:p>
            <a:pPr algn="l"/>
            <a:r>
              <a:rPr lang="tr-TR" sz="1600" dirty="0" smtClean="0">
                <a:solidFill>
                  <a:srgbClr val="C00000"/>
                </a:solidFill>
              </a:rPr>
              <a:t>Tepe değeri (</a:t>
            </a:r>
            <a:r>
              <a:rPr lang="tr-TR" sz="1600" dirty="0" err="1" smtClean="0">
                <a:solidFill>
                  <a:srgbClr val="C00000"/>
                </a:solidFill>
              </a:rPr>
              <a:t>mod</a:t>
            </a:r>
            <a:r>
              <a:rPr lang="tr-TR" sz="1600" dirty="0" smtClean="0">
                <a:solidFill>
                  <a:srgbClr val="C00000"/>
                </a:solidFill>
              </a:rPr>
              <a:t>): 78</a:t>
            </a:r>
            <a:endParaRPr lang="tr-TR" sz="1600" dirty="0">
              <a:solidFill>
                <a:srgbClr val="C00000"/>
              </a:solidFill>
            </a:endParaRPr>
          </a:p>
        </p:txBody>
      </p:sp>
      <p:cxnSp>
        <p:nvCxnSpPr>
          <p:cNvPr id="20" name="19 Düz Ok Bağlayıcısı"/>
          <p:cNvCxnSpPr/>
          <p:nvPr/>
        </p:nvCxnSpPr>
        <p:spPr bwMode="auto">
          <a:xfrm rot="10800000">
            <a:off x="1152128" y="1700808"/>
            <a:ext cx="755576" cy="648072"/>
          </a:xfrm>
          <a:prstGeom prst="straightConnector1">
            <a:avLst/>
          </a:prstGeom>
          <a:ln>
            <a:solidFill>
              <a:srgbClr val="0070C0"/>
            </a:solidFill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23 Düz Bağlayıcı"/>
          <p:cNvCxnSpPr/>
          <p:nvPr/>
        </p:nvCxnSpPr>
        <p:spPr bwMode="auto">
          <a:xfrm>
            <a:off x="576064" y="1700808"/>
            <a:ext cx="144016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r>
              <a:rPr lang="tr-TR" dirty="0" smtClean="0"/>
              <a:t>Ortalama, </a:t>
            </a:r>
            <a:r>
              <a:rPr lang="tr-TR" dirty="0" err="1" smtClean="0"/>
              <a:t>Varyans</a:t>
            </a:r>
            <a:r>
              <a:rPr lang="tr-TR" dirty="0" smtClean="0"/>
              <a:t>, Standart Sapma</a:t>
            </a:r>
            <a:endParaRPr lang="tr-TR" dirty="0"/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395536" y="908720"/>
            <a:ext cx="6192688" cy="3456384"/>
          </a:xfrm>
        </p:spPr>
        <p:txBody>
          <a:bodyPr/>
          <a:lstStyle/>
          <a:p>
            <a:r>
              <a:rPr lang="tr-TR" sz="2000" dirty="0" smtClean="0"/>
              <a:t>Normal dağılmış veriler için </a:t>
            </a:r>
            <a:r>
              <a:rPr lang="tr-TR" sz="2000" b="1" dirty="0" smtClean="0"/>
              <a:t>aritmetik ortalama</a:t>
            </a:r>
            <a:r>
              <a:rPr lang="tr-TR" sz="2000" dirty="0" smtClean="0"/>
              <a:t> verileri en iyi özetleyen modeldir</a:t>
            </a:r>
          </a:p>
          <a:p>
            <a:pPr>
              <a:buNone/>
            </a:pPr>
            <a:r>
              <a:rPr lang="tr-TR" sz="2000" dirty="0" smtClean="0"/>
              <a:t>	X  = ∑x / n = 3588 / 50 = 71,76</a:t>
            </a:r>
          </a:p>
          <a:p>
            <a:pPr lvl="0"/>
            <a:r>
              <a:rPr lang="tr-TR" sz="2000" dirty="0" smtClean="0"/>
              <a:t>Tek tek ölçümlerin ortalamadan sapmalarının toplamı sıfırdır</a:t>
            </a:r>
          </a:p>
          <a:p>
            <a:pPr lvl="1">
              <a:buNone/>
            </a:pPr>
            <a:r>
              <a:rPr lang="tr-TR" sz="2000" dirty="0" smtClean="0"/>
              <a:t> ∑(</a:t>
            </a:r>
            <a:r>
              <a:rPr lang="tr-TR" sz="2000" i="1" dirty="0" err="1" smtClean="0"/>
              <a:t>x</a:t>
            </a:r>
            <a:r>
              <a:rPr lang="tr-TR" sz="2000" i="1" baseline="-25000" dirty="0" err="1" smtClean="0"/>
              <a:t>i</a:t>
            </a:r>
            <a:r>
              <a:rPr lang="tr-TR" sz="2000" i="1" dirty="0" smtClean="0"/>
              <a:t>–x </a:t>
            </a:r>
            <a:r>
              <a:rPr lang="tr-TR" sz="2000" dirty="0" smtClean="0"/>
              <a:t>) = 0 </a:t>
            </a:r>
          </a:p>
          <a:p>
            <a:pPr lvl="0"/>
            <a:r>
              <a:rPr lang="tr-TR" sz="2000" dirty="0" smtClean="0"/>
              <a:t>Ortalamadan sapmaların karelerinin toplamı (</a:t>
            </a:r>
            <a:r>
              <a:rPr lang="tr-TR" sz="2000" dirty="0" err="1" smtClean="0"/>
              <a:t>sum</a:t>
            </a:r>
            <a:r>
              <a:rPr lang="tr-TR" sz="2000" dirty="0" smtClean="0"/>
              <a:t> of </a:t>
            </a:r>
            <a:r>
              <a:rPr lang="tr-TR" sz="2000" dirty="0" err="1" smtClean="0"/>
              <a:t>squared</a:t>
            </a:r>
            <a:r>
              <a:rPr lang="tr-TR" sz="2000" dirty="0" smtClean="0"/>
              <a:t> </a:t>
            </a:r>
            <a:r>
              <a:rPr lang="tr-TR" sz="2000" dirty="0" err="1" smtClean="0"/>
              <a:t>errors</a:t>
            </a:r>
            <a:r>
              <a:rPr lang="tr-TR" sz="2000" dirty="0" smtClean="0"/>
              <a:t>, </a:t>
            </a:r>
            <a:r>
              <a:rPr lang="tr-TR" sz="2000" i="1" dirty="0" smtClean="0"/>
              <a:t>SS</a:t>
            </a:r>
            <a:r>
              <a:rPr lang="tr-TR" sz="2000" dirty="0" smtClean="0"/>
              <a:t>) verilerdeki değişimi (</a:t>
            </a:r>
            <a:r>
              <a:rPr lang="tr-TR" sz="2000" dirty="0" err="1" smtClean="0"/>
              <a:t>varyans</a:t>
            </a:r>
            <a:r>
              <a:rPr lang="tr-TR" sz="2000" dirty="0" smtClean="0"/>
              <a:t>) gösterir </a:t>
            </a:r>
          </a:p>
          <a:p>
            <a:pPr lvl="0">
              <a:buNone/>
            </a:pPr>
            <a:r>
              <a:rPr lang="tr-TR" sz="2000" i="1" dirty="0" smtClean="0"/>
              <a:t>     s</a:t>
            </a:r>
            <a:r>
              <a:rPr lang="tr-TR" sz="2000" i="1" baseline="30000" dirty="0" smtClean="0"/>
              <a:t>2</a:t>
            </a:r>
            <a:r>
              <a:rPr lang="tr-TR" sz="2000" dirty="0" smtClean="0"/>
              <a:t> =  ∑(</a:t>
            </a:r>
            <a:r>
              <a:rPr lang="tr-TR" sz="2000" i="1" dirty="0" err="1" smtClean="0"/>
              <a:t>x</a:t>
            </a:r>
            <a:r>
              <a:rPr lang="tr-TR" sz="2000" i="1" baseline="-25000" dirty="0" err="1" smtClean="0"/>
              <a:t>i</a:t>
            </a:r>
            <a:r>
              <a:rPr lang="tr-TR" sz="2000" i="1" dirty="0" smtClean="0"/>
              <a:t>–x</a:t>
            </a:r>
            <a:r>
              <a:rPr lang="tr-TR" sz="2000" dirty="0" smtClean="0"/>
              <a:t>)</a:t>
            </a:r>
            <a:r>
              <a:rPr lang="tr-TR" sz="2000" baseline="30000" dirty="0" smtClean="0"/>
              <a:t>2</a:t>
            </a:r>
            <a:r>
              <a:rPr lang="tr-TR" sz="2000" dirty="0" smtClean="0"/>
              <a:t> = 348,1861 </a:t>
            </a:r>
          </a:p>
          <a:p>
            <a:pPr lvl="0">
              <a:buNone/>
            </a:pPr>
            <a:endParaRPr lang="tr-TR" sz="2000" dirty="0" smtClean="0"/>
          </a:p>
          <a:p>
            <a:pPr lvl="0">
              <a:buNone/>
            </a:pPr>
            <a:r>
              <a:rPr lang="tr-TR" sz="1800" dirty="0" smtClean="0"/>
              <a:t> </a:t>
            </a:r>
          </a:p>
          <a:p>
            <a:endParaRPr lang="tr-TR" sz="1800" dirty="0"/>
          </a:p>
        </p:txBody>
      </p:sp>
      <p:pic>
        <p:nvPicPr>
          <p:cNvPr id="10" name="9 Resim" descr="normal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2240" y="1268760"/>
            <a:ext cx="2088232" cy="2057652"/>
          </a:xfrm>
          <a:prstGeom prst="rect">
            <a:avLst/>
          </a:prstGeom>
        </p:spPr>
      </p:pic>
      <p:cxnSp>
        <p:nvCxnSpPr>
          <p:cNvPr id="13" name="12 Düz Bağlayıcı"/>
          <p:cNvCxnSpPr/>
          <p:nvPr/>
        </p:nvCxnSpPr>
        <p:spPr bwMode="auto">
          <a:xfrm>
            <a:off x="827584" y="1628800"/>
            <a:ext cx="144016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17 Düz Bağlayıcı"/>
          <p:cNvCxnSpPr/>
          <p:nvPr/>
        </p:nvCxnSpPr>
        <p:spPr bwMode="auto">
          <a:xfrm>
            <a:off x="1475656" y="4869160"/>
            <a:ext cx="108012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20 Düz Bağlayıcı"/>
          <p:cNvCxnSpPr/>
          <p:nvPr/>
        </p:nvCxnSpPr>
        <p:spPr bwMode="auto">
          <a:xfrm>
            <a:off x="1547664" y="2708920"/>
            <a:ext cx="144016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21 Düz Bağlayıcı"/>
          <p:cNvCxnSpPr/>
          <p:nvPr/>
        </p:nvCxnSpPr>
        <p:spPr bwMode="auto">
          <a:xfrm>
            <a:off x="1907704" y="4077072"/>
            <a:ext cx="144016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7" name="2 İçerik Yer Tutucusu"/>
          <p:cNvSpPr txBox="1">
            <a:spLocks/>
          </p:cNvSpPr>
          <p:nvPr/>
        </p:nvSpPr>
        <p:spPr bwMode="auto">
          <a:xfrm>
            <a:off x="395536" y="4293096"/>
            <a:ext cx="8496944" cy="2137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Varyansın</a:t>
            </a:r>
            <a:r>
              <a:rPr kumimoji="0" lang="tr-T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karekökü standart sapmayı (</a:t>
            </a:r>
            <a:r>
              <a:rPr kumimoji="0" lang="tr-TR" sz="20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</a:t>
            </a:r>
            <a:r>
              <a:rPr kumimoji="0" lang="tr-T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verir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tr-TR" sz="20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s</a:t>
            </a:r>
            <a:r>
              <a:rPr kumimoji="0" lang="tr-T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=  </a:t>
            </a:r>
            <a:r>
              <a:rPr kumimoji="0" lang="tr-TR" sz="3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√</a:t>
            </a:r>
            <a:r>
              <a:rPr kumimoji="0" lang="tr-T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348,1861 = 18,66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Birbiriyle ilgili olan kareler toplamı, </a:t>
            </a:r>
            <a:r>
              <a:rPr kumimoji="0" lang="tr-TR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varyans</a:t>
            </a:r>
            <a:r>
              <a:rPr kumimoji="0" lang="tr-T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ve standart sapma aritmetik ortalamanın verileri ne kadar doğru özetlediğini ölçer ve diğer ölçüm sonuçlarıyla karşılaştırma olanağı sağlar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tr-TR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" name="29 Metin kutusu"/>
          <p:cNvSpPr txBox="1"/>
          <p:nvPr/>
        </p:nvSpPr>
        <p:spPr>
          <a:xfrm>
            <a:off x="6372200" y="6165304"/>
            <a:ext cx="27959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</a:t>
            </a:r>
            <a:r>
              <a:rPr lang="tr-TR" sz="1200" dirty="0" err="1" smtClean="0"/>
              <a:t>Field</a:t>
            </a:r>
            <a:r>
              <a:rPr lang="tr-TR" sz="1200" dirty="0" smtClean="0"/>
              <a:t> ve Hole, 2008, 4. Bölüm</a:t>
            </a:r>
            <a:endParaRPr lang="tr-TR" sz="12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Standart Hata 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980728"/>
            <a:ext cx="4427984" cy="2713856"/>
          </a:xfrm>
        </p:spPr>
        <p:txBody>
          <a:bodyPr/>
          <a:lstStyle/>
          <a:p>
            <a:pPr lvl="0">
              <a:buFont typeface="Arial" pitchFamily="34" charset="0"/>
              <a:buChar char="•"/>
              <a:defRPr/>
            </a:pPr>
            <a:r>
              <a:rPr lang="tr-TR" sz="2000" dirty="0" smtClean="0"/>
              <a:t>Aynı evrenden seçilen farklı örneklemler farklı örneklem istatistikleri (aritmetik ortalama, </a:t>
            </a:r>
            <a:r>
              <a:rPr lang="tr-TR" sz="2000" dirty="0" err="1" smtClean="0"/>
              <a:t>varyans</a:t>
            </a:r>
            <a:r>
              <a:rPr lang="tr-TR" sz="2000" dirty="0" smtClean="0"/>
              <a:t>, standart sapma) üretir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tr-TR" sz="2000" dirty="0" smtClean="0"/>
              <a:t>İstatistikler evren parametresine ne kadar yakınsa o kadar iyi</a:t>
            </a:r>
          </a:p>
          <a:p>
            <a:pPr lvl="0">
              <a:buFont typeface="Arial" pitchFamily="34" charset="0"/>
              <a:buChar char="•"/>
              <a:defRPr/>
            </a:pPr>
            <a:r>
              <a:rPr lang="tr-TR" sz="2000" dirty="0" smtClean="0"/>
              <a:t>Bir evrenden alınabilecek tüm örneklemlerin ortalaması evren ortalamasına (71,76) eşittir. </a:t>
            </a:r>
          </a:p>
          <a:p>
            <a:endParaRPr lang="tr-TR" sz="20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4211960" y="1196752"/>
            <a:ext cx="3024336" cy="1323439"/>
          </a:xfrm>
          <a:prstGeom prst="rect">
            <a:avLst/>
          </a:prstGeom>
          <a:noFill/>
          <a:ln w="2540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1600" dirty="0" smtClean="0"/>
              <a:t>82 93 97 62 75 52 91 78 81 43</a:t>
            </a:r>
            <a:endParaRPr lang="tr-TR" sz="1600" dirty="0"/>
          </a:p>
          <a:p>
            <a:r>
              <a:rPr lang="tr-TR" sz="1600" dirty="0" smtClean="0"/>
              <a:t>40  92 66 48 53 90 57 80 98 38</a:t>
            </a:r>
            <a:endParaRPr lang="tr-TR" sz="1600" dirty="0"/>
          </a:p>
          <a:p>
            <a:r>
              <a:rPr lang="tr-TR" sz="1600" dirty="0" smtClean="0"/>
              <a:t>81 91 78 55 94 61 81 60 48 92</a:t>
            </a:r>
            <a:endParaRPr lang="tr-TR" sz="1600" dirty="0"/>
          </a:p>
          <a:p>
            <a:r>
              <a:rPr lang="tr-TR" sz="1600" dirty="0" smtClean="0"/>
              <a:t>45 78 84 78 33 79 61 65 65 51 </a:t>
            </a:r>
            <a:endParaRPr lang="tr-TR" sz="1600" dirty="0"/>
          </a:p>
          <a:p>
            <a:r>
              <a:rPr lang="tr-TR" sz="1600" dirty="0" smtClean="0"/>
              <a:t>78 90 83 83 87 91 93 35 61 91 </a:t>
            </a:r>
            <a:endParaRPr lang="tr-TR" sz="1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812360" y="1412776"/>
            <a:ext cx="936104" cy="738664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1400" dirty="0" smtClean="0"/>
              <a:t>61 81 60  </a:t>
            </a:r>
          </a:p>
          <a:p>
            <a:r>
              <a:rPr lang="tr-TR" sz="1400" dirty="0" smtClean="0"/>
              <a:t>79 61 65  </a:t>
            </a:r>
          </a:p>
          <a:p>
            <a:r>
              <a:rPr lang="tr-TR" sz="1400" dirty="0" smtClean="0"/>
              <a:t> 91 93 35   </a:t>
            </a:r>
            <a:endParaRPr lang="tr-TR" sz="1400" dirty="0"/>
          </a:p>
        </p:txBody>
      </p:sp>
      <p:sp>
        <p:nvSpPr>
          <p:cNvPr id="8" name="7 Metin kutusu"/>
          <p:cNvSpPr txBox="1"/>
          <p:nvPr/>
        </p:nvSpPr>
        <p:spPr>
          <a:xfrm>
            <a:off x="7468097" y="1052736"/>
            <a:ext cx="1441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 smtClean="0"/>
              <a:t>Örneklemler</a:t>
            </a:r>
            <a:endParaRPr lang="tr-TR" sz="1800" dirty="0"/>
          </a:p>
        </p:txBody>
      </p:sp>
      <p:sp>
        <p:nvSpPr>
          <p:cNvPr id="10" name="9 Metin kutusu"/>
          <p:cNvSpPr txBox="1"/>
          <p:nvPr/>
        </p:nvSpPr>
        <p:spPr>
          <a:xfrm>
            <a:off x="5292080" y="836712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 smtClean="0"/>
              <a:t>Evren</a:t>
            </a:r>
            <a:endParaRPr lang="tr-TR" sz="1800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4211960" y="2636912"/>
            <a:ext cx="22910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/>
              <a:t>Ortalama: 71,76 </a:t>
            </a:r>
          </a:p>
          <a:p>
            <a:r>
              <a:rPr lang="tr-TR" sz="2000" dirty="0" err="1" smtClean="0"/>
              <a:t>St</a:t>
            </a:r>
            <a:r>
              <a:rPr lang="tr-TR" sz="2000" dirty="0" smtClean="0"/>
              <a:t>. Sapma: 18,66 </a:t>
            </a:r>
          </a:p>
        </p:txBody>
      </p:sp>
      <p:sp>
        <p:nvSpPr>
          <p:cNvPr id="12" name="11 Dikdörtgen"/>
          <p:cNvSpPr/>
          <p:nvPr/>
        </p:nvSpPr>
        <p:spPr bwMode="auto">
          <a:xfrm>
            <a:off x="5724128" y="1700808"/>
            <a:ext cx="864096" cy="792088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12 Yukarı Bükülü Ok"/>
          <p:cNvSpPr/>
          <p:nvPr/>
        </p:nvSpPr>
        <p:spPr bwMode="auto">
          <a:xfrm>
            <a:off x="6372200" y="2420888"/>
            <a:ext cx="1944216" cy="504056"/>
          </a:xfrm>
          <a:prstGeom prst="curvedUpArrow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4" name="13 Metin kutusu"/>
          <p:cNvSpPr txBox="1"/>
          <p:nvPr/>
        </p:nvSpPr>
        <p:spPr>
          <a:xfrm>
            <a:off x="8100392" y="2204864"/>
            <a:ext cx="1043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err="1" smtClean="0"/>
              <a:t>Ort</a:t>
            </a:r>
            <a:r>
              <a:rPr lang="tr-TR" sz="1400" b="1" dirty="0" smtClean="0"/>
              <a:t>: 69,56  </a:t>
            </a:r>
          </a:p>
        </p:txBody>
      </p:sp>
      <p:sp>
        <p:nvSpPr>
          <p:cNvPr id="18" name="17 Dikdörtgen"/>
          <p:cNvSpPr/>
          <p:nvPr/>
        </p:nvSpPr>
        <p:spPr bwMode="auto">
          <a:xfrm>
            <a:off x="4283968" y="1268760"/>
            <a:ext cx="1152128" cy="720080"/>
          </a:xfrm>
          <a:prstGeom prst="rect">
            <a:avLst/>
          </a:prstGeom>
          <a:noFill/>
          <a:ln w="2857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" name="18 Dikdörtgen"/>
          <p:cNvSpPr/>
          <p:nvPr/>
        </p:nvSpPr>
        <p:spPr bwMode="auto">
          <a:xfrm>
            <a:off x="6876256" y="1268760"/>
            <a:ext cx="288032" cy="1224136"/>
          </a:xfrm>
          <a:prstGeom prst="rect">
            <a:avLst/>
          </a:prstGeom>
          <a:noFill/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" name="19 Dikdörtgen"/>
          <p:cNvSpPr/>
          <p:nvPr/>
        </p:nvSpPr>
        <p:spPr bwMode="auto">
          <a:xfrm>
            <a:off x="7740352" y="4005064"/>
            <a:ext cx="1152128" cy="720080"/>
          </a:xfrm>
          <a:prstGeom prst="rect">
            <a:avLst/>
          </a:prstGeom>
          <a:noFill/>
          <a:ln w="2857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82 93</a:t>
            </a:r>
            <a:r>
              <a:rPr kumimoji="0" lang="tr-TR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97 62</a:t>
            </a:r>
            <a:r>
              <a:rPr lang="tr-TR" sz="1400" dirty="0" smtClean="0"/>
              <a:t> 40 92 66 48 81 91 78 55</a:t>
            </a:r>
            <a:endParaRPr kumimoji="0" lang="tr-T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" name="20 Dikdörtgen"/>
          <p:cNvSpPr/>
          <p:nvPr/>
        </p:nvSpPr>
        <p:spPr bwMode="auto">
          <a:xfrm>
            <a:off x="7740352" y="2708920"/>
            <a:ext cx="432048" cy="1224136"/>
          </a:xfrm>
          <a:prstGeom prst="rect">
            <a:avLst/>
          </a:prstGeom>
          <a:noFill/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sz="1600" dirty="0" smtClean="0"/>
              <a:t>43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38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sz="1600" dirty="0" smtClean="0"/>
              <a:t>92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51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sz="1600" dirty="0" smtClean="0"/>
              <a:t>91</a:t>
            </a:r>
            <a:endParaRPr kumimoji="0" lang="tr-T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2" name="21 Metin kutusu"/>
          <p:cNvSpPr txBox="1"/>
          <p:nvPr/>
        </p:nvSpPr>
        <p:spPr>
          <a:xfrm>
            <a:off x="8100392" y="3212976"/>
            <a:ext cx="1043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err="1" smtClean="0"/>
              <a:t>Ort</a:t>
            </a:r>
            <a:r>
              <a:rPr lang="tr-TR" sz="1400" b="1" dirty="0" smtClean="0"/>
              <a:t>: 51,2  </a:t>
            </a:r>
          </a:p>
        </p:txBody>
      </p:sp>
      <p:sp>
        <p:nvSpPr>
          <p:cNvPr id="23" name="22 Metin kutusu"/>
          <p:cNvSpPr txBox="1"/>
          <p:nvPr/>
        </p:nvSpPr>
        <p:spPr>
          <a:xfrm>
            <a:off x="7740352" y="4797152"/>
            <a:ext cx="12596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err="1" smtClean="0"/>
              <a:t>Ort</a:t>
            </a:r>
            <a:r>
              <a:rPr lang="tr-TR" sz="1400" b="1" dirty="0" smtClean="0"/>
              <a:t>: 73,75  </a:t>
            </a:r>
          </a:p>
        </p:txBody>
      </p:sp>
      <p:cxnSp>
        <p:nvCxnSpPr>
          <p:cNvPr id="25" name="24 Düz Ok Bağlayıcısı"/>
          <p:cNvCxnSpPr>
            <a:stCxn id="19" idx="2"/>
          </p:cNvCxnSpPr>
          <p:nvPr/>
        </p:nvCxnSpPr>
        <p:spPr bwMode="auto">
          <a:xfrm rot="16200000" flipH="1">
            <a:off x="6948264" y="2564904"/>
            <a:ext cx="936104" cy="7920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26 Düz Ok Bağlayıcısı"/>
          <p:cNvCxnSpPr>
            <a:stCxn id="18" idx="2"/>
            <a:endCxn id="20" idx="1"/>
          </p:cNvCxnSpPr>
          <p:nvPr/>
        </p:nvCxnSpPr>
        <p:spPr bwMode="auto">
          <a:xfrm rot="16200000" flipH="1">
            <a:off x="5112060" y="1736812"/>
            <a:ext cx="2376264" cy="288032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28 Düz Bağlayıcı"/>
          <p:cNvCxnSpPr/>
          <p:nvPr/>
        </p:nvCxnSpPr>
        <p:spPr bwMode="auto">
          <a:xfrm>
            <a:off x="611560" y="3429000"/>
            <a:ext cx="7200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1" name="30 Metin kutusu"/>
          <p:cNvSpPr txBox="1"/>
          <p:nvPr/>
        </p:nvSpPr>
        <p:spPr>
          <a:xfrm>
            <a:off x="6156176" y="6165304"/>
            <a:ext cx="29145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</a:t>
            </a:r>
            <a:r>
              <a:rPr lang="tr-TR" sz="1200" dirty="0" err="1" smtClean="0"/>
              <a:t>Field</a:t>
            </a:r>
            <a:r>
              <a:rPr lang="tr-TR" sz="1200" dirty="0" smtClean="0"/>
              <a:t> ve Hole, 2008, s. 132-134</a:t>
            </a:r>
            <a:endParaRPr lang="tr-TR" sz="1200" dirty="0"/>
          </a:p>
        </p:txBody>
      </p:sp>
      <p:sp>
        <p:nvSpPr>
          <p:cNvPr id="32" name="2 İçerik Yer Tutucusu"/>
          <p:cNvSpPr txBox="1">
            <a:spLocks/>
          </p:cNvSpPr>
          <p:nvPr/>
        </p:nvSpPr>
        <p:spPr bwMode="auto">
          <a:xfrm>
            <a:off x="0" y="3933056"/>
            <a:ext cx="7020272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örneklemlerden elde edilen ortalamaların standart hatası hesaplanabilir: sağdaki üç örneklem için </a:t>
            </a:r>
            <a:r>
              <a:rPr kumimoji="0" lang="tr-TR" sz="20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ortalamanın standart hatası</a:t>
            </a:r>
            <a:r>
              <a:rPr kumimoji="0" lang="tr-T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</a:t>
            </a:r>
            <a:r>
              <a:rPr kumimoji="0" lang="tr-TR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standard</a:t>
            </a:r>
            <a:r>
              <a:rPr kumimoji="0" lang="tr-T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error</a:t>
            </a:r>
            <a:r>
              <a:rPr kumimoji="0" lang="tr-T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of </a:t>
            </a:r>
            <a:r>
              <a:rPr kumimoji="0" lang="tr-TR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</a:t>
            </a:r>
            <a:r>
              <a:rPr kumimoji="0" lang="tr-T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mean</a:t>
            </a:r>
            <a:r>
              <a:rPr kumimoji="0" lang="tr-T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  <a:r>
              <a:rPr kumimoji="0" lang="tr-TR" sz="20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 </a:t>
            </a:r>
            <a:r>
              <a:rPr kumimoji="0" lang="tr-T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r>
              <a:rPr kumimoji="0" lang="tr-T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12,98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Büyük </a:t>
            </a:r>
            <a:r>
              <a:rPr kumimoji="0" lang="tr-TR" sz="20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</a:t>
            </a:r>
            <a:r>
              <a:rPr kumimoji="0" lang="tr-T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değerleri örneklemlerin birbirinden farklı olduğunu ve evreni temsil etmeyebileceğini gösterir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tr-TR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Standart Hata II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  <a:defRPr/>
            </a:pPr>
            <a:r>
              <a:rPr lang="tr-TR" sz="2000" dirty="0" smtClean="0"/>
              <a:t>Örneklem istatistikleri nadiren evren parametresine eşit çıkar</a:t>
            </a:r>
          </a:p>
          <a:p>
            <a:pPr lvl="0">
              <a:buFont typeface="Arial" pitchFamily="34" charset="0"/>
              <a:buChar char="•"/>
              <a:defRPr/>
            </a:pPr>
            <a:r>
              <a:rPr lang="tr-TR" sz="2000" dirty="0" smtClean="0"/>
              <a:t>Araştırmacılar çoğu zaman sadece bir örneklem seçerek evren hakkında genelleme yapmak isterler</a:t>
            </a:r>
          </a:p>
          <a:p>
            <a:pPr lvl="0">
              <a:buFont typeface="Arial" pitchFamily="34" charset="0"/>
              <a:buChar char="•"/>
              <a:defRPr/>
            </a:pPr>
            <a:r>
              <a:rPr lang="tr-TR" sz="2000" dirty="0" smtClean="0"/>
              <a:t>Her örneklemin standart hatası örneklemin standart sapması örneklem büyüklüğünün karesine bölünerek hesaplanabilir</a:t>
            </a:r>
          </a:p>
          <a:p>
            <a:pPr lvl="0">
              <a:buNone/>
              <a:defRPr/>
            </a:pPr>
            <a:r>
              <a:rPr lang="tr-TR" sz="2000" i="1" dirty="0" smtClean="0"/>
              <a:t>	</a:t>
            </a:r>
            <a:r>
              <a:rPr lang="el-GR" sz="2000" i="1" dirty="0" smtClean="0"/>
              <a:t>σ</a:t>
            </a:r>
            <a:r>
              <a:rPr lang="tr-TR" sz="2000" i="1" baseline="-40000" dirty="0" smtClean="0"/>
              <a:t>X</a:t>
            </a:r>
            <a:r>
              <a:rPr lang="tr-TR" sz="2000" i="1" baseline="-25000" dirty="0" smtClean="0"/>
              <a:t> </a:t>
            </a:r>
            <a:r>
              <a:rPr lang="tr-TR" sz="2000" i="1" dirty="0" smtClean="0"/>
              <a:t>= s / √N </a:t>
            </a:r>
          </a:p>
          <a:p>
            <a:r>
              <a:rPr lang="tr-TR" sz="2000" dirty="0" smtClean="0"/>
              <a:t>Ör, önceki slayttaki örneklem büyüklükleri 5, 9 ve 12 olan örneklem hatası sırasıyla 10,66, 6,10 ve 5,53’tür</a:t>
            </a:r>
          </a:p>
          <a:p>
            <a:r>
              <a:rPr lang="tr-TR" sz="2000" dirty="0" smtClean="0"/>
              <a:t>Örneklem büyüklüğü arttıkça örneklem hatası azalır, yani evren parametresine daha yakın istatistikler üretir </a:t>
            </a:r>
          </a:p>
          <a:p>
            <a:r>
              <a:rPr lang="tr-TR" sz="2000" dirty="0" smtClean="0"/>
              <a:t>Örneklem hatasını yarıya düşürmek için örneklem büyüklüğünü 4 kat artırmak gerekir</a:t>
            </a:r>
          </a:p>
          <a:p>
            <a:r>
              <a:rPr lang="tr-TR" sz="2000" dirty="0" smtClean="0"/>
              <a:t>Ortalamanın örneklem dağılımı örneklem büyüklüğü arttıkça normal dağılıma yaklaşır (Merkezi Limit Teoremi) </a:t>
            </a:r>
          </a:p>
        </p:txBody>
      </p:sp>
      <p:cxnSp>
        <p:nvCxnSpPr>
          <p:cNvPr id="4" name="3 Düz Bağlayıcı"/>
          <p:cNvCxnSpPr/>
          <p:nvPr/>
        </p:nvCxnSpPr>
        <p:spPr bwMode="auto">
          <a:xfrm>
            <a:off x="1043608" y="3140968"/>
            <a:ext cx="7200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Normal Dağılım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412776"/>
            <a:ext cx="7467600" cy="470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Metin kutusu"/>
          <p:cNvSpPr txBox="1"/>
          <p:nvPr/>
        </p:nvSpPr>
        <p:spPr>
          <a:xfrm>
            <a:off x="611560" y="587727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3491880" y="6176337"/>
            <a:ext cx="561662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/>
            <a:r>
              <a:rPr lang="tr-TR" sz="1200" dirty="0"/>
              <a:t>Kaynak: http://</a:t>
            </a:r>
            <a:r>
              <a:rPr lang="tr-TR" sz="1200" dirty="0" smtClean="0"/>
              <a:t>davidmlane.com/hyperstat/normal_distribution.html’den uyarlama </a:t>
            </a:r>
            <a:endParaRPr lang="tr-TR" sz="12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629" name="Text Box 5"/>
          <p:cNvSpPr txBox="1">
            <a:spLocks noChangeArrowheads="1"/>
          </p:cNvSpPr>
          <p:nvPr/>
        </p:nvSpPr>
        <p:spPr bwMode="auto">
          <a:xfrm>
            <a:off x="251520" y="1052736"/>
            <a:ext cx="8892480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tr-TR" dirty="0" smtClean="0"/>
              <a:t>Standart normal dağılım (SND) aritmetik </a:t>
            </a:r>
            <a:r>
              <a:rPr lang="tr-TR" dirty="0"/>
              <a:t>ortalaması 0</a:t>
            </a:r>
            <a:r>
              <a:rPr lang="tr-TR" dirty="0" smtClean="0"/>
              <a:t>, standart </a:t>
            </a:r>
            <a:r>
              <a:rPr lang="tr-TR" dirty="0"/>
              <a:t>sapması 1 olan bir normal </a:t>
            </a:r>
            <a:r>
              <a:rPr lang="tr-TR" dirty="0" smtClean="0"/>
              <a:t>dağılımdır. SND bazen Z dağılımı olarak da adlandırılır. Normal </a:t>
            </a:r>
            <a:r>
              <a:rPr lang="tr-TR" dirty="0"/>
              <a:t>dağılımlar </a:t>
            </a:r>
            <a:endParaRPr lang="tr-TR" dirty="0" smtClean="0"/>
          </a:p>
          <a:p>
            <a:pPr algn="l" eaLnBrk="1" hangingPunct="1"/>
            <a:endParaRPr lang="tr-TR" dirty="0" smtClean="0"/>
          </a:p>
          <a:p>
            <a:pPr algn="l" eaLnBrk="1" hangingPunct="1"/>
            <a:r>
              <a:rPr lang="tr-TR" sz="2800" dirty="0" smtClean="0"/>
              <a:t>z = (X – μ) / σ </a:t>
            </a:r>
            <a:r>
              <a:rPr lang="tr-TR" dirty="0" smtClean="0"/>
              <a:t>    formülü </a:t>
            </a:r>
            <a:r>
              <a:rPr lang="tr-TR" dirty="0"/>
              <a:t>kullanılarak </a:t>
            </a:r>
            <a:r>
              <a:rPr lang="tr-TR" dirty="0" err="1"/>
              <a:t>SND’ye</a:t>
            </a:r>
            <a:r>
              <a:rPr lang="tr-TR" dirty="0"/>
              <a:t> </a:t>
            </a:r>
            <a:r>
              <a:rPr lang="tr-TR" dirty="0" smtClean="0"/>
              <a:t>çevrilebilir</a:t>
            </a:r>
          </a:p>
          <a:p>
            <a:pPr lvl="1" algn="l"/>
            <a:endParaRPr lang="tr-TR" sz="2000" dirty="0" smtClean="0"/>
          </a:p>
          <a:p>
            <a:pPr lvl="1" algn="l"/>
            <a:r>
              <a:rPr lang="tr-TR" sz="2000" dirty="0" smtClean="0"/>
              <a:t>X özgün normal dağılımdan bir değer, </a:t>
            </a:r>
          </a:p>
          <a:p>
            <a:pPr lvl="1" algn="l"/>
            <a:r>
              <a:rPr lang="tr-TR" sz="2000" dirty="0" smtClean="0"/>
              <a:t>μ özgün dağılımın aritmetik ortalaması</a:t>
            </a:r>
          </a:p>
          <a:p>
            <a:pPr lvl="1" algn="l"/>
            <a:r>
              <a:rPr lang="tr-TR" sz="2000" dirty="0" smtClean="0"/>
              <a:t>σ özgün dağılımın standart sapması</a:t>
            </a:r>
          </a:p>
          <a:p>
            <a:pPr algn="l" eaLnBrk="1" hangingPunct="1"/>
            <a:endParaRPr lang="tr-TR" dirty="0" smtClean="0"/>
          </a:p>
          <a:p>
            <a:pPr algn="l"/>
            <a:r>
              <a:rPr lang="tr-TR" dirty="0" smtClean="0"/>
              <a:t>Formül her zaman SND üretir. X değerinin alındığı dağılım normal değilse, bu, dönüştürüme de yansır.</a:t>
            </a:r>
          </a:p>
          <a:p>
            <a:pPr algn="l" eaLnBrk="1" hangingPunct="1"/>
            <a:r>
              <a:rPr lang="tr-TR" dirty="0" smtClean="0"/>
              <a:t>Z değeri belirli bir değerin aritmetik ortalamanın kaç standart sapma altında / üstünde olduğunu belirlemek için kullanılır. </a:t>
            </a:r>
          </a:p>
          <a:p>
            <a:pPr lvl="1" algn="l"/>
            <a:endParaRPr lang="tr-TR" sz="2000" dirty="0" smtClean="0"/>
          </a:p>
          <a:p>
            <a:pPr lvl="1" algn="l"/>
            <a:endParaRPr lang="tr-TR" sz="2000" dirty="0" smtClean="0"/>
          </a:p>
          <a:p>
            <a:pPr algn="l" eaLnBrk="1" hangingPunct="1"/>
            <a:endParaRPr lang="tr-TR" dirty="0"/>
          </a:p>
        </p:txBody>
      </p:sp>
      <p:sp>
        <p:nvSpPr>
          <p:cNvPr id="1050631" name="Text Box 7"/>
          <p:cNvSpPr txBox="1">
            <a:spLocks noChangeArrowheads="1"/>
          </p:cNvSpPr>
          <p:nvPr/>
        </p:nvSpPr>
        <p:spPr bwMode="auto">
          <a:xfrm>
            <a:off x="4283968" y="6224737"/>
            <a:ext cx="492524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/>
            <a:r>
              <a:rPr lang="tr-TR" sz="1200" dirty="0"/>
              <a:t>Kaynak: http://davidmlane.com/hyperstat/normal_distribution.html</a:t>
            </a:r>
          </a:p>
        </p:txBody>
      </p:sp>
      <p:sp>
        <p:nvSpPr>
          <p:cNvPr id="1050632" name="Text Box 8"/>
          <p:cNvSpPr txBox="1">
            <a:spLocks noChangeArrowheads="1"/>
          </p:cNvSpPr>
          <p:nvPr/>
        </p:nvSpPr>
        <p:spPr bwMode="auto">
          <a:xfrm>
            <a:off x="1887538" y="758825"/>
            <a:ext cx="184150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05063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67544" y="44624"/>
            <a:ext cx="8229600" cy="864096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Standart Normal Dağılım</a:t>
            </a:r>
            <a:endParaRPr lang="en-US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052736"/>
            <a:ext cx="6984776" cy="4953000"/>
          </a:xfrm>
        </p:spPr>
        <p:txBody>
          <a:bodyPr/>
          <a:lstStyle/>
          <a:p>
            <a:pPr eaLnBrk="1" hangingPunct="1"/>
            <a:r>
              <a:rPr lang="tr-TR" sz="1600" dirty="0" smtClean="0"/>
              <a:t>Notların normal dağıldığı ve  sınıf ortalamasının (μ) 80 , standart sapmanın (σ) 5 olduğu bir sınavdan 70 (X) aldıysanız sınıf ortalamasından 2 standart sapma daha düşük not almış olursunuz </a:t>
            </a:r>
          </a:p>
          <a:p>
            <a:pPr eaLnBrk="1" hangingPunct="1">
              <a:buNone/>
            </a:pPr>
            <a:r>
              <a:rPr lang="tr-TR" sz="1600" dirty="0" smtClean="0"/>
              <a:t>	z = (X – μ) / σ = (70-80)/2 = -2. Yani sınıfın yaklaşık %98’inin notu sizinkinden daha yüksek demektir</a:t>
            </a:r>
          </a:p>
          <a:p>
            <a:r>
              <a:rPr lang="tr-TR" sz="1600" dirty="0" smtClean="0"/>
              <a:t>Peki sınavdan 85 almış olsaydınız yüzde kaçlık dilimde olurdunuz? Ortalamanın 1 SS üstü, yani sınıfın yaklaşık %84’ünün notu sizinkinden daha düşük demektir </a:t>
            </a:r>
          </a:p>
          <a:p>
            <a:r>
              <a:rPr lang="tr-TR" sz="1600" dirty="0" smtClean="0"/>
              <a:t>Hangi notu alsaydınız yüzde kaçlık dilimde olurdunuz? türü sorular doğrudan z tablosu kullanılarak yanıtlanabilir. Tablodan yüzdelik dilime karşılık gelen z değeri bulunur. Bu değer SS (5) ile çarpılır ve ortalamaya eklenir (eksiyse çıkarılır). Zaten z= (X – μ)  / σ formülünü X = μ + (z * σ) olarak ifade ederek </a:t>
            </a:r>
            <a:r>
              <a:rPr lang="tr-TR" sz="1600" dirty="0" err="1" smtClean="0"/>
              <a:t>X’in</a:t>
            </a:r>
            <a:r>
              <a:rPr lang="tr-TR" sz="1600" dirty="0" smtClean="0"/>
              <a:t> değeri kolayca bulunabilir Doğrudan z tablosu kullanılarak alan hesapları yapılabilir</a:t>
            </a:r>
          </a:p>
          <a:p>
            <a:pPr eaLnBrk="1" hangingPunct="1"/>
            <a:endParaRPr lang="tr-TR" sz="16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25144"/>
            <a:ext cx="6804248" cy="1575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Metin kutusu"/>
          <p:cNvSpPr txBox="1"/>
          <p:nvPr/>
        </p:nvSpPr>
        <p:spPr>
          <a:xfrm>
            <a:off x="3203848" y="6093296"/>
            <a:ext cx="4122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/>
              <a:t>80</a:t>
            </a:r>
            <a:endParaRPr lang="tr-TR" sz="1600" dirty="0"/>
          </a:p>
        </p:txBody>
      </p:sp>
      <p:sp>
        <p:nvSpPr>
          <p:cNvPr id="7" name="6 Metin kutusu"/>
          <p:cNvSpPr txBox="1"/>
          <p:nvPr/>
        </p:nvSpPr>
        <p:spPr>
          <a:xfrm>
            <a:off x="1691680" y="6093296"/>
            <a:ext cx="4122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/>
              <a:t>70</a:t>
            </a:r>
            <a:endParaRPr lang="tr-TR" sz="1600" dirty="0"/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>
            <a:off x="1907704" y="5877272"/>
            <a:ext cx="0" cy="28803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cxnSp>
        <p:nvCxnSpPr>
          <p:cNvPr id="10" name="9 Düz Ok Bağlayıcısı"/>
          <p:cNvCxnSpPr/>
          <p:nvPr/>
        </p:nvCxnSpPr>
        <p:spPr bwMode="auto">
          <a:xfrm rot="16200000" flipH="1">
            <a:off x="827584" y="5301208"/>
            <a:ext cx="864096" cy="57606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Line 7"/>
          <p:cNvSpPr>
            <a:spLocks noChangeShapeType="1"/>
          </p:cNvSpPr>
          <p:nvPr/>
        </p:nvSpPr>
        <p:spPr bwMode="auto">
          <a:xfrm>
            <a:off x="6876256" y="2420888"/>
            <a:ext cx="288032" cy="57606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0" name="Rectangle 9"/>
          <p:cNvSpPr>
            <a:spLocks noChangeArrowheads="1"/>
          </p:cNvSpPr>
          <p:nvPr/>
        </p:nvSpPr>
        <p:spPr bwMode="auto">
          <a:xfrm>
            <a:off x="5453209" y="6237312"/>
            <a:ext cx="372730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tr-TR" sz="800" dirty="0"/>
              <a:t>Kaynak: http://</a:t>
            </a:r>
            <a:r>
              <a:rPr lang="tr-TR" sz="1000" dirty="0"/>
              <a:t>davidmlane.com/hyperstat/normal_distribution.html</a:t>
            </a:r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7668344" y="1412776"/>
            <a:ext cx="1123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tr-TR" sz="1800" dirty="0"/>
              <a:t>Z tablosu</a:t>
            </a:r>
          </a:p>
        </p:txBody>
      </p:sp>
      <p:pic>
        <p:nvPicPr>
          <p:cNvPr id="25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288" y="1916832"/>
            <a:ext cx="1979712" cy="3716337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cxnSp>
        <p:nvCxnSpPr>
          <p:cNvPr id="26" name="25 Düz Bağlayıcı"/>
          <p:cNvCxnSpPr/>
          <p:nvPr/>
        </p:nvCxnSpPr>
        <p:spPr bwMode="auto">
          <a:xfrm>
            <a:off x="7236296" y="2996952"/>
            <a:ext cx="1728192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26 Düz Bağlayıcı"/>
          <p:cNvCxnSpPr/>
          <p:nvPr/>
        </p:nvCxnSpPr>
        <p:spPr bwMode="auto">
          <a:xfrm>
            <a:off x="7236296" y="4509120"/>
            <a:ext cx="1728192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" name="Line 7"/>
          <p:cNvSpPr>
            <a:spLocks noChangeShapeType="1"/>
          </p:cNvSpPr>
          <p:nvPr/>
        </p:nvSpPr>
        <p:spPr bwMode="auto">
          <a:xfrm flipV="1">
            <a:off x="6804248" y="4581128"/>
            <a:ext cx="360040" cy="576064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31" name="Line 5"/>
          <p:cNvSpPr>
            <a:spLocks noChangeShapeType="1"/>
          </p:cNvSpPr>
          <p:nvPr/>
        </p:nvSpPr>
        <p:spPr bwMode="auto">
          <a:xfrm>
            <a:off x="4211960" y="5445224"/>
            <a:ext cx="0" cy="720080"/>
          </a:xfrm>
          <a:prstGeom prst="line">
            <a:avLst/>
          </a:prstGeom>
          <a:noFill/>
          <a:ln w="57150">
            <a:solidFill>
              <a:srgbClr val="007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cxnSp>
        <p:nvCxnSpPr>
          <p:cNvPr id="32" name="31 Düz Ok Bağlayıcısı"/>
          <p:cNvCxnSpPr/>
          <p:nvPr/>
        </p:nvCxnSpPr>
        <p:spPr bwMode="auto">
          <a:xfrm rot="5400000">
            <a:off x="4716016" y="4869160"/>
            <a:ext cx="936104" cy="93610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34 Metin kutusu"/>
          <p:cNvSpPr txBox="1"/>
          <p:nvPr/>
        </p:nvSpPr>
        <p:spPr>
          <a:xfrm>
            <a:off x="3995936" y="6093296"/>
            <a:ext cx="4122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/>
              <a:t>85</a:t>
            </a:r>
            <a:endParaRPr lang="tr-TR" sz="16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512" y="0"/>
            <a:ext cx="8050088" cy="914400"/>
          </a:xfrm>
        </p:spPr>
        <p:txBody>
          <a:bodyPr/>
          <a:lstStyle/>
          <a:p>
            <a:r>
              <a:rPr lang="tr-TR" dirty="0" smtClean="0"/>
              <a:t>Normal Dağılımın Gücü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2376264"/>
          </a:xfrm>
        </p:spPr>
        <p:txBody>
          <a:bodyPr/>
          <a:lstStyle/>
          <a:p>
            <a:r>
              <a:rPr lang="tr-TR" sz="2400" dirty="0" smtClean="0"/>
              <a:t>Verilerin normal dağıldığı bir evrenden seçilen farklı örneklemlerin örneklem ortalamaları da normal dağılım gösterir: Yani ortalaması sıfır, standart hatası 1 olan bir çan eğrisi dağılımı</a:t>
            </a:r>
          </a:p>
          <a:p>
            <a:r>
              <a:rPr lang="tr-TR" sz="2400" dirty="0" smtClean="0"/>
              <a:t>Ör., 100 farklı örneklem seçilse bu örneklemlerden kaçı evren parametresinin bir veya iki standart sapma altında ya da üstünde bir örneklem istatistiği üretir?   </a:t>
            </a:r>
          </a:p>
          <a:p>
            <a:endParaRPr lang="tr-TR" sz="2400" dirty="0" smtClean="0"/>
          </a:p>
          <a:p>
            <a:endParaRPr lang="tr-TR" sz="2400" dirty="0" smtClean="0"/>
          </a:p>
          <a:p>
            <a:endParaRPr lang="tr-TR" sz="2400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4005064"/>
            <a:ext cx="5904656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503" name="Text Box 991"/>
          <p:cNvSpPr txBox="1">
            <a:spLocks noChangeArrowheads="1"/>
          </p:cNvSpPr>
          <p:nvPr/>
        </p:nvSpPr>
        <p:spPr bwMode="auto">
          <a:xfrm>
            <a:off x="173007" y="188640"/>
            <a:ext cx="8864414" cy="67710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800" dirty="0" smtClean="0">
                <a:solidFill>
                  <a:schemeClr val="bg1"/>
                </a:solidFill>
                <a:latin typeface="+mn-lt"/>
              </a:rPr>
              <a:t>ABD Başkanlık Seçimi Tahminleri </a:t>
            </a:r>
            <a:r>
              <a:rPr lang="tr-TR" sz="3800" dirty="0">
                <a:solidFill>
                  <a:schemeClr val="bg1"/>
                </a:solidFill>
                <a:latin typeface="+mn-lt"/>
              </a:rPr>
              <a:t>- </a:t>
            </a:r>
            <a:r>
              <a:rPr lang="tr-TR" sz="3800" dirty="0" smtClean="0">
                <a:solidFill>
                  <a:schemeClr val="bg1"/>
                </a:solidFill>
                <a:latin typeface="+mn-lt"/>
              </a:rPr>
              <a:t>2008 </a:t>
            </a:r>
            <a:endParaRPr lang="tr-TR" sz="3800" dirty="0">
              <a:solidFill>
                <a:schemeClr val="bg1"/>
              </a:solidFill>
              <a:latin typeface="+mn-lt"/>
            </a:endParaRPr>
          </a:p>
        </p:txBody>
      </p:sp>
      <p:graphicFrame>
        <p:nvGraphicFramePr>
          <p:cNvPr id="7" name="6 Tablo"/>
          <p:cNvGraphicFramePr>
            <a:graphicFrameLocks noGrp="1"/>
          </p:cNvGraphicFramePr>
          <p:nvPr/>
        </p:nvGraphicFramePr>
        <p:xfrm>
          <a:off x="1331640" y="980727"/>
          <a:ext cx="6264696" cy="5112572"/>
        </p:xfrm>
        <a:graphic>
          <a:graphicData uri="http://schemas.openxmlformats.org/drawingml/2006/table">
            <a:tbl>
              <a:tblPr/>
              <a:tblGrid>
                <a:gridCol w="4067050"/>
                <a:gridCol w="1116837"/>
                <a:gridCol w="1080809"/>
              </a:tblGrid>
              <a:tr h="388363">
                <a:tc>
                  <a:txBody>
                    <a:bodyPr/>
                    <a:lstStyle/>
                    <a:p>
                      <a:pPr algn="l" fontAlgn="b"/>
                      <a:r>
                        <a:rPr lang="tr-TR" sz="23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tr-TR" sz="23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Oy yüzdesi (%)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411901">
                <a:tc>
                  <a:txBody>
                    <a:bodyPr/>
                    <a:lstStyle/>
                    <a:p>
                      <a:pPr algn="l" fontAlgn="b"/>
                      <a:r>
                        <a:rPr lang="tr-TR" sz="23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Kamuoyu araştırma şirketi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23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Obama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23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McCain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494282"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23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Reuters/CSPAN/Zogby  </a:t>
                      </a:r>
                      <a:endParaRPr lang="tr-TR" sz="23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4471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3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3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43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82185">
                <a:tc>
                  <a:txBody>
                    <a:bodyPr/>
                    <a:lstStyle/>
                    <a:p>
                      <a:pPr algn="l" fontAlgn="b"/>
                      <a:r>
                        <a:rPr lang="tr-TR" sz="23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Pew</a:t>
                      </a:r>
                      <a:r>
                        <a:rPr lang="tr-TR" sz="23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Center </a:t>
                      </a:r>
                      <a:r>
                        <a:rPr lang="tr-TR" sz="23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for</a:t>
                      </a:r>
                      <a:r>
                        <a:rPr lang="tr-TR" sz="23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23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Research</a:t>
                      </a:r>
                      <a:r>
                        <a:rPr lang="tr-TR" sz="23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3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49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3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42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5437">
                <a:tc>
                  <a:txBody>
                    <a:bodyPr/>
                    <a:lstStyle/>
                    <a:p>
                      <a:pPr algn="l" fontAlgn="b"/>
                      <a:r>
                        <a:rPr lang="tr-TR" sz="23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Investor's</a:t>
                      </a:r>
                      <a:r>
                        <a:rPr lang="tr-TR" sz="23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23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Business</a:t>
                      </a:r>
                      <a:r>
                        <a:rPr lang="tr-TR" sz="23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tr-TR" sz="23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Daily</a:t>
                      </a:r>
                      <a:r>
                        <a:rPr lang="tr-TR" sz="23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/TIPP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3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47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3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45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7206">
                <a:tc>
                  <a:txBody>
                    <a:bodyPr/>
                    <a:lstStyle/>
                    <a:p>
                      <a:pPr algn="l" fontAlgn="b"/>
                      <a:r>
                        <a:rPr lang="tr-TR" sz="23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ABC </a:t>
                      </a:r>
                      <a:r>
                        <a:rPr lang="tr-TR" sz="23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News</a:t>
                      </a:r>
                      <a:r>
                        <a:rPr lang="tr-TR" sz="23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/Washington Post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3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3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43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8363">
                <a:tc>
                  <a:txBody>
                    <a:bodyPr/>
                    <a:lstStyle/>
                    <a:p>
                      <a:pPr algn="l" fontAlgn="b"/>
                      <a:r>
                        <a:rPr lang="tr-TR" sz="23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CNN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3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3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44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11901">
                <a:tc>
                  <a:txBody>
                    <a:bodyPr/>
                    <a:lstStyle/>
                    <a:p>
                      <a:pPr algn="l" fontAlgn="b"/>
                      <a:r>
                        <a:rPr lang="tr-TR" sz="23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Zogby Daily Tracking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3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49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3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2185">
                <a:tc>
                  <a:txBody>
                    <a:bodyPr/>
                    <a:lstStyle/>
                    <a:p>
                      <a:pPr algn="l" fontAlgn="b"/>
                      <a:r>
                        <a:rPr lang="tr-TR" sz="23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Gallup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3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53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3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4282">
                <a:tc>
                  <a:txBody>
                    <a:bodyPr/>
                    <a:lstStyle/>
                    <a:p>
                      <a:pPr algn="l" fontAlgn="b"/>
                      <a:r>
                        <a:rPr lang="tr-TR" sz="23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NBC News/Wall Street Journal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3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51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3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2185">
                <a:tc>
                  <a:txBody>
                    <a:bodyPr/>
                    <a:lstStyle/>
                    <a:p>
                      <a:pPr algn="l" fontAlgn="b"/>
                      <a:r>
                        <a:rPr lang="tr-TR" sz="23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Rasmussen Daily Tracking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3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52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3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4282">
                <a:tc>
                  <a:txBody>
                    <a:bodyPr/>
                    <a:lstStyle/>
                    <a:p>
                      <a:pPr algn="l" rtl="0" fontAlgn="b"/>
                      <a:r>
                        <a:rPr lang="tr-TR" sz="23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SEÇİM SONUÇLARI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3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53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3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299"/>
          <p:cNvSpPr>
            <a:spLocks noChangeArrowheads="1"/>
          </p:cNvSpPr>
          <p:nvPr/>
        </p:nvSpPr>
        <p:spPr bwMode="auto">
          <a:xfrm>
            <a:off x="2267744" y="6237312"/>
            <a:ext cx="6876256" cy="24622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1000" dirty="0" smtClean="0"/>
              <a:t>Kaynak: http://en.</a:t>
            </a:r>
            <a:r>
              <a:rPr lang="tr-TR" sz="1000" dirty="0" err="1" smtClean="0"/>
              <a:t>wikipedia</a:t>
            </a:r>
            <a:r>
              <a:rPr lang="tr-TR" sz="1000" dirty="0" smtClean="0"/>
              <a:t>.org/</a:t>
            </a:r>
            <a:r>
              <a:rPr lang="tr-TR" sz="1000" dirty="0" err="1" smtClean="0"/>
              <a:t>wiki</a:t>
            </a:r>
            <a:r>
              <a:rPr lang="tr-TR" sz="1000" dirty="0" smtClean="0"/>
              <a:t>/</a:t>
            </a:r>
            <a:r>
              <a:rPr lang="tr-TR" sz="1000" dirty="0" err="1" smtClean="0"/>
              <a:t>Nationwide</a:t>
            </a:r>
            <a:r>
              <a:rPr lang="tr-TR" sz="1000" dirty="0" smtClean="0"/>
              <a:t>_</a:t>
            </a:r>
            <a:r>
              <a:rPr lang="tr-TR" sz="1000" dirty="0" err="1" smtClean="0"/>
              <a:t>opinion</a:t>
            </a:r>
            <a:r>
              <a:rPr lang="tr-TR" sz="1000" dirty="0" smtClean="0"/>
              <a:t>_</a:t>
            </a:r>
            <a:r>
              <a:rPr lang="tr-TR" sz="1000" dirty="0" err="1" smtClean="0"/>
              <a:t>polling</a:t>
            </a:r>
            <a:r>
              <a:rPr lang="tr-TR" sz="1000" dirty="0" smtClean="0"/>
              <a:t>_</a:t>
            </a:r>
            <a:r>
              <a:rPr lang="tr-TR" sz="1000" dirty="0" err="1" smtClean="0"/>
              <a:t>for</a:t>
            </a:r>
            <a:r>
              <a:rPr lang="tr-TR" sz="1000" dirty="0" smtClean="0"/>
              <a:t>_</a:t>
            </a:r>
            <a:r>
              <a:rPr lang="tr-TR" sz="1000" dirty="0" err="1" smtClean="0"/>
              <a:t>the</a:t>
            </a:r>
            <a:r>
              <a:rPr lang="tr-TR" sz="1000" dirty="0" smtClean="0"/>
              <a:t>_United_</a:t>
            </a:r>
            <a:r>
              <a:rPr lang="tr-TR" sz="1000" dirty="0" err="1" smtClean="0"/>
              <a:t>States</a:t>
            </a:r>
            <a:r>
              <a:rPr lang="tr-TR" sz="1000" dirty="0" smtClean="0"/>
              <a:t>_</a:t>
            </a:r>
            <a:r>
              <a:rPr lang="tr-TR" sz="1000" dirty="0" err="1" smtClean="0"/>
              <a:t>presidential</a:t>
            </a:r>
            <a:r>
              <a:rPr lang="tr-TR" sz="1000" dirty="0" smtClean="0"/>
              <a:t>_</a:t>
            </a:r>
            <a:r>
              <a:rPr lang="tr-TR" sz="1000" dirty="0" err="1" smtClean="0"/>
              <a:t>election</a:t>
            </a:r>
            <a:r>
              <a:rPr lang="tr-TR" sz="1000" dirty="0" smtClean="0"/>
              <a:t>,_2008k</a:t>
            </a:r>
            <a:endParaRPr lang="tr-TR" sz="10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Güven Aralıkları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980728"/>
            <a:ext cx="8229600" cy="4953000"/>
          </a:xfrm>
        </p:spPr>
        <p:txBody>
          <a:bodyPr/>
          <a:lstStyle/>
          <a:p>
            <a:r>
              <a:rPr lang="tr-TR" sz="2400" dirty="0" smtClean="0"/>
              <a:t>Normal dağılım gösteren bir evrenden seçilen 100 farklı örneklemin 68’inde örneklem ortalaması evren parametresinin 1 standart hata, 95’inde 2 standart hata üstünde ya da altındadır   </a:t>
            </a:r>
          </a:p>
          <a:p>
            <a:r>
              <a:rPr lang="tr-TR" sz="2400" dirty="0" smtClean="0"/>
              <a:t>%68, %95, %99 sınırları </a:t>
            </a:r>
            <a:r>
              <a:rPr lang="tr-TR" sz="2400" b="1" dirty="0" smtClean="0"/>
              <a:t>güven aralıkları</a:t>
            </a:r>
            <a:r>
              <a:rPr lang="tr-TR" sz="2400" dirty="0" smtClean="0"/>
              <a:t> olarak adlandırılır</a:t>
            </a:r>
          </a:p>
          <a:p>
            <a:r>
              <a:rPr lang="tr-TR" sz="2400" dirty="0" smtClean="0"/>
              <a:t>Örneklem ortalaması evreni iyi temsil ediyorsa o ortalamanın güven aralığı küçük olur, yani örneklem ortalamalarının %95’i </a:t>
            </a:r>
            <a:r>
              <a:rPr lang="tr-TR" sz="2400" smtClean="0"/>
              <a:t>evren ortalamasına </a:t>
            </a:r>
            <a:r>
              <a:rPr lang="tr-TR" sz="2400" dirty="0" smtClean="0"/>
              <a:t>yakın ortalamalar üretir </a:t>
            </a:r>
          </a:p>
          <a:p>
            <a:r>
              <a:rPr lang="tr-TR" sz="2400" dirty="0" smtClean="0"/>
              <a:t>İyi temsil etmiyorsa güven aralığı büyük olur, yani farklı örneklemler mevcut örneklemden farklı değerler üretebilir</a:t>
            </a:r>
          </a:p>
          <a:p>
            <a:endParaRPr lang="tr-TR" sz="2400" dirty="0"/>
          </a:p>
        </p:txBody>
      </p:sp>
      <p:sp>
        <p:nvSpPr>
          <p:cNvPr id="4" name="3 Metin kutusu"/>
          <p:cNvSpPr txBox="1"/>
          <p:nvPr/>
        </p:nvSpPr>
        <p:spPr>
          <a:xfrm>
            <a:off x="6228184" y="6165304"/>
            <a:ext cx="29145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</a:t>
            </a:r>
            <a:r>
              <a:rPr lang="tr-TR" sz="1200" dirty="0" err="1" smtClean="0"/>
              <a:t>Field</a:t>
            </a:r>
            <a:r>
              <a:rPr lang="tr-TR" sz="1200" dirty="0" smtClean="0"/>
              <a:t> ve Hole, 2008, s. 135-136</a:t>
            </a:r>
            <a:endParaRPr lang="tr-TR" sz="12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6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536" y="72008"/>
            <a:ext cx="822960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Olasılık Kuramı</a:t>
            </a:r>
          </a:p>
        </p:txBody>
      </p:sp>
      <p:sp>
        <p:nvSpPr>
          <p:cNvPr id="8366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1520" y="1052736"/>
            <a:ext cx="8640960" cy="42100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</a:pPr>
            <a:r>
              <a:rPr lang="tr-TR" sz="2800" dirty="0" smtClean="0"/>
              <a:t>Olasılık kuramına göre örneklem </a:t>
            </a:r>
            <a:r>
              <a:rPr lang="tr-TR" sz="2800" dirty="0"/>
              <a:t>istatistiklerinin evren parametresine </a:t>
            </a:r>
            <a:r>
              <a:rPr lang="tr-TR" sz="2800" dirty="0" smtClean="0"/>
              <a:t>uzaklıkları ve güven aralıkları hesaplanabilir</a:t>
            </a:r>
            <a:endParaRPr lang="tr-TR" sz="2800" dirty="0"/>
          </a:p>
          <a:p>
            <a:pPr>
              <a:lnSpc>
                <a:spcPct val="80000"/>
              </a:lnSpc>
            </a:pPr>
            <a:r>
              <a:rPr lang="tr-TR" sz="2800" dirty="0" smtClean="0"/>
              <a:t>Ör., bir üniversitede öğrencilerin YÖK’e karşı tutumunun %50 karşı, %50 taraftar olmak üzere yarı yarıya bölündüğünü varsayalım  </a:t>
            </a:r>
            <a:endParaRPr lang="tr-TR" sz="2800" dirty="0"/>
          </a:p>
          <a:p>
            <a:pPr>
              <a:lnSpc>
                <a:spcPct val="80000"/>
              </a:lnSpc>
            </a:pPr>
            <a:r>
              <a:rPr lang="tr-TR" sz="2800" dirty="0" smtClean="0"/>
              <a:t>Her öğrenciye bir numara verelim</a:t>
            </a:r>
          </a:p>
          <a:p>
            <a:pPr>
              <a:lnSpc>
                <a:spcPct val="80000"/>
              </a:lnSpc>
            </a:pPr>
            <a:r>
              <a:rPr lang="tr-TR" sz="2800" dirty="0" smtClean="0"/>
              <a:t>Rastgele 100 öğrenci seçip YÖK’e karşı tutumunu (Karşı __ / Taraftar __) soralım</a:t>
            </a:r>
          </a:p>
          <a:p>
            <a:pPr>
              <a:lnSpc>
                <a:spcPct val="80000"/>
              </a:lnSpc>
            </a:pPr>
            <a:r>
              <a:rPr lang="tr-TR" sz="2800" dirty="0" smtClean="0"/>
              <a:t>Örneklemin standart hatası (</a:t>
            </a:r>
            <a:r>
              <a:rPr lang="tr-TR" sz="2800" i="1" dirty="0" smtClean="0"/>
              <a:t>s</a:t>
            </a:r>
            <a:r>
              <a:rPr lang="tr-TR" sz="2800" dirty="0" smtClean="0"/>
              <a:t>): </a:t>
            </a:r>
          </a:p>
          <a:p>
            <a:pPr>
              <a:lnSpc>
                <a:spcPct val="80000"/>
              </a:lnSpc>
              <a:buNone/>
            </a:pPr>
            <a:r>
              <a:rPr lang="tr-TR" sz="2800" dirty="0" smtClean="0"/>
              <a:t>	s </a:t>
            </a:r>
            <a:r>
              <a:rPr lang="tr-TR" sz="2800" dirty="0"/>
              <a:t>=   </a:t>
            </a:r>
            <a:r>
              <a:rPr lang="tr-TR" sz="2800" dirty="0" smtClean="0"/>
              <a:t> </a:t>
            </a:r>
            <a:r>
              <a:rPr lang="tr-TR" dirty="0" smtClean="0"/>
              <a:t>√</a:t>
            </a:r>
            <a:r>
              <a:rPr lang="tr-TR" sz="2800" dirty="0" smtClean="0"/>
              <a:t>p </a:t>
            </a:r>
            <a:r>
              <a:rPr lang="tr-TR" sz="2800" dirty="0"/>
              <a:t>* q / </a:t>
            </a:r>
            <a:r>
              <a:rPr lang="tr-TR" sz="2800" dirty="0" smtClean="0"/>
              <a:t>n = </a:t>
            </a:r>
            <a:r>
              <a:rPr lang="tr-TR" dirty="0" smtClean="0"/>
              <a:t>√</a:t>
            </a:r>
            <a:r>
              <a:rPr lang="tr-TR" sz="2800" dirty="0" smtClean="0"/>
              <a:t> 0,5 * 0,5 /100 = 0, 05 (yani %5)</a:t>
            </a:r>
            <a:endParaRPr lang="tr-TR" sz="2800" dirty="0"/>
          </a:p>
          <a:p>
            <a:pPr lvl="2">
              <a:lnSpc>
                <a:spcPct val="80000"/>
              </a:lnSpc>
              <a:buNone/>
            </a:pPr>
            <a:r>
              <a:rPr lang="tr-TR" sz="1600" dirty="0" smtClean="0"/>
              <a:t>n </a:t>
            </a:r>
            <a:r>
              <a:rPr lang="tr-TR" sz="1600" dirty="0"/>
              <a:t>= örneklem </a:t>
            </a:r>
            <a:r>
              <a:rPr lang="tr-TR" sz="1600" dirty="0" smtClean="0"/>
              <a:t>büyüklüğü</a:t>
            </a:r>
          </a:p>
          <a:p>
            <a:pPr lvl="2">
              <a:lnSpc>
                <a:spcPct val="80000"/>
              </a:lnSpc>
              <a:buNone/>
            </a:pPr>
            <a:r>
              <a:rPr lang="tr-TR" sz="1600" dirty="0" smtClean="0"/>
              <a:t>p </a:t>
            </a:r>
            <a:r>
              <a:rPr lang="tr-TR" sz="1600" dirty="0"/>
              <a:t>= </a:t>
            </a:r>
            <a:r>
              <a:rPr lang="tr-TR" sz="1600" dirty="0" smtClean="0"/>
              <a:t>bir şeyin </a:t>
            </a:r>
            <a:r>
              <a:rPr lang="tr-TR" sz="1600" dirty="0"/>
              <a:t>olma </a:t>
            </a:r>
            <a:r>
              <a:rPr lang="tr-TR" sz="1600" dirty="0" smtClean="0"/>
              <a:t>olasılığı</a:t>
            </a:r>
          </a:p>
          <a:p>
            <a:pPr lvl="2">
              <a:lnSpc>
                <a:spcPct val="80000"/>
              </a:lnSpc>
              <a:buNone/>
            </a:pPr>
            <a:r>
              <a:rPr lang="tr-TR" sz="1600" dirty="0" smtClean="0"/>
              <a:t>q </a:t>
            </a:r>
            <a:r>
              <a:rPr lang="tr-TR" sz="1600" dirty="0"/>
              <a:t>= </a:t>
            </a:r>
            <a:r>
              <a:rPr lang="tr-TR" sz="1600" dirty="0" smtClean="0"/>
              <a:t>bir şeyin </a:t>
            </a:r>
            <a:r>
              <a:rPr lang="tr-TR" sz="1600" dirty="0"/>
              <a:t>olmama olasılığı </a:t>
            </a:r>
            <a:endParaRPr lang="tr-TR" sz="1600" dirty="0" smtClean="0"/>
          </a:p>
          <a:p>
            <a:pPr>
              <a:lnSpc>
                <a:spcPct val="80000"/>
              </a:lnSpc>
              <a:buNone/>
            </a:pPr>
            <a:endParaRPr lang="tr-TR" sz="2800" dirty="0"/>
          </a:p>
        </p:txBody>
      </p:sp>
      <p:cxnSp>
        <p:nvCxnSpPr>
          <p:cNvPr id="10" name="9 Düz Bağlayıcı"/>
          <p:cNvCxnSpPr/>
          <p:nvPr/>
        </p:nvCxnSpPr>
        <p:spPr bwMode="auto">
          <a:xfrm>
            <a:off x="1763688" y="4941168"/>
            <a:ext cx="1368152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10 Düz Bağlayıcı"/>
          <p:cNvCxnSpPr/>
          <p:nvPr/>
        </p:nvCxnSpPr>
        <p:spPr bwMode="auto">
          <a:xfrm>
            <a:off x="3707904" y="4941168"/>
            <a:ext cx="2376264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090" name="Line 2"/>
          <p:cNvSpPr>
            <a:spLocks noChangeShapeType="1"/>
          </p:cNvSpPr>
          <p:nvPr/>
        </p:nvSpPr>
        <p:spPr bwMode="auto">
          <a:xfrm>
            <a:off x="899021" y="5588223"/>
            <a:ext cx="7056438" cy="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857091" name="Text Box 3"/>
          <p:cNvSpPr txBox="1">
            <a:spLocks noChangeArrowheads="1"/>
          </p:cNvSpPr>
          <p:nvPr/>
        </p:nvSpPr>
        <p:spPr bwMode="auto">
          <a:xfrm>
            <a:off x="827584" y="5661248"/>
            <a:ext cx="7227887" cy="33855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723900" indent="-723900" defTabSz="609600">
              <a:tabLst>
                <a:tab pos="1257300" algn="l"/>
              </a:tabLst>
            </a:pPr>
            <a:r>
              <a:rPr lang="tr-TR" sz="1600" dirty="0"/>
              <a:t>0					50						100</a:t>
            </a:r>
          </a:p>
        </p:txBody>
      </p:sp>
      <p:sp>
        <p:nvSpPr>
          <p:cNvPr id="857096" name="Oval 8"/>
          <p:cNvSpPr>
            <a:spLocks noChangeArrowheads="1"/>
          </p:cNvSpPr>
          <p:nvPr/>
        </p:nvSpPr>
        <p:spPr bwMode="auto">
          <a:xfrm>
            <a:off x="3780334" y="5084986"/>
            <a:ext cx="144462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857102" name="Line 14"/>
          <p:cNvSpPr>
            <a:spLocks noChangeShapeType="1"/>
          </p:cNvSpPr>
          <p:nvPr/>
        </p:nvSpPr>
        <p:spPr bwMode="auto">
          <a:xfrm>
            <a:off x="899021" y="5300886"/>
            <a:ext cx="0" cy="287337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857103" name="Line 15"/>
          <p:cNvSpPr>
            <a:spLocks noChangeShapeType="1"/>
          </p:cNvSpPr>
          <p:nvPr/>
        </p:nvSpPr>
        <p:spPr bwMode="auto">
          <a:xfrm flipH="1">
            <a:off x="4067669" y="2996952"/>
            <a:ext cx="274" cy="2591271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857104" name="Line 16"/>
          <p:cNvSpPr>
            <a:spLocks noChangeShapeType="1"/>
          </p:cNvSpPr>
          <p:nvPr/>
        </p:nvSpPr>
        <p:spPr bwMode="auto">
          <a:xfrm>
            <a:off x="7739559" y="5227861"/>
            <a:ext cx="0" cy="360362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857105" name="Text Box 17"/>
          <p:cNvSpPr txBox="1">
            <a:spLocks noChangeArrowheads="1"/>
          </p:cNvSpPr>
          <p:nvPr/>
        </p:nvSpPr>
        <p:spPr bwMode="auto">
          <a:xfrm>
            <a:off x="1835696" y="5877272"/>
            <a:ext cx="5484812" cy="57943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200" dirty="0"/>
              <a:t>YÖK taraftarı öğrenci yüzdesi</a:t>
            </a:r>
          </a:p>
        </p:txBody>
      </p:sp>
      <p:sp>
        <p:nvSpPr>
          <p:cNvPr id="857106" name="Text Box 18"/>
          <p:cNvSpPr txBox="1">
            <a:spLocks noChangeArrowheads="1"/>
          </p:cNvSpPr>
          <p:nvPr/>
        </p:nvSpPr>
        <p:spPr bwMode="auto">
          <a:xfrm>
            <a:off x="446584" y="3783236"/>
            <a:ext cx="2241550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dirty="0"/>
              <a:t>Örneklem 1 (%48)</a:t>
            </a:r>
          </a:p>
        </p:txBody>
      </p:sp>
      <p:sp>
        <p:nvSpPr>
          <p:cNvPr id="857109" name="Line 21"/>
          <p:cNvSpPr>
            <a:spLocks noChangeShapeType="1"/>
          </p:cNvSpPr>
          <p:nvPr/>
        </p:nvSpPr>
        <p:spPr bwMode="auto">
          <a:xfrm>
            <a:off x="1259384" y="4219798"/>
            <a:ext cx="2376487" cy="865188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4203" y="908720"/>
            <a:ext cx="3999797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 Box 18"/>
          <p:cNvSpPr txBox="1">
            <a:spLocks noChangeArrowheads="1"/>
          </p:cNvSpPr>
          <p:nvPr/>
        </p:nvSpPr>
        <p:spPr bwMode="auto">
          <a:xfrm>
            <a:off x="987408" y="2348880"/>
            <a:ext cx="3506089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dirty="0" smtClean="0"/>
              <a:t>Evren parametresi %50</a:t>
            </a:r>
            <a:endParaRPr lang="tr-TR" dirty="0"/>
          </a:p>
        </p:txBody>
      </p:sp>
      <p:sp>
        <p:nvSpPr>
          <p:cNvPr id="19" name="18 Dikdörtgen"/>
          <p:cNvSpPr/>
          <p:nvPr/>
        </p:nvSpPr>
        <p:spPr>
          <a:xfrm>
            <a:off x="179512" y="188640"/>
            <a:ext cx="86044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dirty="0" smtClean="0">
                <a:solidFill>
                  <a:schemeClr val="bg1"/>
                </a:solidFill>
              </a:rPr>
              <a:t>YÖK Örneği (n =100, s = 0,05)</a:t>
            </a:r>
            <a:endParaRPr lang="tr-TR" sz="3600" dirty="0">
              <a:solidFill>
                <a:schemeClr val="bg1"/>
              </a:solidFill>
            </a:endParaRPr>
          </a:p>
        </p:txBody>
      </p:sp>
      <p:sp>
        <p:nvSpPr>
          <p:cNvPr id="20" name="19 Dikdörtgen"/>
          <p:cNvSpPr/>
          <p:nvPr/>
        </p:nvSpPr>
        <p:spPr>
          <a:xfrm>
            <a:off x="251520" y="980728"/>
            <a:ext cx="48245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80000"/>
              </a:lnSpc>
              <a:buFont typeface="Arial" pitchFamily="34" charset="0"/>
              <a:buChar char="•"/>
            </a:pPr>
            <a:r>
              <a:rPr lang="tr-TR" sz="2000" dirty="0" smtClean="0"/>
              <a:t> Öğrencilerin %95 güvenle %48’i YÖK taraftarıdır denebilir (</a:t>
            </a:r>
            <a:r>
              <a:rPr lang="en-US" sz="2000" dirty="0" smtClean="0"/>
              <a:t>±</a:t>
            </a:r>
            <a:r>
              <a:rPr lang="tr-TR" sz="2000" dirty="0" smtClean="0"/>
              <a:t>%10) </a:t>
            </a:r>
          </a:p>
          <a:p>
            <a:pPr algn="l">
              <a:lnSpc>
                <a:spcPct val="80000"/>
              </a:lnSpc>
              <a:buFont typeface="Arial" pitchFamily="34" charset="0"/>
              <a:buChar char="•"/>
            </a:pPr>
            <a:r>
              <a:rPr lang="tr-TR" sz="2000" dirty="0" smtClean="0"/>
              <a:t> %95 Güven aralığı</a:t>
            </a:r>
            <a:r>
              <a:rPr lang="tr-TR" sz="2000" smtClean="0"/>
              <a:t>: </a:t>
            </a:r>
            <a:r>
              <a:rPr lang="tr-TR" sz="2000" smtClean="0"/>
              <a:t>%</a:t>
            </a:r>
            <a:r>
              <a:rPr lang="tr-TR" sz="2000" smtClean="0"/>
              <a:t>38</a:t>
            </a:r>
            <a:r>
              <a:rPr lang="tr-TR" sz="2000" smtClean="0"/>
              <a:t> </a:t>
            </a:r>
            <a:r>
              <a:rPr lang="tr-TR" sz="2000" smtClean="0"/>
              <a:t>- </a:t>
            </a:r>
            <a:r>
              <a:rPr lang="tr-TR" sz="2000" smtClean="0"/>
              <a:t>%</a:t>
            </a:r>
            <a:r>
              <a:rPr lang="tr-TR" sz="2000" smtClean="0"/>
              <a:t>58</a:t>
            </a:r>
            <a:r>
              <a:rPr lang="tr-TR" sz="2000" smtClean="0"/>
              <a:t> </a:t>
            </a:r>
            <a:r>
              <a:rPr lang="tr-TR" sz="2000" dirty="0" smtClean="0"/>
              <a:t>(</a:t>
            </a:r>
            <a:r>
              <a:rPr lang="en-US" sz="2000" dirty="0" smtClean="0"/>
              <a:t>±</a:t>
            </a:r>
            <a:r>
              <a:rPr lang="tr-TR" sz="2000" dirty="0" smtClean="0"/>
              <a:t>%10, yani 2 SH)</a:t>
            </a:r>
            <a:endParaRPr lang="tr-TR" sz="20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-36512" y="0"/>
            <a:ext cx="9396536" cy="914400"/>
          </a:xfrm>
        </p:spPr>
        <p:txBody>
          <a:bodyPr/>
          <a:lstStyle/>
          <a:p>
            <a:r>
              <a:rPr lang="tr-TR" sz="3200" dirty="0" smtClean="0"/>
              <a:t/>
            </a:r>
            <a:br>
              <a:rPr lang="tr-TR" sz="3200" dirty="0" smtClean="0"/>
            </a:br>
            <a:r>
              <a:rPr lang="tr-TR" sz="3300" dirty="0" smtClean="0"/>
              <a:t>100’lük Rastgele Örneklem Seçmeye Devam . . . </a:t>
            </a:r>
            <a:r>
              <a:rPr lang="tr-TR" sz="3200" dirty="0" smtClean="0"/>
              <a:t/>
            </a:r>
            <a:br>
              <a:rPr lang="tr-TR" sz="3200" dirty="0" smtClean="0"/>
            </a:br>
            <a:endParaRPr lang="tr-TR" sz="3200" dirty="0"/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1258886" y="5660778"/>
            <a:ext cx="7056438" cy="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187449" y="5733803"/>
            <a:ext cx="7227887" cy="3365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723900" indent="-723900" defTabSz="609600">
              <a:tabLst>
                <a:tab pos="1257300" algn="l"/>
              </a:tabLst>
            </a:pPr>
            <a:r>
              <a:rPr lang="tr-TR" sz="1600" dirty="0"/>
              <a:t>0					50						100</a:t>
            </a:r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4498974" y="5157541"/>
            <a:ext cx="144462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" name="Oval 8"/>
          <p:cNvSpPr>
            <a:spLocks noChangeArrowheads="1"/>
          </p:cNvSpPr>
          <p:nvPr/>
        </p:nvSpPr>
        <p:spPr bwMode="auto">
          <a:xfrm>
            <a:off x="4140199" y="5157541"/>
            <a:ext cx="144462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8" name="Oval 10"/>
          <p:cNvSpPr>
            <a:spLocks noChangeArrowheads="1"/>
          </p:cNvSpPr>
          <p:nvPr/>
        </p:nvSpPr>
        <p:spPr bwMode="auto">
          <a:xfrm>
            <a:off x="4714874" y="5157541"/>
            <a:ext cx="144462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9" name="Line 14"/>
          <p:cNvSpPr>
            <a:spLocks noChangeShapeType="1"/>
          </p:cNvSpPr>
          <p:nvPr/>
        </p:nvSpPr>
        <p:spPr bwMode="auto">
          <a:xfrm>
            <a:off x="1258886" y="5373441"/>
            <a:ext cx="0" cy="287337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1" name="Line 16"/>
          <p:cNvSpPr>
            <a:spLocks noChangeShapeType="1"/>
          </p:cNvSpPr>
          <p:nvPr/>
        </p:nvSpPr>
        <p:spPr bwMode="auto">
          <a:xfrm>
            <a:off x="8099424" y="5300416"/>
            <a:ext cx="0" cy="360362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2339974" y="5873503"/>
            <a:ext cx="5484812" cy="57943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200" dirty="0"/>
              <a:t>YÖK taraftarı öğrenci yüzdesi</a:t>
            </a:r>
          </a:p>
        </p:txBody>
      </p:sp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806449" y="3855791"/>
            <a:ext cx="2241550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Örneklem 1 (%48)</a:t>
            </a: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5363268" y="2852491"/>
            <a:ext cx="2241550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dirty="0"/>
              <a:t>Örneklem 2 (%51)</a:t>
            </a:r>
          </a:p>
        </p:txBody>
      </p:sp>
      <p:sp>
        <p:nvSpPr>
          <p:cNvPr id="15" name="Text Box 20"/>
          <p:cNvSpPr txBox="1">
            <a:spLocks noChangeArrowheads="1"/>
          </p:cNvSpPr>
          <p:nvPr/>
        </p:nvSpPr>
        <p:spPr bwMode="auto">
          <a:xfrm>
            <a:off x="5507036" y="3644653"/>
            <a:ext cx="2241550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Örneklem 3 (%52)</a:t>
            </a:r>
          </a:p>
        </p:txBody>
      </p:sp>
      <p:sp>
        <p:nvSpPr>
          <p:cNvPr id="16" name="Line 21"/>
          <p:cNvSpPr>
            <a:spLocks noChangeShapeType="1"/>
          </p:cNvSpPr>
          <p:nvPr/>
        </p:nvSpPr>
        <p:spPr bwMode="auto">
          <a:xfrm>
            <a:off x="1619249" y="4292353"/>
            <a:ext cx="2376487" cy="865188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cxnSp>
        <p:nvCxnSpPr>
          <p:cNvPr id="17" name="AutoShape 23"/>
          <p:cNvCxnSpPr>
            <a:cxnSpLocks noChangeShapeType="1"/>
          </p:cNvCxnSpPr>
          <p:nvPr/>
        </p:nvCxnSpPr>
        <p:spPr bwMode="auto">
          <a:xfrm rot="5400000">
            <a:off x="3852068" y="3716884"/>
            <a:ext cx="1944688" cy="504825"/>
          </a:xfrm>
          <a:prstGeom prst="bentConnector3">
            <a:avLst>
              <a:gd name="adj1" fmla="val 49958"/>
            </a:avLst>
          </a:prstGeom>
          <a:noFill/>
          <a:ln w="25400">
            <a:solidFill>
              <a:schemeClr val="tx2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18" name="Line 24"/>
          <p:cNvSpPr>
            <a:spLocks noChangeShapeType="1"/>
          </p:cNvSpPr>
          <p:nvPr/>
        </p:nvSpPr>
        <p:spPr bwMode="auto">
          <a:xfrm flipH="1">
            <a:off x="5003799" y="4076453"/>
            <a:ext cx="1295400" cy="1008063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9" name="Line 15"/>
          <p:cNvSpPr>
            <a:spLocks noChangeShapeType="1"/>
          </p:cNvSpPr>
          <p:nvPr/>
        </p:nvSpPr>
        <p:spPr bwMode="auto">
          <a:xfrm flipH="1">
            <a:off x="4427984" y="2780928"/>
            <a:ext cx="0" cy="2879303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827584" y="2420888"/>
            <a:ext cx="3506089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dirty="0" smtClean="0"/>
              <a:t>Evren parametresi: %50</a:t>
            </a:r>
            <a:endParaRPr lang="tr-TR" dirty="0"/>
          </a:p>
        </p:txBody>
      </p:sp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842" y="1052736"/>
            <a:ext cx="2514158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114" name="Line 2"/>
          <p:cNvSpPr>
            <a:spLocks noChangeShapeType="1"/>
          </p:cNvSpPr>
          <p:nvPr/>
        </p:nvSpPr>
        <p:spPr bwMode="auto">
          <a:xfrm flipH="1" flipV="1">
            <a:off x="1331913" y="836613"/>
            <a:ext cx="71437" cy="5040312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858115" name="Line 3"/>
          <p:cNvSpPr>
            <a:spLocks noChangeShapeType="1"/>
          </p:cNvSpPr>
          <p:nvPr/>
        </p:nvSpPr>
        <p:spPr bwMode="auto">
          <a:xfrm>
            <a:off x="1403350" y="5876925"/>
            <a:ext cx="7056438" cy="1588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858117" name="Text Box 5"/>
          <p:cNvSpPr txBox="1">
            <a:spLocks noChangeArrowheads="1"/>
          </p:cNvSpPr>
          <p:nvPr/>
        </p:nvSpPr>
        <p:spPr bwMode="auto">
          <a:xfrm rot="16200000">
            <a:off x="-978694" y="3290095"/>
            <a:ext cx="3267075" cy="5191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 sz="2800" dirty="0"/>
              <a:t>Örneklem sayısı </a:t>
            </a:r>
          </a:p>
        </p:txBody>
      </p:sp>
      <p:sp>
        <p:nvSpPr>
          <p:cNvPr id="858118" name="Text Box 6"/>
          <p:cNvSpPr txBox="1">
            <a:spLocks noChangeArrowheads="1"/>
          </p:cNvSpPr>
          <p:nvPr/>
        </p:nvSpPr>
        <p:spPr bwMode="auto">
          <a:xfrm>
            <a:off x="900113" y="836613"/>
            <a:ext cx="522287" cy="47371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600"/>
              <a:t>.</a:t>
            </a:r>
          </a:p>
          <a:p>
            <a:r>
              <a:rPr lang="tr-TR" sz="1600"/>
              <a:t>.</a:t>
            </a:r>
          </a:p>
          <a:p>
            <a:r>
              <a:rPr lang="tr-TR" sz="1600"/>
              <a:t>.</a:t>
            </a:r>
          </a:p>
          <a:p>
            <a:r>
              <a:rPr lang="tr-TR" sz="1600"/>
              <a:t>.</a:t>
            </a:r>
          </a:p>
          <a:p>
            <a:r>
              <a:rPr lang="tr-TR" sz="1600"/>
              <a:t>.</a:t>
            </a:r>
          </a:p>
          <a:p>
            <a:r>
              <a:rPr lang="tr-TR" sz="1600"/>
              <a:t>.</a:t>
            </a:r>
          </a:p>
          <a:p>
            <a:r>
              <a:rPr lang="tr-TR" sz="1600"/>
              <a:t>.</a:t>
            </a:r>
          </a:p>
          <a:p>
            <a:r>
              <a:rPr lang="tr-TR" sz="1600"/>
              <a:t>.</a:t>
            </a:r>
          </a:p>
          <a:p>
            <a:r>
              <a:rPr lang="tr-TR" sz="1600"/>
              <a:t>.</a:t>
            </a:r>
          </a:p>
          <a:p>
            <a:r>
              <a:rPr lang="tr-TR" sz="1600"/>
              <a:t>.</a:t>
            </a:r>
          </a:p>
          <a:p>
            <a:r>
              <a:rPr lang="tr-TR" sz="1600"/>
              <a:t>100</a:t>
            </a:r>
          </a:p>
          <a:p>
            <a:endParaRPr lang="tr-TR" sz="1600"/>
          </a:p>
          <a:p>
            <a:r>
              <a:rPr lang="tr-TR" sz="1600"/>
              <a:t>80</a:t>
            </a:r>
          </a:p>
          <a:p>
            <a:endParaRPr lang="tr-TR" sz="1600"/>
          </a:p>
          <a:p>
            <a:r>
              <a:rPr lang="tr-TR" sz="1600"/>
              <a:t>60</a:t>
            </a:r>
          </a:p>
          <a:p>
            <a:endParaRPr lang="tr-TR" sz="1600"/>
          </a:p>
          <a:p>
            <a:r>
              <a:rPr lang="tr-TR" sz="1600"/>
              <a:t>40</a:t>
            </a:r>
          </a:p>
          <a:p>
            <a:endParaRPr lang="tr-TR" sz="1600"/>
          </a:p>
          <a:p>
            <a:r>
              <a:rPr lang="tr-TR" sz="1600"/>
              <a:t>20</a:t>
            </a:r>
          </a:p>
        </p:txBody>
      </p:sp>
      <p:sp>
        <p:nvSpPr>
          <p:cNvPr id="858251" name="Text Box 139"/>
          <p:cNvSpPr txBox="1">
            <a:spLocks noChangeArrowheads="1"/>
          </p:cNvSpPr>
          <p:nvPr/>
        </p:nvSpPr>
        <p:spPr bwMode="auto">
          <a:xfrm>
            <a:off x="2111523" y="5949280"/>
            <a:ext cx="5484813" cy="57943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100" dirty="0"/>
              <a:t>YÖK taraftarı öğrenci yüzdesi</a:t>
            </a:r>
          </a:p>
        </p:txBody>
      </p:sp>
      <p:sp>
        <p:nvSpPr>
          <p:cNvPr id="858252" name="Text Box 140"/>
          <p:cNvSpPr txBox="1">
            <a:spLocks noChangeArrowheads="1"/>
          </p:cNvSpPr>
          <p:nvPr/>
        </p:nvSpPr>
        <p:spPr bwMode="auto">
          <a:xfrm>
            <a:off x="1331913" y="5877272"/>
            <a:ext cx="7227887" cy="3365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723900" indent="-723900" defTabSz="609600">
              <a:tabLst>
                <a:tab pos="1257300" algn="l"/>
              </a:tabLst>
            </a:pPr>
            <a:r>
              <a:rPr lang="tr-TR" sz="1600" dirty="0"/>
              <a:t>0					50						100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908720"/>
            <a:ext cx="6336704" cy="4757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8" name="Oval 8"/>
          <p:cNvSpPr>
            <a:spLocks noChangeArrowheads="1"/>
          </p:cNvSpPr>
          <p:nvPr/>
        </p:nvSpPr>
        <p:spPr bwMode="auto">
          <a:xfrm>
            <a:off x="2411413" y="5302250"/>
            <a:ext cx="144462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39" name="Oval 9"/>
          <p:cNvSpPr>
            <a:spLocks noChangeArrowheads="1"/>
          </p:cNvSpPr>
          <p:nvPr/>
        </p:nvSpPr>
        <p:spPr bwMode="auto">
          <a:xfrm>
            <a:off x="5364088" y="5445224"/>
            <a:ext cx="144462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" name="Oval 10"/>
          <p:cNvSpPr>
            <a:spLocks noChangeArrowheads="1"/>
          </p:cNvSpPr>
          <p:nvPr/>
        </p:nvSpPr>
        <p:spPr bwMode="auto">
          <a:xfrm>
            <a:off x="3490913" y="5302250"/>
            <a:ext cx="144462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1" name="Oval 11"/>
          <p:cNvSpPr>
            <a:spLocks noChangeArrowheads="1"/>
          </p:cNvSpPr>
          <p:nvPr/>
        </p:nvSpPr>
        <p:spPr bwMode="auto">
          <a:xfrm>
            <a:off x="4139952" y="5517232"/>
            <a:ext cx="144463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2" name="Oval 12"/>
          <p:cNvSpPr>
            <a:spLocks noChangeArrowheads="1"/>
          </p:cNvSpPr>
          <p:nvPr/>
        </p:nvSpPr>
        <p:spPr bwMode="auto">
          <a:xfrm>
            <a:off x="4714875" y="5302250"/>
            <a:ext cx="144463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3" name="Oval 13"/>
          <p:cNvSpPr>
            <a:spLocks noChangeArrowheads="1"/>
          </p:cNvSpPr>
          <p:nvPr/>
        </p:nvSpPr>
        <p:spPr bwMode="auto">
          <a:xfrm>
            <a:off x="2987824" y="5373216"/>
            <a:ext cx="144463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4" name="Oval 14"/>
          <p:cNvSpPr>
            <a:spLocks noChangeArrowheads="1"/>
          </p:cNvSpPr>
          <p:nvPr/>
        </p:nvSpPr>
        <p:spPr bwMode="auto">
          <a:xfrm>
            <a:off x="6084168" y="5517232"/>
            <a:ext cx="144462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5" name="Oval 15"/>
          <p:cNvSpPr>
            <a:spLocks noChangeArrowheads="1"/>
          </p:cNvSpPr>
          <p:nvPr/>
        </p:nvSpPr>
        <p:spPr bwMode="auto">
          <a:xfrm>
            <a:off x="6588125" y="5302250"/>
            <a:ext cx="144463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6" name="Oval 18"/>
          <p:cNvSpPr>
            <a:spLocks noChangeArrowheads="1"/>
          </p:cNvSpPr>
          <p:nvPr/>
        </p:nvSpPr>
        <p:spPr bwMode="auto">
          <a:xfrm>
            <a:off x="5651500" y="5302250"/>
            <a:ext cx="144463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7" name="Oval 19"/>
          <p:cNvSpPr>
            <a:spLocks noChangeArrowheads="1"/>
          </p:cNvSpPr>
          <p:nvPr/>
        </p:nvSpPr>
        <p:spPr bwMode="auto">
          <a:xfrm>
            <a:off x="3851275" y="5302250"/>
            <a:ext cx="144463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8" name="Oval 20"/>
          <p:cNvSpPr>
            <a:spLocks noChangeArrowheads="1"/>
          </p:cNvSpPr>
          <p:nvPr/>
        </p:nvSpPr>
        <p:spPr bwMode="auto">
          <a:xfrm>
            <a:off x="5004048" y="5373216"/>
            <a:ext cx="144463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9" name="Oval 21"/>
          <p:cNvSpPr>
            <a:spLocks noChangeArrowheads="1"/>
          </p:cNvSpPr>
          <p:nvPr/>
        </p:nvSpPr>
        <p:spPr bwMode="auto">
          <a:xfrm>
            <a:off x="3347864" y="5589240"/>
            <a:ext cx="144462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50" name="Oval 22"/>
          <p:cNvSpPr>
            <a:spLocks noChangeArrowheads="1"/>
          </p:cNvSpPr>
          <p:nvPr/>
        </p:nvSpPr>
        <p:spPr bwMode="auto">
          <a:xfrm>
            <a:off x="6372225" y="5302250"/>
            <a:ext cx="144463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51" name="Oval 23"/>
          <p:cNvSpPr>
            <a:spLocks noChangeArrowheads="1"/>
          </p:cNvSpPr>
          <p:nvPr/>
        </p:nvSpPr>
        <p:spPr bwMode="auto">
          <a:xfrm>
            <a:off x="3131840" y="494116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52" name="Oval 24"/>
          <p:cNvSpPr>
            <a:spLocks noChangeArrowheads="1"/>
          </p:cNvSpPr>
          <p:nvPr/>
        </p:nvSpPr>
        <p:spPr bwMode="auto">
          <a:xfrm>
            <a:off x="6083300" y="47974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53" name="Oval 25"/>
          <p:cNvSpPr>
            <a:spLocks noChangeArrowheads="1"/>
          </p:cNvSpPr>
          <p:nvPr/>
        </p:nvSpPr>
        <p:spPr bwMode="auto">
          <a:xfrm>
            <a:off x="4138613" y="47974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54" name="Oval 26"/>
          <p:cNvSpPr>
            <a:spLocks noChangeArrowheads="1"/>
          </p:cNvSpPr>
          <p:nvPr/>
        </p:nvSpPr>
        <p:spPr bwMode="auto">
          <a:xfrm>
            <a:off x="4714875" y="47974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55" name="Oval 27"/>
          <p:cNvSpPr>
            <a:spLocks noChangeArrowheads="1"/>
          </p:cNvSpPr>
          <p:nvPr/>
        </p:nvSpPr>
        <p:spPr bwMode="auto">
          <a:xfrm>
            <a:off x="5362575" y="47974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56" name="Oval 28"/>
          <p:cNvSpPr>
            <a:spLocks noChangeArrowheads="1"/>
          </p:cNvSpPr>
          <p:nvPr/>
        </p:nvSpPr>
        <p:spPr bwMode="auto">
          <a:xfrm>
            <a:off x="3635375" y="47974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57" name="Oval 29"/>
          <p:cNvSpPr>
            <a:spLocks noChangeArrowheads="1"/>
          </p:cNvSpPr>
          <p:nvPr/>
        </p:nvSpPr>
        <p:spPr bwMode="auto">
          <a:xfrm>
            <a:off x="3346450" y="47974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58" name="Oval 30"/>
          <p:cNvSpPr>
            <a:spLocks noChangeArrowheads="1"/>
          </p:cNvSpPr>
          <p:nvPr/>
        </p:nvSpPr>
        <p:spPr bwMode="auto">
          <a:xfrm>
            <a:off x="4427538" y="47974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59" name="Oval 31"/>
          <p:cNvSpPr>
            <a:spLocks noChangeArrowheads="1"/>
          </p:cNvSpPr>
          <p:nvPr/>
        </p:nvSpPr>
        <p:spPr bwMode="auto">
          <a:xfrm>
            <a:off x="5075238" y="47974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0" name="Oval 32"/>
          <p:cNvSpPr>
            <a:spLocks noChangeArrowheads="1"/>
          </p:cNvSpPr>
          <p:nvPr/>
        </p:nvSpPr>
        <p:spPr bwMode="auto">
          <a:xfrm>
            <a:off x="5651500" y="47974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1" name="Oval 33"/>
          <p:cNvSpPr>
            <a:spLocks noChangeArrowheads="1"/>
          </p:cNvSpPr>
          <p:nvPr/>
        </p:nvSpPr>
        <p:spPr bwMode="auto">
          <a:xfrm>
            <a:off x="3922713" y="47974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2" name="Oval 34"/>
          <p:cNvSpPr>
            <a:spLocks noChangeArrowheads="1"/>
          </p:cNvSpPr>
          <p:nvPr/>
        </p:nvSpPr>
        <p:spPr bwMode="auto">
          <a:xfrm>
            <a:off x="4138613" y="429418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3" name="Oval 35"/>
          <p:cNvSpPr>
            <a:spLocks noChangeArrowheads="1"/>
          </p:cNvSpPr>
          <p:nvPr/>
        </p:nvSpPr>
        <p:spPr bwMode="auto">
          <a:xfrm>
            <a:off x="4714875" y="429418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4" name="Oval 36"/>
          <p:cNvSpPr>
            <a:spLocks noChangeArrowheads="1"/>
          </p:cNvSpPr>
          <p:nvPr/>
        </p:nvSpPr>
        <p:spPr bwMode="auto">
          <a:xfrm>
            <a:off x="5362575" y="429418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5" name="Oval 37"/>
          <p:cNvSpPr>
            <a:spLocks noChangeArrowheads="1"/>
          </p:cNvSpPr>
          <p:nvPr/>
        </p:nvSpPr>
        <p:spPr bwMode="auto">
          <a:xfrm>
            <a:off x="3635375" y="429418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6" name="Oval 38"/>
          <p:cNvSpPr>
            <a:spLocks noChangeArrowheads="1"/>
          </p:cNvSpPr>
          <p:nvPr/>
        </p:nvSpPr>
        <p:spPr bwMode="auto">
          <a:xfrm>
            <a:off x="3346450" y="429418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7" name="Oval 39"/>
          <p:cNvSpPr>
            <a:spLocks noChangeArrowheads="1"/>
          </p:cNvSpPr>
          <p:nvPr/>
        </p:nvSpPr>
        <p:spPr bwMode="auto">
          <a:xfrm>
            <a:off x="4427538" y="429418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8" name="Oval 40"/>
          <p:cNvSpPr>
            <a:spLocks noChangeArrowheads="1"/>
          </p:cNvSpPr>
          <p:nvPr/>
        </p:nvSpPr>
        <p:spPr bwMode="auto">
          <a:xfrm>
            <a:off x="5075238" y="429418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9" name="Oval 41"/>
          <p:cNvSpPr>
            <a:spLocks noChangeArrowheads="1"/>
          </p:cNvSpPr>
          <p:nvPr/>
        </p:nvSpPr>
        <p:spPr bwMode="auto">
          <a:xfrm>
            <a:off x="5651500" y="429418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70" name="Oval 42"/>
          <p:cNvSpPr>
            <a:spLocks noChangeArrowheads="1"/>
          </p:cNvSpPr>
          <p:nvPr/>
        </p:nvSpPr>
        <p:spPr bwMode="auto">
          <a:xfrm>
            <a:off x="3922713" y="429418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71" name="Oval 43"/>
          <p:cNvSpPr>
            <a:spLocks noChangeArrowheads="1"/>
          </p:cNvSpPr>
          <p:nvPr/>
        </p:nvSpPr>
        <p:spPr bwMode="auto">
          <a:xfrm>
            <a:off x="4138613" y="3789363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72" name="Oval 44"/>
          <p:cNvSpPr>
            <a:spLocks noChangeArrowheads="1"/>
          </p:cNvSpPr>
          <p:nvPr/>
        </p:nvSpPr>
        <p:spPr bwMode="auto">
          <a:xfrm>
            <a:off x="4714875" y="3789363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73" name="Oval 45"/>
          <p:cNvSpPr>
            <a:spLocks noChangeArrowheads="1"/>
          </p:cNvSpPr>
          <p:nvPr/>
        </p:nvSpPr>
        <p:spPr bwMode="auto">
          <a:xfrm>
            <a:off x="4427538" y="3789363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74" name="Oval 46"/>
          <p:cNvSpPr>
            <a:spLocks noChangeArrowheads="1"/>
          </p:cNvSpPr>
          <p:nvPr/>
        </p:nvSpPr>
        <p:spPr bwMode="auto">
          <a:xfrm>
            <a:off x="5075238" y="3789363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75" name="Oval 47"/>
          <p:cNvSpPr>
            <a:spLocks noChangeArrowheads="1"/>
          </p:cNvSpPr>
          <p:nvPr/>
        </p:nvSpPr>
        <p:spPr bwMode="auto">
          <a:xfrm>
            <a:off x="3922713" y="3789363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76" name="Oval 48"/>
          <p:cNvSpPr>
            <a:spLocks noChangeArrowheads="1"/>
          </p:cNvSpPr>
          <p:nvPr/>
        </p:nvSpPr>
        <p:spPr bwMode="auto">
          <a:xfrm>
            <a:off x="4427538" y="32861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77" name="Oval 49"/>
          <p:cNvSpPr>
            <a:spLocks noChangeArrowheads="1"/>
          </p:cNvSpPr>
          <p:nvPr/>
        </p:nvSpPr>
        <p:spPr bwMode="auto">
          <a:xfrm>
            <a:off x="2771775" y="530225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78" name="Oval 50"/>
          <p:cNvSpPr>
            <a:spLocks noChangeArrowheads="1"/>
          </p:cNvSpPr>
          <p:nvPr/>
        </p:nvSpPr>
        <p:spPr bwMode="auto">
          <a:xfrm>
            <a:off x="5868988" y="530225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79" name="Oval 51"/>
          <p:cNvSpPr>
            <a:spLocks noChangeArrowheads="1"/>
          </p:cNvSpPr>
          <p:nvPr/>
        </p:nvSpPr>
        <p:spPr bwMode="auto">
          <a:xfrm>
            <a:off x="4644008" y="5517232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80" name="Oval 52"/>
          <p:cNvSpPr>
            <a:spLocks noChangeArrowheads="1"/>
          </p:cNvSpPr>
          <p:nvPr/>
        </p:nvSpPr>
        <p:spPr bwMode="auto">
          <a:xfrm>
            <a:off x="5146675" y="530225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81" name="Oval 53"/>
          <p:cNvSpPr>
            <a:spLocks noChangeArrowheads="1"/>
          </p:cNvSpPr>
          <p:nvPr/>
        </p:nvSpPr>
        <p:spPr bwMode="auto">
          <a:xfrm>
            <a:off x="3492500" y="530225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82" name="Oval 54"/>
          <p:cNvSpPr>
            <a:spLocks noChangeArrowheads="1"/>
          </p:cNvSpPr>
          <p:nvPr/>
        </p:nvSpPr>
        <p:spPr bwMode="auto">
          <a:xfrm>
            <a:off x="3130550" y="530225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83" name="Oval 55"/>
          <p:cNvSpPr>
            <a:spLocks noChangeArrowheads="1"/>
          </p:cNvSpPr>
          <p:nvPr/>
        </p:nvSpPr>
        <p:spPr bwMode="auto">
          <a:xfrm>
            <a:off x="6084168" y="5085184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84" name="Oval 56"/>
          <p:cNvSpPr>
            <a:spLocks noChangeArrowheads="1"/>
          </p:cNvSpPr>
          <p:nvPr/>
        </p:nvSpPr>
        <p:spPr bwMode="auto">
          <a:xfrm>
            <a:off x="4284663" y="530225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85" name="Oval 57"/>
          <p:cNvSpPr>
            <a:spLocks noChangeArrowheads="1"/>
          </p:cNvSpPr>
          <p:nvPr/>
        </p:nvSpPr>
        <p:spPr bwMode="auto">
          <a:xfrm>
            <a:off x="3707904" y="558924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86" name="Oval 58"/>
          <p:cNvSpPr>
            <a:spLocks noChangeArrowheads="1"/>
          </p:cNvSpPr>
          <p:nvPr/>
        </p:nvSpPr>
        <p:spPr bwMode="auto">
          <a:xfrm>
            <a:off x="2627784" y="5517232"/>
            <a:ext cx="141287" cy="144463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87" name="Oval 59"/>
          <p:cNvSpPr>
            <a:spLocks noChangeArrowheads="1"/>
          </p:cNvSpPr>
          <p:nvPr/>
        </p:nvSpPr>
        <p:spPr bwMode="auto">
          <a:xfrm>
            <a:off x="3347864" y="458112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88" name="Oval 60"/>
          <p:cNvSpPr>
            <a:spLocks noChangeArrowheads="1"/>
          </p:cNvSpPr>
          <p:nvPr/>
        </p:nvSpPr>
        <p:spPr bwMode="auto">
          <a:xfrm>
            <a:off x="4355976" y="4653136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89" name="Oval 61"/>
          <p:cNvSpPr>
            <a:spLocks noChangeArrowheads="1"/>
          </p:cNvSpPr>
          <p:nvPr/>
        </p:nvSpPr>
        <p:spPr bwMode="auto">
          <a:xfrm>
            <a:off x="4860032" y="494116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90" name="Oval 62"/>
          <p:cNvSpPr>
            <a:spLocks noChangeArrowheads="1"/>
          </p:cNvSpPr>
          <p:nvPr/>
        </p:nvSpPr>
        <p:spPr bwMode="auto">
          <a:xfrm>
            <a:off x="5508104" y="5013176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91" name="Oval 63"/>
          <p:cNvSpPr>
            <a:spLocks noChangeArrowheads="1"/>
          </p:cNvSpPr>
          <p:nvPr/>
        </p:nvSpPr>
        <p:spPr bwMode="auto">
          <a:xfrm>
            <a:off x="3851920" y="458112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92" name="Oval 64"/>
          <p:cNvSpPr>
            <a:spLocks noChangeArrowheads="1"/>
          </p:cNvSpPr>
          <p:nvPr/>
        </p:nvSpPr>
        <p:spPr bwMode="auto">
          <a:xfrm>
            <a:off x="3635896" y="494116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93" name="Oval 65"/>
          <p:cNvSpPr>
            <a:spLocks noChangeArrowheads="1"/>
          </p:cNvSpPr>
          <p:nvPr/>
        </p:nvSpPr>
        <p:spPr bwMode="auto">
          <a:xfrm>
            <a:off x="4716016" y="458112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94" name="Oval 66"/>
          <p:cNvSpPr>
            <a:spLocks noChangeArrowheads="1"/>
          </p:cNvSpPr>
          <p:nvPr/>
        </p:nvSpPr>
        <p:spPr bwMode="auto">
          <a:xfrm>
            <a:off x="5220072" y="450912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95" name="Oval 67"/>
          <p:cNvSpPr>
            <a:spLocks noChangeArrowheads="1"/>
          </p:cNvSpPr>
          <p:nvPr/>
        </p:nvSpPr>
        <p:spPr bwMode="auto">
          <a:xfrm>
            <a:off x="5867400" y="47974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96" name="Oval 68"/>
          <p:cNvSpPr>
            <a:spLocks noChangeArrowheads="1"/>
          </p:cNvSpPr>
          <p:nvPr/>
        </p:nvSpPr>
        <p:spPr bwMode="auto">
          <a:xfrm>
            <a:off x="4138613" y="47974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97" name="Oval 69"/>
          <p:cNvSpPr>
            <a:spLocks noChangeArrowheads="1"/>
          </p:cNvSpPr>
          <p:nvPr/>
        </p:nvSpPr>
        <p:spPr bwMode="auto">
          <a:xfrm>
            <a:off x="2914650" y="4797425"/>
            <a:ext cx="141288" cy="144463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98" name="Oval 70"/>
          <p:cNvSpPr>
            <a:spLocks noChangeArrowheads="1"/>
          </p:cNvSpPr>
          <p:nvPr/>
        </p:nvSpPr>
        <p:spPr bwMode="auto">
          <a:xfrm>
            <a:off x="3922713" y="429418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99" name="Oval 71"/>
          <p:cNvSpPr>
            <a:spLocks noChangeArrowheads="1"/>
          </p:cNvSpPr>
          <p:nvPr/>
        </p:nvSpPr>
        <p:spPr bwMode="auto">
          <a:xfrm>
            <a:off x="4572000" y="5013176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00" name="Oval 72"/>
          <p:cNvSpPr>
            <a:spLocks noChangeArrowheads="1"/>
          </p:cNvSpPr>
          <p:nvPr/>
        </p:nvSpPr>
        <p:spPr bwMode="auto">
          <a:xfrm>
            <a:off x="5076056" y="4077072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01" name="Oval 73"/>
          <p:cNvSpPr>
            <a:spLocks noChangeArrowheads="1"/>
          </p:cNvSpPr>
          <p:nvPr/>
        </p:nvSpPr>
        <p:spPr bwMode="auto">
          <a:xfrm>
            <a:off x="3491880" y="4437112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02" name="Oval 74"/>
          <p:cNvSpPr>
            <a:spLocks noChangeArrowheads="1"/>
          </p:cNvSpPr>
          <p:nvPr/>
        </p:nvSpPr>
        <p:spPr bwMode="auto">
          <a:xfrm>
            <a:off x="3130550" y="429418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03" name="Oval 75"/>
          <p:cNvSpPr>
            <a:spLocks noChangeArrowheads="1"/>
          </p:cNvSpPr>
          <p:nvPr/>
        </p:nvSpPr>
        <p:spPr bwMode="auto">
          <a:xfrm>
            <a:off x="3923928" y="5085184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04" name="Oval 76"/>
          <p:cNvSpPr>
            <a:spLocks noChangeArrowheads="1"/>
          </p:cNvSpPr>
          <p:nvPr/>
        </p:nvSpPr>
        <p:spPr bwMode="auto">
          <a:xfrm>
            <a:off x="4859338" y="429418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05" name="Oval 77"/>
          <p:cNvSpPr>
            <a:spLocks noChangeArrowheads="1"/>
          </p:cNvSpPr>
          <p:nvPr/>
        </p:nvSpPr>
        <p:spPr bwMode="auto">
          <a:xfrm>
            <a:off x="5652120" y="450912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06" name="Oval 78"/>
          <p:cNvSpPr>
            <a:spLocks noChangeArrowheads="1"/>
          </p:cNvSpPr>
          <p:nvPr/>
        </p:nvSpPr>
        <p:spPr bwMode="auto">
          <a:xfrm>
            <a:off x="4211960" y="5085184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07" name="Oval 79"/>
          <p:cNvSpPr>
            <a:spLocks noChangeArrowheads="1"/>
          </p:cNvSpPr>
          <p:nvPr/>
        </p:nvSpPr>
        <p:spPr bwMode="auto">
          <a:xfrm>
            <a:off x="5867400" y="429418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08" name="Oval 80"/>
          <p:cNvSpPr>
            <a:spLocks noChangeArrowheads="1"/>
          </p:cNvSpPr>
          <p:nvPr/>
        </p:nvSpPr>
        <p:spPr bwMode="auto">
          <a:xfrm>
            <a:off x="3635375" y="3789363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09" name="Oval 81"/>
          <p:cNvSpPr>
            <a:spLocks noChangeArrowheads="1"/>
          </p:cNvSpPr>
          <p:nvPr/>
        </p:nvSpPr>
        <p:spPr bwMode="auto">
          <a:xfrm>
            <a:off x="4139952" y="3933056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10" name="Oval 82"/>
          <p:cNvSpPr>
            <a:spLocks noChangeArrowheads="1"/>
          </p:cNvSpPr>
          <p:nvPr/>
        </p:nvSpPr>
        <p:spPr bwMode="auto">
          <a:xfrm>
            <a:off x="3924300" y="3789363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11" name="Oval 83"/>
          <p:cNvSpPr>
            <a:spLocks noChangeArrowheads="1"/>
          </p:cNvSpPr>
          <p:nvPr/>
        </p:nvSpPr>
        <p:spPr bwMode="auto">
          <a:xfrm>
            <a:off x="4572000" y="3573016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12" name="Oval 84"/>
          <p:cNvSpPr>
            <a:spLocks noChangeArrowheads="1"/>
          </p:cNvSpPr>
          <p:nvPr/>
        </p:nvSpPr>
        <p:spPr bwMode="auto">
          <a:xfrm>
            <a:off x="3419475" y="3789363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13" name="Oval 85"/>
          <p:cNvSpPr>
            <a:spLocks noChangeArrowheads="1"/>
          </p:cNvSpPr>
          <p:nvPr/>
        </p:nvSpPr>
        <p:spPr bwMode="auto">
          <a:xfrm>
            <a:off x="5436096" y="4005064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14" name="Oval 86"/>
          <p:cNvSpPr>
            <a:spLocks noChangeArrowheads="1"/>
          </p:cNvSpPr>
          <p:nvPr/>
        </p:nvSpPr>
        <p:spPr bwMode="auto">
          <a:xfrm>
            <a:off x="5364088" y="378904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15" name="Oval 87"/>
          <p:cNvSpPr>
            <a:spLocks noChangeArrowheads="1"/>
          </p:cNvSpPr>
          <p:nvPr/>
        </p:nvSpPr>
        <p:spPr bwMode="auto">
          <a:xfrm>
            <a:off x="4930775" y="3789363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16" name="Oval 88"/>
          <p:cNvSpPr>
            <a:spLocks noChangeArrowheads="1"/>
          </p:cNvSpPr>
          <p:nvPr/>
        </p:nvSpPr>
        <p:spPr bwMode="auto">
          <a:xfrm>
            <a:off x="4572000" y="4077072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17" name="Oval 89"/>
          <p:cNvSpPr>
            <a:spLocks noChangeArrowheads="1"/>
          </p:cNvSpPr>
          <p:nvPr/>
        </p:nvSpPr>
        <p:spPr bwMode="auto">
          <a:xfrm>
            <a:off x="5651500" y="3789363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18" name="Oval 90"/>
          <p:cNvSpPr>
            <a:spLocks noChangeArrowheads="1"/>
          </p:cNvSpPr>
          <p:nvPr/>
        </p:nvSpPr>
        <p:spPr bwMode="auto">
          <a:xfrm>
            <a:off x="4138613" y="32861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19" name="Oval 91"/>
          <p:cNvSpPr>
            <a:spLocks noChangeArrowheads="1"/>
          </p:cNvSpPr>
          <p:nvPr/>
        </p:nvSpPr>
        <p:spPr bwMode="auto">
          <a:xfrm>
            <a:off x="4714875" y="32861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20" name="Oval 92"/>
          <p:cNvSpPr>
            <a:spLocks noChangeArrowheads="1"/>
          </p:cNvSpPr>
          <p:nvPr/>
        </p:nvSpPr>
        <p:spPr bwMode="auto">
          <a:xfrm>
            <a:off x="4427538" y="32861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21" name="Oval 93"/>
          <p:cNvSpPr>
            <a:spLocks noChangeArrowheads="1"/>
          </p:cNvSpPr>
          <p:nvPr/>
        </p:nvSpPr>
        <p:spPr bwMode="auto">
          <a:xfrm>
            <a:off x="5075238" y="32861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22" name="Oval 94"/>
          <p:cNvSpPr>
            <a:spLocks noChangeArrowheads="1"/>
          </p:cNvSpPr>
          <p:nvPr/>
        </p:nvSpPr>
        <p:spPr bwMode="auto">
          <a:xfrm>
            <a:off x="3922713" y="32861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23" name="Oval 95"/>
          <p:cNvSpPr>
            <a:spLocks noChangeArrowheads="1"/>
          </p:cNvSpPr>
          <p:nvPr/>
        </p:nvSpPr>
        <p:spPr bwMode="auto">
          <a:xfrm>
            <a:off x="3635375" y="32861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24" name="Oval 96"/>
          <p:cNvSpPr>
            <a:spLocks noChangeArrowheads="1"/>
          </p:cNvSpPr>
          <p:nvPr/>
        </p:nvSpPr>
        <p:spPr bwMode="auto">
          <a:xfrm>
            <a:off x="4283968" y="342900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25" name="Oval 97"/>
          <p:cNvSpPr>
            <a:spLocks noChangeArrowheads="1"/>
          </p:cNvSpPr>
          <p:nvPr/>
        </p:nvSpPr>
        <p:spPr bwMode="auto">
          <a:xfrm>
            <a:off x="3924300" y="32861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26" name="Oval 98"/>
          <p:cNvSpPr>
            <a:spLocks noChangeArrowheads="1"/>
          </p:cNvSpPr>
          <p:nvPr/>
        </p:nvSpPr>
        <p:spPr bwMode="auto">
          <a:xfrm>
            <a:off x="4860032" y="342900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27" name="Oval 99"/>
          <p:cNvSpPr>
            <a:spLocks noChangeArrowheads="1"/>
          </p:cNvSpPr>
          <p:nvPr/>
        </p:nvSpPr>
        <p:spPr bwMode="auto">
          <a:xfrm>
            <a:off x="5148064" y="350100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28" name="Oval 100"/>
          <p:cNvSpPr>
            <a:spLocks noChangeArrowheads="1"/>
          </p:cNvSpPr>
          <p:nvPr/>
        </p:nvSpPr>
        <p:spPr bwMode="auto">
          <a:xfrm>
            <a:off x="4932040" y="314096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29" name="Oval 101"/>
          <p:cNvSpPr>
            <a:spLocks noChangeArrowheads="1"/>
          </p:cNvSpPr>
          <p:nvPr/>
        </p:nvSpPr>
        <p:spPr bwMode="auto">
          <a:xfrm>
            <a:off x="5219700" y="32861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30" name="Oval 102"/>
          <p:cNvSpPr>
            <a:spLocks noChangeArrowheads="1"/>
          </p:cNvSpPr>
          <p:nvPr/>
        </p:nvSpPr>
        <p:spPr bwMode="auto">
          <a:xfrm>
            <a:off x="4427538" y="285273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31" name="Oval 103"/>
          <p:cNvSpPr>
            <a:spLocks noChangeArrowheads="1"/>
          </p:cNvSpPr>
          <p:nvPr/>
        </p:nvSpPr>
        <p:spPr bwMode="auto">
          <a:xfrm>
            <a:off x="4138613" y="285273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32" name="Oval 104"/>
          <p:cNvSpPr>
            <a:spLocks noChangeArrowheads="1"/>
          </p:cNvSpPr>
          <p:nvPr/>
        </p:nvSpPr>
        <p:spPr bwMode="auto">
          <a:xfrm>
            <a:off x="4714875" y="285273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33" name="Oval 105"/>
          <p:cNvSpPr>
            <a:spLocks noChangeArrowheads="1"/>
          </p:cNvSpPr>
          <p:nvPr/>
        </p:nvSpPr>
        <p:spPr bwMode="auto">
          <a:xfrm>
            <a:off x="4427538" y="285273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34" name="Oval 106"/>
          <p:cNvSpPr>
            <a:spLocks noChangeArrowheads="1"/>
          </p:cNvSpPr>
          <p:nvPr/>
        </p:nvSpPr>
        <p:spPr bwMode="auto">
          <a:xfrm>
            <a:off x="5004048" y="278092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35" name="Oval 107"/>
          <p:cNvSpPr>
            <a:spLocks noChangeArrowheads="1"/>
          </p:cNvSpPr>
          <p:nvPr/>
        </p:nvSpPr>
        <p:spPr bwMode="auto">
          <a:xfrm>
            <a:off x="3922713" y="285273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36" name="Oval 108"/>
          <p:cNvSpPr>
            <a:spLocks noChangeArrowheads="1"/>
          </p:cNvSpPr>
          <p:nvPr/>
        </p:nvSpPr>
        <p:spPr bwMode="auto">
          <a:xfrm>
            <a:off x="4283968" y="2996952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37" name="Oval 109"/>
          <p:cNvSpPr>
            <a:spLocks noChangeArrowheads="1"/>
          </p:cNvSpPr>
          <p:nvPr/>
        </p:nvSpPr>
        <p:spPr bwMode="auto">
          <a:xfrm>
            <a:off x="3924300" y="285273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38" name="Oval 110"/>
          <p:cNvSpPr>
            <a:spLocks noChangeArrowheads="1"/>
          </p:cNvSpPr>
          <p:nvPr/>
        </p:nvSpPr>
        <p:spPr bwMode="auto">
          <a:xfrm>
            <a:off x="4572000" y="2996952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39" name="Oval 111"/>
          <p:cNvSpPr>
            <a:spLocks noChangeArrowheads="1"/>
          </p:cNvSpPr>
          <p:nvPr/>
        </p:nvSpPr>
        <p:spPr bwMode="auto">
          <a:xfrm>
            <a:off x="4930775" y="285273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40" name="Oval 112"/>
          <p:cNvSpPr>
            <a:spLocks noChangeArrowheads="1"/>
          </p:cNvSpPr>
          <p:nvPr/>
        </p:nvSpPr>
        <p:spPr bwMode="auto">
          <a:xfrm>
            <a:off x="4354513" y="234950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41" name="Oval 113"/>
          <p:cNvSpPr>
            <a:spLocks noChangeArrowheads="1"/>
          </p:cNvSpPr>
          <p:nvPr/>
        </p:nvSpPr>
        <p:spPr bwMode="auto">
          <a:xfrm>
            <a:off x="4139952" y="2564904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42" name="Oval 114"/>
          <p:cNvSpPr>
            <a:spLocks noChangeArrowheads="1"/>
          </p:cNvSpPr>
          <p:nvPr/>
        </p:nvSpPr>
        <p:spPr bwMode="auto">
          <a:xfrm>
            <a:off x="4641850" y="234950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43" name="Oval 115"/>
          <p:cNvSpPr>
            <a:spLocks noChangeArrowheads="1"/>
          </p:cNvSpPr>
          <p:nvPr/>
        </p:nvSpPr>
        <p:spPr bwMode="auto">
          <a:xfrm>
            <a:off x="4354513" y="234950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45" name="Oval 117"/>
          <p:cNvSpPr>
            <a:spLocks noChangeArrowheads="1"/>
          </p:cNvSpPr>
          <p:nvPr/>
        </p:nvSpPr>
        <p:spPr bwMode="auto">
          <a:xfrm>
            <a:off x="4499992" y="2492896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46" name="Oval 118"/>
          <p:cNvSpPr>
            <a:spLocks noChangeArrowheads="1"/>
          </p:cNvSpPr>
          <p:nvPr/>
        </p:nvSpPr>
        <p:spPr bwMode="auto">
          <a:xfrm>
            <a:off x="4860032" y="2492896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47" name="Oval 119"/>
          <p:cNvSpPr>
            <a:spLocks noChangeArrowheads="1"/>
          </p:cNvSpPr>
          <p:nvPr/>
        </p:nvSpPr>
        <p:spPr bwMode="auto">
          <a:xfrm>
            <a:off x="3706813" y="285273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48" name="Oval 120"/>
          <p:cNvSpPr>
            <a:spLocks noChangeArrowheads="1"/>
          </p:cNvSpPr>
          <p:nvPr/>
        </p:nvSpPr>
        <p:spPr bwMode="auto">
          <a:xfrm>
            <a:off x="5146675" y="285273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49" name="Oval 121"/>
          <p:cNvSpPr>
            <a:spLocks noChangeArrowheads="1"/>
          </p:cNvSpPr>
          <p:nvPr/>
        </p:nvSpPr>
        <p:spPr bwMode="auto">
          <a:xfrm>
            <a:off x="5003800" y="234950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50" name="Oval 122"/>
          <p:cNvSpPr>
            <a:spLocks noChangeArrowheads="1"/>
          </p:cNvSpPr>
          <p:nvPr/>
        </p:nvSpPr>
        <p:spPr bwMode="auto">
          <a:xfrm>
            <a:off x="4354513" y="191770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51" name="Oval 123"/>
          <p:cNvSpPr>
            <a:spLocks noChangeArrowheads="1"/>
          </p:cNvSpPr>
          <p:nvPr/>
        </p:nvSpPr>
        <p:spPr bwMode="auto">
          <a:xfrm>
            <a:off x="4138613" y="191770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52" name="Oval 124"/>
          <p:cNvSpPr>
            <a:spLocks noChangeArrowheads="1"/>
          </p:cNvSpPr>
          <p:nvPr/>
        </p:nvSpPr>
        <p:spPr bwMode="auto">
          <a:xfrm>
            <a:off x="4641850" y="191770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53" name="Oval 125"/>
          <p:cNvSpPr>
            <a:spLocks noChangeArrowheads="1"/>
          </p:cNvSpPr>
          <p:nvPr/>
        </p:nvSpPr>
        <p:spPr bwMode="auto">
          <a:xfrm>
            <a:off x="4354513" y="191770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54" name="Oval 126"/>
          <p:cNvSpPr>
            <a:spLocks noChangeArrowheads="1"/>
          </p:cNvSpPr>
          <p:nvPr/>
        </p:nvSpPr>
        <p:spPr bwMode="auto">
          <a:xfrm>
            <a:off x="4499992" y="206084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55" name="Oval 127"/>
          <p:cNvSpPr>
            <a:spLocks noChangeArrowheads="1"/>
          </p:cNvSpPr>
          <p:nvPr/>
        </p:nvSpPr>
        <p:spPr bwMode="auto">
          <a:xfrm>
            <a:off x="4857750" y="191770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57" name="Oval 129"/>
          <p:cNvSpPr>
            <a:spLocks noChangeArrowheads="1"/>
          </p:cNvSpPr>
          <p:nvPr/>
        </p:nvSpPr>
        <p:spPr bwMode="auto">
          <a:xfrm>
            <a:off x="4355976" y="170080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59" name="Oval 131"/>
          <p:cNvSpPr>
            <a:spLocks noChangeArrowheads="1"/>
          </p:cNvSpPr>
          <p:nvPr/>
        </p:nvSpPr>
        <p:spPr bwMode="auto">
          <a:xfrm>
            <a:off x="4716016" y="162880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61" name="Oval 133"/>
          <p:cNvSpPr>
            <a:spLocks noChangeArrowheads="1"/>
          </p:cNvSpPr>
          <p:nvPr/>
        </p:nvSpPr>
        <p:spPr bwMode="auto">
          <a:xfrm>
            <a:off x="4498975" y="148590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64" name="Oval 116"/>
          <p:cNvSpPr>
            <a:spLocks noChangeArrowheads="1"/>
          </p:cNvSpPr>
          <p:nvPr/>
        </p:nvSpPr>
        <p:spPr bwMode="auto">
          <a:xfrm>
            <a:off x="3923928" y="234888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65" name="Text Box 141"/>
          <p:cNvSpPr txBox="1">
            <a:spLocks noChangeArrowheads="1"/>
          </p:cNvSpPr>
          <p:nvPr/>
        </p:nvSpPr>
        <p:spPr bwMode="auto">
          <a:xfrm>
            <a:off x="5884009" y="1052736"/>
            <a:ext cx="3259991" cy="221599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tr-TR" sz="1800" dirty="0" smtClean="0"/>
              <a:t>Evren </a:t>
            </a:r>
            <a:r>
              <a:rPr lang="tr-TR" sz="1800" dirty="0"/>
              <a:t>parametresi </a:t>
            </a:r>
          </a:p>
          <a:p>
            <a:pPr algn="l"/>
            <a:r>
              <a:rPr lang="tr-TR" sz="1800" dirty="0"/>
              <a:t>çevresinde yer alan örneklem </a:t>
            </a:r>
          </a:p>
          <a:p>
            <a:pPr algn="l"/>
            <a:r>
              <a:rPr lang="tr-TR" sz="1800" dirty="0"/>
              <a:t>istatistikleri elde ederiz ve </a:t>
            </a:r>
          </a:p>
          <a:p>
            <a:pPr algn="l"/>
            <a:r>
              <a:rPr lang="tr-TR" sz="1800" dirty="0"/>
              <a:t>örneklem istatistikleri normal </a:t>
            </a:r>
          </a:p>
          <a:p>
            <a:pPr algn="l"/>
            <a:r>
              <a:rPr lang="tr-TR" sz="1800" dirty="0"/>
              <a:t>dağılıma (çan eğrisi) </a:t>
            </a:r>
            <a:r>
              <a:rPr lang="tr-TR" sz="1800" dirty="0" smtClean="0"/>
              <a:t>yaklaşır</a:t>
            </a:r>
          </a:p>
          <a:p>
            <a:pPr algn="l"/>
            <a:endParaRPr lang="tr-TR" sz="1200" dirty="0" smtClean="0"/>
          </a:p>
          <a:p>
            <a:pPr algn="l"/>
            <a:r>
              <a:rPr lang="tr-TR" sz="1200" dirty="0" smtClean="0"/>
              <a:t>Örneklem dağılımı ile ilgili hareketli örnek: http://onlinestatbook.com/stat_sim/sampling_dist/index.html</a:t>
            </a:r>
          </a:p>
        </p:txBody>
      </p:sp>
      <p:sp>
        <p:nvSpPr>
          <p:cNvPr id="266" name="1 Başlık"/>
          <p:cNvSpPr>
            <a:spLocks noGrp="1"/>
          </p:cNvSpPr>
          <p:nvPr>
            <p:ph type="title"/>
          </p:nvPr>
        </p:nvSpPr>
        <p:spPr>
          <a:xfrm>
            <a:off x="683568" y="0"/>
            <a:ext cx="8208912" cy="914400"/>
          </a:xfrm>
        </p:spPr>
        <p:txBody>
          <a:bodyPr/>
          <a:lstStyle/>
          <a:p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dirty="0" smtClean="0"/>
              <a:t>Devam . . . </a:t>
            </a:r>
            <a:br>
              <a:rPr lang="tr-TR" sz="3600" dirty="0" smtClean="0"/>
            </a:br>
            <a:endParaRPr lang="tr-TR" sz="36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Yani?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980728"/>
            <a:ext cx="8229600" cy="4953000"/>
          </a:xfrm>
        </p:spPr>
        <p:txBody>
          <a:bodyPr/>
          <a:lstStyle/>
          <a:p>
            <a:r>
              <a:rPr lang="tr-TR" sz="2400" dirty="0" smtClean="0"/>
              <a:t>Örneklem istatistiğinin evren parametresine yakın olması ama yanılma payının </a:t>
            </a:r>
            <a:r>
              <a:rPr lang="en-US" sz="2400" dirty="0" smtClean="0"/>
              <a:t>±</a:t>
            </a:r>
            <a:r>
              <a:rPr lang="tr-TR" sz="2400" dirty="0" smtClean="0"/>
              <a:t>%10 olması bir üniversitedeki öğrencilerin yüzde kaçının YÖK taraftarı olduğu hakkında tahminde bulunurken önemli olmayabilir</a:t>
            </a:r>
          </a:p>
          <a:p>
            <a:r>
              <a:rPr lang="tr-TR" sz="2400" dirty="0" smtClean="0"/>
              <a:t>Fakat, örneğin, seçim öncesi </a:t>
            </a:r>
            <a:r>
              <a:rPr lang="tr-TR" sz="2400" dirty="0" err="1" smtClean="0"/>
              <a:t>Obama’ya</a:t>
            </a:r>
            <a:r>
              <a:rPr lang="tr-TR" sz="2400" dirty="0" smtClean="0"/>
              <a:t> %95 güvenle oyların %52’sini (</a:t>
            </a:r>
            <a:r>
              <a:rPr lang="en-US" sz="2400" dirty="0" smtClean="0"/>
              <a:t>±</a:t>
            </a:r>
            <a:r>
              <a:rPr lang="tr-TR" sz="2400" dirty="0" smtClean="0"/>
              <a:t>%10) alarak seçileceğini söylemek onu rahatlatmayacaktır (yani %42-%62 arasında bir oy oranı)</a:t>
            </a:r>
          </a:p>
          <a:p>
            <a:r>
              <a:rPr lang="tr-TR" sz="2400" dirty="0" smtClean="0"/>
              <a:t>100 örneklemden 5’inde oy oranı %42’den az, %62’den fazla olabilir</a:t>
            </a:r>
          </a:p>
          <a:p>
            <a:r>
              <a:rPr lang="tr-TR" sz="2400" dirty="0" smtClean="0"/>
              <a:t>Daha önemlisi rakip aday 1 puan bile fazla alsa (ki %5 SH ile son derece muhtemel) Obama seçimi kaybeder </a:t>
            </a:r>
          </a:p>
          <a:p>
            <a:r>
              <a:rPr lang="tr-TR" sz="2400" dirty="0" smtClean="0"/>
              <a:t>Örneklem büyüklüğü artırılarak hata payı azaltılabilir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090" name="Line 2"/>
          <p:cNvSpPr>
            <a:spLocks noChangeShapeType="1"/>
          </p:cNvSpPr>
          <p:nvPr/>
        </p:nvSpPr>
        <p:spPr bwMode="auto">
          <a:xfrm>
            <a:off x="899021" y="5588223"/>
            <a:ext cx="7056438" cy="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857091" name="Text Box 3"/>
          <p:cNvSpPr txBox="1">
            <a:spLocks noChangeArrowheads="1"/>
          </p:cNvSpPr>
          <p:nvPr/>
        </p:nvSpPr>
        <p:spPr bwMode="auto">
          <a:xfrm>
            <a:off x="827584" y="5661248"/>
            <a:ext cx="7227887" cy="3365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723900" indent="-723900" defTabSz="609600">
              <a:tabLst>
                <a:tab pos="1257300" algn="l"/>
              </a:tabLst>
            </a:pPr>
            <a:r>
              <a:rPr lang="tr-TR" sz="1600" dirty="0"/>
              <a:t>0					50						100</a:t>
            </a:r>
          </a:p>
        </p:txBody>
      </p:sp>
      <p:sp>
        <p:nvSpPr>
          <p:cNvPr id="857096" name="Oval 8"/>
          <p:cNvSpPr>
            <a:spLocks noChangeArrowheads="1"/>
          </p:cNvSpPr>
          <p:nvPr/>
        </p:nvSpPr>
        <p:spPr bwMode="auto">
          <a:xfrm>
            <a:off x="3780334" y="5084986"/>
            <a:ext cx="144462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857102" name="Line 14"/>
          <p:cNvSpPr>
            <a:spLocks noChangeShapeType="1"/>
          </p:cNvSpPr>
          <p:nvPr/>
        </p:nvSpPr>
        <p:spPr bwMode="auto">
          <a:xfrm>
            <a:off x="899021" y="5300886"/>
            <a:ext cx="0" cy="287337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857103" name="Line 15"/>
          <p:cNvSpPr>
            <a:spLocks noChangeShapeType="1"/>
          </p:cNvSpPr>
          <p:nvPr/>
        </p:nvSpPr>
        <p:spPr bwMode="auto">
          <a:xfrm flipH="1">
            <a:off x="4067669" y="2996952"/>
            <a:ext cx="274" cy="2591271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857104" name="Line 16"/>
          <p:cNvSpPr>
            <a:spLocks noChangeShapeType="1"/>
          </p:cNvSpPr>
          <p:nvPr/>
        </p:nvSpPr>
        <p:spPr bwMode="auto">
          <a:xfrm>
            <a:off x="7739559" y="5227861"/>
            <a:ext cx="0" cy="360362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857105" name="Text Box 17"/>
          <p:cNvSpPr txBox="1">
            <a:spLocks noChangeArrowheads="1"/>
          </p:cNvSpPr>
          <p:nvPr/>
        </p:nvSpPr>
        <p:spPr bwMode="auto">
          <a:xfrm>
            <a:off x="1796737" y="5877272"/>
            <a:ext cx="5562741" cy="5847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200" dirty="0" smtClean="0"/>
              <a:t>ABD Başkanlık Seçimi (2008)</a:t>
            </a:r>
            <a:endParaRPr lang="tr-TR" sz="3200" dirty="0"/>
          </a:p>
        </p:txBody>
      </p:sp>
      <p:sp>
        <p:nvSpPr>
          <p:cNvPr id="857106" name="Text Box 18"/>
          <p:cNvSpPr txBox="1">
            <a:spLocks noChangeArrowheads="1"/>
          </p:cNvSpPr>
          <p:nvPr/>
        </p:nvSpPr>
        <p:spPr bwMode="auto">
          <a:xfrm>
            <a:off x="446584" y="3783236"/>
            <a:ext cx="2241550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dirty="0"/>
              <a:t>Örneklem 1 (%48)</a:t>
            </a:r>
          </a:p>
        </p:txBody>
      </p:sp>
      <p:sp>
        <p:nvSpPr>
          <p:cNvPr id="857109" name="Line 21"/>
          <p:cNvSpPr>
            <a:spLocks noChangeShapeType="1"/>
          </p:cNvSpPr>
          <p:nvPr/>
        </p:nvSpPr>
        <p:spPr bwMode="auto">
          <a:xfrm>
            <a:off x="1259384" y="4219798"/>
            <a:ext cx="2376487" cy="865188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4203" y="2348880"/>
            <a:ext cx="3999797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 Box 18"/>
          <p:cNvSpPr txBox="1">
            <a:spLocks noChangeArrowheads="1"/>
          </p:cNvSpPr>
          <p:nvPr/>
        </p:nvSpPr>
        <p:spPr bwMode="auto">
          <a:xfrm>
            <a:off x="987408" y="2348880"/>
            <a:ext cx="3506089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dirty="0" smtClean="0"/>
              <a:t>Evren parametresi %50</a:t>
            </a:r>
            <a:endParaRPr lang="tr-TR" dirty="0"/>
          </a:p>
        </p:txBody>
      </p:sp>
      <p:sp>
        <p:nvSpPr>
          <p:cNvPr id="19" name="18 Dikdörtgen"/>
          <p:cNvSpPr/>
          <p:nvPr/>
        </p:nvSpPr>
        <p:spPr>
          <a:xfrm>
            <a:off x="-144016" y="188640"/>
            <a:ext cx="946854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300" dirty="0" smtClean="0">
                <a:solidFill>
                  <a:schemeClr val="bg1"/>
                </a:solidFill>
                <a:latin typeface="+mn-lt"/>
              </a:rPr>
              <a:t>ABD Başkanlık Seçimi Örneği (n =400, s = 0,025)*</a:t>
            </a:r>
            <a:endParaRPr lang="tr-TR" sz="3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5" name="14 Metin kutusu"/>
          <p:cNvSpPr txBox="1"/>
          <p:nvPr/>
        </p:nvSpPr>
        <p:spPr>
          <a:xfrm>
            <a:off x="4967537" y="980728"/>
            <a:ext cx="406895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sz="1500" dirty="0" smtClean="0"/>
              <a:t>* Not: ABD’de genellikle iki partili başkanlık seçimleri yapıldığı için YÖK örneği (%50) ABD başkanlık seçimleri için de geçerli </a:t>
            </a:r>
            <a:endParaRPr lang="tr-TR" sz="15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114" name="Line 2"/>
          <p:cNvSpPr>
            <a:spLocks noChangeShapeType="1"/>
          </p:cNvSpPr>
          <p:nvPr/>
        </p:nvSpPr>
        <p:spPr bwMode="auto">
          <a:xfrm flipH="1" flipV="1">
            <a:off x="1331913" y="836613"/>
            <a:ext cx="71437" cy="5040312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858115" name="Line 3"/>
          <p:cNvSpPr>
            <a:spLocks noChangeShapeType="1"/>
          </p:cNvSpPr>
          <p:nvPr/>
        </p:nvSpPr>
        <p:spPr bwMode="auto">
          <a:xfrm>
            <a:off x="1403350" y="5876925"/>
            <a:ext cx="7056438" cy="1588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858117" name="Text Box 5"/>
          <p:cNvSpPr txBox="1">
            <a:spLocks noChangeArrowheads="1"/>
          </p:cNvSpPr>
          <p:nvPr/>
        </p:nvSpPr>
        <p:spPr bwMode="auto">
          <a:xfrm rot="16200000">
            <a:off x="-978694" y="3290095"/>
            <a:ext cx="3267075" cy="5191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 sz="2800"/>
              <a:t>Örneklem sayısı </a:t>
            </a:r>
          </a:p>
        </p:txBody>
      </p:sp>
      <p:sp>
        <p:nvSpPr>
          <p:cNvPr id="858118" name="Text Box 6"/>
          <p:cNvSpPr txBox="1">
            <a:spLocks noChangeArrowheads="1"/>
          </p:cNvSpPr>
          <p:nvPr/>
        </p:nvSpPr>
        <p:spPr bwMode="auto">
          <a:xfrm>
            <a:off x="900113" y="836613"/>
            <a:ext cx="522287" cy="47371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600"/>
              <a:t>.</a:t>
            </a:r>
          </a:p>
          <a:p>
            <a:r>
              <a:rPr lang="tr-TR" sz="1600"/>
              <a:t>.</a:t>
            </a:r>
          </a:p>
          <a:p>
            <a:r>
              <a:rPr lang="tr-TR" sz="1600"/>
              <a:t>.</a:t>
            </a:r>
          </a:p>
          <a:p>
            <a:r>
              <a:rPr lang="tr-TR" sz="1600"/>
              <a:t>.</a:t>
            </a:r>
          </a:p>
          <a:p>
            <a:r>
              <a:rPr lang="tr-TR" sz="1600"/>
              <a:t>.</a:t>
            </a:r>
          </a:p>
          <a:p>
            <a:r>
              <a:rPr lang="tr-TR" sz="1600"/>
              <a:t>.</a:t>
            </a:r>
          </a:p>
          <a:p>
            <a:r>
              <a:rPr lang="tr-TR" sz="1600"/>
              <a:t>.</a:t>
            </a:r>
          </a:p>
          <a:p>
            <a:r>
              <a:rPr lang="tr-TR" sz="1600"/>
              <a:t>.</a:t>
            </a:r>
          </a:p>
          <a:p>
            <a:r>
              <a:rPr lang="tr-TR" sz="1600"/>
              <a:t>.</a:t>
            </a:r>
          </a:p>
          <a:p>
            <a:r>
              <a:rPr lang="tr-TR" sz="1600"/>
              <a:t>.</a:t>
            </a:r>
          </a:p>
          <a:p>
            <a:r>
              <a:rPr lang="tr-TR" sz="1600"/>
              <a:t>100</a:t>
            </a:r>
          </a:p>
          <a:p>
            <a:endParaRPr lang="tr-TR" sz="1600"/>
          </a:p>
          <a:p>
            <a:r>
              <a:rPr lang="tr-TR" sz="1600"/>
              <a:t>80</a:t>
            </a:r>
          </a:p>
          <a:p>
            <a:endParaRPr lang="tr-TR" sz="1600"/>
          </a:p>
          <a:p>
            <a:r>
              <a:rPr lang="tr-TR" sz="1600"/>
              <a:t>60</a:t>
            </a:r>
          </a:p>
          <a:p>
            <a:endParaRPr lang="tr-TR" sz="1600"/>
          </a:p>
          <a:p>
            <a:r>
              <a:rPr lang="tr-TR" sz="1600"/>
              <a:t>40</a:t>
            </a:r>
          </a:p>
          <a:p>
            <a:endParaRPr lang="tr-TR" sz="1600"/>
          </a:p>
          <a:p>
            <a:r>
              <a:rPr lang="tr-TR" sz="1600"/>
              <a:t>20</a:t>
            </a:r>
          </a:p>
        </p:txBody>
      </p:sp>
      <p:sp>
        <p:nvSpPr>
          <p:cNvPr id="858252" name="Text Box 140"/>
          <p:cNvSpPr txBox="1">
            <a:spLocks noChangeArrowheads="1"/>
          </p:cNvSpPr>
          <p:nvPr/>
        </p:nvSpPr>
        <p:spPr bwMode="auto">
          <a:xfrm>
            <a:off x="1331913" y="5949950"/>
            <a:ext cx="7227887" cy="3365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723900" indent="-723900" defTabSz="609600">
              <a:tabLst>
                <a:tab pos="1257300" algn="l"/>
              </a:tabLst>
            </a:pPr>
            <a:r>
              <a:rPr lang="tr-TR" sz="1600" dirty="0"/>
              <a:t>0					50						100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980728"/>
            <a:ext cx="3960440" cy="4757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8" name="Oval 8"/>
          <p:cNvSpPr>
            <a:spLocks noChangeArrowheads="1"/>
          </p:cNvSpPr>
          <p:nvPr/>
        </p:nvSpPr>
        <p:spPr bwMode="auto">
          <a:xfrm>
            <a:off x="3779912" y="5517232"/>
            <a:ext cx="144462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39" name="Oval 9"/>
          <p:cNvSpPr>
            <a:spLocks noChangeArrowheads="1"/>
          </p:cNvSpPr>
          <p:nvPr/>
        </p:nvSpPr>
        <p:spPr bwMode="auto">
          <a:xfrm>
            <a:off x="5364088" y="5517232"/>
            <a:ext cx="144462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" name="Oval 10"/>
          <p:cNvSpPr>
            <a:spLocks noChangeArrowheads="1"/>
          </p:cNvSpPr>
          <p:nvPr/>
        </p:nvSpPr>
        <p:spPr bwMode="auto">
          <a:xfrm>
            <a:off x="3347864" y="5661248"/>
            <a:ext cx="144462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1" name="Oval 11"/>
          <p:cNvSpPr>
            <a:spLocks noChangeArrowheads="1"/>
          </p:cNvSpPr>
          <p:nvPr/>
        </p:nvSpPr>
        <p:spPr bwMode="auto">
          <a:xfrm>
            <a:off x="4067944" y="5445224"/>
            <a:ext cx="144463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2" name="Oval 12"/>
          <p:cNvSpPr>
            <a:spLocks noChangeArrowheads="1"/>
          </p:cNvSpPr>
          <p:nvPr/>
        </p:nvSpPr>
        <p:spPr bwMode="auto">
          <a:xfrm>
            <a:off x="4714875" y="5302250"/>
            <a:ext cx="144463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3" name="Oval 13"/>
          <p:cNvSpPr>
            <a:spLocks noChangeArrowheads="1"/>
          </p:cNvSpPr>
          <p:nvPr/>
        </p:nvSpPr>
        <p:spPr bwMode="auto">
          <a:xfrm>
            <a:off x="2987675" y="5302250"/>
            <a:ext cx="144463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4" name="Oval 14"/>
          <p:cNvSpPr>
            <a:spLocks noChangeArrowheads="1"/>
          </p:cNvSpPr>
          <p:nvPr/>
        </p:nvSpPr>
        <p:spPr bwMode="auto">
          <a:xfrm>
            <a:off x="6084168" y="5301208"/>
            <a:ext cx="144462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5" name="Oval 15"/>
          <p:cNvSpPr>
            <a:spLocks noChangeArrowheads="1"/>
          </p:cNvSpPr>
          <p:nvPr/>
        </p:nvSpPr>
        <p:spPr bwMode="auto">
          <a:xfrm>
            <a:off x="4139952" y="5085184"/>
            <a:ext cx="144463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6" name="Oval 18"/>
          <p:cNvSpPr>
            <a:spLocks noChangeArrowheads="1"/>
          </p:cNvSpPr>
          <p:nvPr/>
        </p:nvSpPr>
        <p:spPr bwMode="auto">
          <a:xfrm>
            <a:off x="5651500" y="5302250"/>
            <a:ext cx="144463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7" name="Oval 19"/>
          <p:cNvSpPr>
            <a:spLocks noChangeArrowheads="1"/>
          </p:cNvSpPr>
          <p:nvPr/>
        </p:nvSpPr>
        <p:spPr bwMode="auto">
          <a:xfrm>
            <a:off x="3851275" y="5302250"/>
            <a:ext cx="144463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8" name="Oval 20"/>
          <p:cNvSpPr>
            <a:spLocks noChangeArrowheads="1"/>
          </p:cNvSpPr>
          <p:nvPr/>
        </p:nvSpPr>
        <p:spPr bwMode="auto">
          <a:xfrm>
            <a:off x="4930775" y="5302250"/>
            <a:ext cx="144463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9" name="Oval 21"/>
          <p:cNvSpPr>
            <a:spLocks noChangeArrowheads="1"/>
          </p:cNvSpPr>
          <p:nvPr/>
        </p:nvSpPr>
        <p:spPr bwMode="auto">
          <a:xfrm>
            <a:off x="3275013" y="5302250"/>
            <a:ext cx="144462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50" name="Oval 22"/>
          <p:cNvSpPr>
            <a:spLocks noChangeArrowheads="1"/>
          </p:cNvSpPr>
          <p:nvPr/>
        </p:nvSpPr>
        <p:spPr bwMode="auto">
          <a:xfrm>
            <a:off x="4355976" y="5085184"/>
            <a:ext cx="144463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51" name="Oval 23"/>
          <p:cNvSpPr>
            <a:spLocks noChangeArrowheads="1"/>
          </p:cNvSpPr>
          <p:nvPr/>
        </p:nvSpPr>
        <p:spPr bwMode="auto">
          <a:xfrm>
            <a:off x="4644008" y="450912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52" name="Oval 24"/>
          <p:cNvSpPr>
            <a:spLocks noChangeArrowheads="1"/>
          </p:cNvSpPr>
          <p:nvPr/>
        </p:nvSpPr>
        <p:spPr bwMode="auto">
          <a:xfrm>
            <a:off x="5148064" y="5085184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53" name="Oval 25"/>
          <p:cNvSpPr>
            <a:spLocks noChangeArrowheads="1"/>
          </p:cNvSpPr>
          <p:nvPr/>
        </p:nvSpPr>
        <p:spPr bwMode="auto">
          <a:xfrm>
            <a:off x="4138613" y="47974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54" name="Oval 26"/>
          <p:cNvSpPr>
            <a:spLocks noChangeArrowheads="1"/>
          </p:cNvSpPr>
          <p:nvPr/>
        </p:nvSpPr>
        <p:spPr bwMode="auto">
          <a:xfrm>
            <a:off x="4714875" y="47974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55" name="Oval 27"/>
          <p:cNvSpPr>
            <a:spLocks noChangeArrowheads="1"/>
          </p:cNvSpPr>
          <p:nvPr/>
        </p:nvSpPr>
        <p:spPr bwMode="auto">
          <a:xfrm>
            <a:off x="5362575" y="47974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56" name="Oval 28"/>
          <p:cNvSpPr>
            <a:spLocks noChangeArrowheads="1"/>
          </p:cNvSpPr>
          <p:nvPr/>
        </p:nvSpPr>
        <p:spPr bwMode="auto">
          <a:xfrm>
            <a:off x="3635375" y="47974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57" name="Oval 29"/>
          <p:cNvSpPr>
            <a:spLocks noChangeArrowheads="1"/>
          </p:cNvSpPr>
          <p:nvPr/>
        </p:nvSpPr>
        <p:spPr bwMode="auto">
          <a:xfrm>
            <a:off x="3995936" y="422108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58" name="Oval 30"/>
          <p:cNvSpPr>
            <a:spLocks noChangeArrowheads="1"/>
          </p:cNvSpPr>
          <p:nvPr/>
        </p:nvSpPr>
        <p:spPr bwMode="auto">
          <a:xfrm>
            <a:off x="4427538" y="47974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59" name="Oval 31"/>
          <p:cNvSpPr>
            <a:spLocks noChangeArrowheads="1"/>
          </p:cNvSpPr>
          <p:nvPr/>
        </p:nvSpPr>
        <p:spPr bwMode="auto">
          <a:xfrm>
            <a:off x="5075238" y="47974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0" name="Oval 32"/>
          <p:cNvSpPr>
            <a:spLocks noChangeArrowheads="1"/>
          </p:cNvSpPr>
          <p:nvPr/>
        </p:nvSpPr>
        <p:spPr bwMode="auto">
          <a:xfrm>
            <a:off x="5004048" y="494116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1" name="Oval 33"/>
          <p:cNvSpPr>
            <a:spLocks noChangeArrowheads="1"/>
          </p:cNvSpPr>
          <p:nvPr/>
        </p:nvSpPr>
        <p:spPr bwMode="auto">
          <a:xfrm>
            <a:off x="3922713" y="47974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2" name="Oval 34"/>
          <p:cNvSpPr>
            <a:spLocks noChangeArrowheads="1"/>
          </p:cNvSpPr>
          <p:nvPr/>
        </p:nvSpPr>
        <p:spPr bwMode="auto">
          <a:xfrm>
            <a:off x="4138613" y="429418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3" name="Oval 35"/>
          <p:cNvSpPr>
            <a:spLocks noChangeArrowheads="1"/>
          </p:cNvSpPr>
          <p:nvPr/>
        </p:nvSpPr>
        <p:spPr bwMode="auto">
          <a:xfrm>
            <a:off x="4714875" y="429418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4" name="Oval 36"/>
          <p:cNvSpPr>
            <a:spLocks noChangeArrowheads="1"/>
          </p:cNvSpPr>
          <p:nvPr/>
        </p:nvSpPr>
        <p:spPr bwMode="auto">
          <a:xfrm>
            <a:off x="5148064" y="4437112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5" name="Oval 37"/>
          <p:cNvSpPr>
            <a:spLocks noChangeArrowheads="1"/>
          </p:cNvSpPr>
          <p:nvPr/>
        </p:nvSpPr>
        <p:spPr bwMode="auto">
          <a:xfrm>
            <a:off x="5004048" y="450912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6" name="Oval 38"/>
          <p:cNvSpPr>
            <a:spLocks noChangeArrowheads="1"/>
          </p:cNvSpPr>
          <p:nvPr/>
        </p:nvSpPr>
        <p:spPr bwMode="auto">
          <a:xfrm>
            <a:off x="4355976" y="450912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7" name="Oval 39"/>
          <p:cNvSpPr>
            <a:spLocks noChangeArrowheads="1"/>
          </p:cNvSpPr>
          <p:nvPr/>
        </p:nvSpPr>
        <p:spPr bwMode="auto">
          <a:xfrm>
            <a:off x="4427538" y="429418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8" name="Oval 40"/>
          <p:cNvSpPr>
            <a:spLocks noChangeArrowheads="1"/>
          </p:cNvSpPr>
          <p:nvPr/>
        </p:nvSpPr>
        <p:spPr bwMode="auto">
          <a:xfrm>
            <a:off x="5075238" y="429418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9" name="Oval 41"/>
          <p:cNvSpPr>
            <a:spLocks noChangeArrowheads="1"/>
          </p:cNvSpPr>
          <p:nvPr/>
        </p:nvSpPr>
        <p:spPr bwMode="auto">
          <a:xfrm>
            <a:off x="5004048" y="5085184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70" name="Oval 42"/>
          <p:cNvSpPr>
            <a:spLocks noChangeArrowheads="1"/>
          </p:cNvSpPr>
          <p:nvPr/>
        </p:nvSpPr>
        <p:spPr bwMode="auto">
          <a:xfrm>
            <a:off x="3922713" y="429418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71" name="Oval 43"/>
          <p:cNvSpPr>
            <a:spLocks noChangeArrowheads="1"/>
          </p:cNvSpPr>
          <p:nvPr/>
        </p:nvSpPr>
        <p:spPr bwMode="auto">
          <a:xfrm>
            <a:off x="4138613" y="3789363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72" name="Oval 44"/>
          <p:cNvSpPr>
            <a:spLocks noChangeArrowheads="1"/>
          </p:cNvSpPr>
          <p:nvPr/>
        </p:nvSpPr>
        <p:spPr bwMode="auto">
          <a:xfrm>
            <a:off x="4714875" y="3789363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73" name="Oval 45"/>
          <p:cNvSpPr>
            <a:spLocks noChangeArrowheads="1"/>
          </p:cNvSpPr>
          <p:nvPr/>
        </p:nvSpPr>
        <p:spPr bwMode="auto">
          <a:xfrm>
            <a:off x="4427538" y="3789363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74" name="Oval 46"/>
          <p:cNvSpPr>
            <a:spLocks noChangeArrowheads="1"/>
          </p:cNvSpPr>
          <p:nvPr/>
        </p:nvSpPr>
        <p:spPr bwMode="auto">
          <a:xfrm>
            <a:off x="5075238" y="3789363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75" name="Oval 47"/>
          <p:cNvSpPr>
            <a:spLocks noChangeArrowheads="1"/>
          </p:cNvSpPr>
          <p:nvPr/>
        </p:nvSpPr>
        <p:spPr bwMode="auto">
          <a:xfrm>
            <a:off x="3922713" y="3789363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76" name="Oval 48"/>
          <p:cNvSpPr>
            <a:spLocks noChangeArrowheads="1"/>
          </p:cNvSpPr>
          <p:nvPr/>
        </p:nvSpPr>
        <p:spPr bwMode="auto">
          <a:xfrm>
            <a:off x="4427538" y="32861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77" name="Oval 49"/>
          <p:cNvSpPr>
            <a:spLocks noChangeArrowheads="1"/>
          </p:cNvSpPr>
          <p:nvPr/>
        </p:nvSpPr>
        <p:spPr bwMode="auto">
          <a:xfrm>
            <a:off x="3851920" y="486916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78" name="Oval 50"/>
          <p:cNvSpPr>
            <a:spLocks noChangeArrowheads="1"/>
          </p:cNvSpPr>
          <p:nvPr/>
        </p:nvSpPr>
        <p:spPr bwMode="auto">
          <a:xfrm>
            <a:off x="5868144" y="5517232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79" name="Oval 51"/>
          <p:cNvSpPr>
            <a:spLocks noChangeArrowheads="1"/>
          </p:cNvSpPr>
          <p:nvPr/>
        </p:nvSpPr>
        <p:spPr bwMode="auto">
          <a:xfrm>
            <a:off x="4572000" y="5517232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80" name="Oval 52"/>
          <p:cNvSpPr>
            <a:spLocks noChangeArrowheads="1"/>
          </p:cNvSpPr>
          <p:nvPr/>
        </p:nvSpPr>
        <p:spPr bwMode="auto">
          <a:xfrm>
            <a:off x="5146675" y="530225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81" name="Oval 53"/>
          <p:cNvSpPr>
            <a:spLocks noChangeArrowheads="1"/>
          </p:cNvSpPr>
          <p:nvPr/>
        </p:nvSpPr>
        <p:spPr bwMode="auto">
          <a:xfrm>
            <a:off x="3491880" y="5445224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82" name="Oval 54"/>
          <p:cNvSpPr>
            <a:spLocks noChangeArrowheads="1"/>
          </p:cNvSpPr>
          <p:nvPr/>
        </p:nvSpPr>
        <p:spPr bwMode="auto">
          <a:xfrm>
            <a:off x="3131840" y="5445224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83" name="Oval 55"/>
          <p:cNvSpPr>
            <a:spLocks noChangeArrowheads="1"/>
          </p:cNvSpPr>
          <p:nvPr/>
        </p:nvSpPr>
        <p:spPr bwMode="auto">
          <a:xfrm>
            <a:off x="4716016" y="5157192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84" name="Oval 56"/>
          <p:cNvSpPr>
            <a:spLocks noChangeArrowheads="1"/>
          </p:cNvSpPr>
          <p:nvPr/>
        </p:nvSpPr>
        <p:spPr bwMode="auto">
          <a:xfrm>
            <a:off x="4284663" y="530225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85" name="Oval 57"/>
          <p:cNvSpPr>
            <a:spLocks noChangeArrowheads="1"/>
          </p:cNvSpPr>
          <p:nvPr/>
        </p:nvSpPr>
        <p:spPr bwMode="auto">
          <a:xfrm>
            <a:off x="3635375" y="530225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86" name="Oval 58"/>
          <p:cNvSpPr>
            <a:spLocks noChangeArrowheads="1"/>
          </p:cNvSpPr>
          <p:nvPr/>
        </p:nvSpPr>
        <p:spPr bwMode="auto">
          <a:xfrm>
            <a:off x="3779912" y="5085184"/>
            <a:ext cx="141287" cy="144463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87" name="Oval 59"/>
          <p:cNvSpPr>
            <a:spLocks noChangeArrowheads="1"/>
          </p:cNvSpPr>
          <p:nvPr/>
        </p:nvSpPr>
        <p:spPr bwMode="auto">
          <a:xfrm>
            <a:off x="3995936" y="4365104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88" name="Oval 60"/>
          <p:cNvSpPr>
            <a:spLocks noChangeArrowheads="1"/>
          </p:cNvSpPr>
          <p:nvPr/>
        </p:nvSpPr>
        <p:spPr bwMode="auto">
          <a:xfrm>
            <a:off x="4355976" y="4653136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89" name="Oval 61"/>
          <p:cNvSpPr>
            <a:spLocks noChangeArrowheads="1"/>
          </p:cNvSpPr>
          <p:nvPr/>
        </p:nvSpPr>
        <p:spPr bwMode="auto">
          <a:xfrm>
            <a:off x="4860032" y="494116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90" name="Oval 62"/>
          <p:cNvSpPr>
            <a:spLocks noChangeArrowheads="1"/>
          </p:cNvSpPr>
          <p:nvPr/>
        </p:nvSpPr>
        <p:spPr bwMode="auto">
          <a:xfrm>
            <a:off x="5508104" y="5013176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91" name="Oval 63"/>
          <p:cNvSpPr>
            <a:spLocks noChangeArrowheads="1"/>
          </p:cNvSpPr>
          <p:nvPr/>
        </p:nvSpPr>
        <p:spPr bwMode="auto">
          <a:xfrm>
            <a:off x="3851920" y="458112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92" name="Oval 64"/>
          <p:cNvSpPr>
            <a:spLocks noChangeArrowheads="1"/>
          </p:cNvSpPr>
          <p:nvPr/>
        </p:nvSpPr>
        <p:spPr bwMode="auto">
          <a:xfrm>
            <a:off x="3635896" y="494116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93" name="Oval 65"/>
          <p:cNvSpPr>
            <a:spLocks noChangeArrowheads="1"/>
          </p:cNvSpPr>
          <p:nvPr/>
        </p:nvSpPr>
        <p:spPr bwMode="auto">
          <a:xfrm>
            <a:off x="4716016" y="458112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94" name="Oval 66"/>
          <p:cNvSpPr>
            <a:spLocks noChangeArrowheads="1"/>
          </p:cNvSpPr>
          <p:nvPr/>
        </p:nvSpPr>
        <p:spPr bwMode="auto">
          <a:xfrm>
            <a:off x="5220072" y="450912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95" name="Oval 67"/>
          <p:cNvSpPr>
            <a:spLocks noChangeArrowheads="1"/>
          </p:cNvSpPr>
          <p:nvPr/>
        </p:nvSpPr>
        <p:spPr bwMode="auto">
          <a:xfrm>
            <a:off x="5436096" y="5157192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96" name="Oval 68"/>
          <p:cNvSpPr>
            <a:spLocks noChangeArrowheads="1"/>
          </p:cNvSpPr>
          <p:nvPr/>
        </p:nvSpPr>
        <p:spPr bwMode="auto">
          <a:xfrm>
            <a:off x="4138613" y="47974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97" name="Oval 69"/>
          <p:cNvSpPr>
            <a:spLocks noChangeArrowheads="1"/>
          </p:cNvSpPr>
          <p:nvPr/>
        </p:nvSpPr>
        <p:spPr bwMode="auto">
          <a:xfrm>
            <a:off x="3491880" y="5157192"/>
            <a:ext cx="141288" cy="144463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98" name="Oval 70"/>
          <p:cNvSpPr>
            <a:spLocks noChangeArrowheads="1"/>
          </p:cNvSpPr>
          <p:nvPr/>
        </p:nvSpPr>
        <p:spPr bwMode="auto">
          <a:xfrm>
            <a:off x="3779912" y="4293096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99" name="Oval 71"/>
          <p:cNvSpPr>
            <a:spLocks noChangeArrowheads="1"/>
          </p:cNvSpPr>
          <p:nvPr/>
        </p:nvSpPr>
        <p:spPr bwMode="auto">
          <a:xfrm>
            <a:off x="4572000" y="5013176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00" name="Oval 72"/>
          <p:cNvSpPr>
            <a:spLocks noChangeArrowheads="1"/>
          </p:cNvSpPr>
          <p:nvPr/>
        </p:nvSpPr>
        <p:spPr bwMode="auto">
          <a:xfrm>
            <a:off x="5076056" y="4077072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01" name="Oval 73"/>
          <p:cNvSpPr>
            <a:spLocks noChangeArrowheads="1"/>
          </p:cNvSpPr>
          <p:nvPr/>
        </p:nvSpPr>
        <p:spPr bwMode="auto">
          <a:xfrm>
            <a:off x="4716016" y="458112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02" name="Oval 74"/>
          <p:cNvSpPr>
            <a:spLocks noChangeArrowheads="1"/>
          </p:cNvSpPr>
          <p:nvPr/>
        </p:nvSpPr>
        <p:spPr bwMode="auto">
          <a:xfrm>
            <a:off x="4139952" y="450912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03" name="Oval 75"/>
          <p:cNvSpPr>
            <a:spLocks noChangeArrowheads="1"/>
          </p:cNvSpPr>
          <p:nvPr/>
        </p:nvSpPr>
        <p:spPr bwMode="auto">
          <a:xfrm>
            <a:off x="3923928" y="5085184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04" name="Oval 76"/>
          <p:cNvSpPr>
            <a:spLocks noChangeArrowheads="1"/>
          </p:cNvSpPr>
          <p:nvPr/>
        </p:nvSpPr>
        <p:spPr bwMode="auto">
          <a:xfrm>
            <a:off x="4859338" y="429418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05" name="Oval 77"/>
          <p:cNvSpPr>
            <a:spLocks noChangeArrowheads="1"/>
          </p:cNvSpPr>
          <p:nvPr/>
        </p:nvSpPr>
        <p:spPr bwMode="auto">
          <a:xfrm>
            <a:off x="5148064" y="5013176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06" name="Oval 78"/>
          <p:cNvSpPr>
            <a:spLocks noChangeArrowheads="1"/>
          </p:cNvSpPr>
          <p:nvPr/>
        </p:nvSpPr>
        <p:spPr bwMode="auto">
          <a:xfrm>
            <a:off x="4211960" y="5085184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07" name="Oval 79"/>
          <p:cNvSpPr>
            <a:spLocks noChangeArrowheads="1"/>
          </p:cNvSpPr>
          <p:nvPr/>
        </p:nvSpPr>
        <p:spPr bwMode="auto">
          <a:xfrm>
            <a:off x="5004048" y="4797152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08" name="Oval 80"/>
          <p:cNvSpPr>
            <a:spLocks noChangeArrowheads="1"/>
          </p:cNvSpPr>
          <p:nvPr/>
        </p:nvSpPr>
        <p:spPr bwMode="auto">
          <a:xfrm>
            <a:off x="4283968" y="4077072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09" name="Oval 81"/>
          <p:cNvSpPr>
            <a:spLocks noChangeArrowheads="1"/>
          </p:cNvSpPr>
          <p:nvPr/>
        </p:nvSpPr>
        <p:spPr bwMode="auto">
          <a:xfrm>
            <a:off x="4139952" y="3933056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10" name="Oval 82"/>
          <p:cNvSpPr>
            <a:spLocks noChangeArrowheads="1"/>
          </p:cNvSpPr>
          <p:nvPr/>
        </p:nvSpPr>
        <p:spPr bwMode="auto">
          <a:xfrm>
            <a:off x="3924300" y="3789363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11" name="Oval 83"/>
          <p:cNvSpPr>
            <a:spLocks noChangeArrowheads="1"/>
          </p:cNvSpPr>
          <p:nvPr/>
        </p:nvSpPr>
        <p:spPr bwMode="auto">
          <a:xfrm>
            <a:off x="4572000" y="3573016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12" name="Oval 84"/>
          <p:cNvSpPr>
            <a:spLocks noChangeArrowheads="1"/>
          </p:cNvSpPr>
          <p:nvPr/>
        </p:nvSpPr>
        <p:spPr bwMode="auto">
          <a:xfrm>
            <a:off x="3923928" y="4005064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13" name="Oval 85"/>
          <p:cNvSpPr>
            <a:spLocks noChangeArrowheads="1"/>
          </p:cNvSpPr>
          <p:nvPr/>
        </p:nvSpPr>
        <p:spPr bwMode="auto">
          <a:xfrm>
            <a:off x="5220072" y="4293096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14" name="Oval 86"/>
          <p:cNvSpPr>
            <a:spLocks noChangeArrowheads="1"/>
          </p:cNvSpPr>
          <p:nvPr/>
        </p:nvSpPr>
        <p:spPr bwMode="auto">
          <a:xfrm>
            <a:off x="4860032" y="4005064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15" name="Oval 87"/>
          <p:cNvSpPr>
            <a:spLocks noChangeArrowheads="1"/>
          </p:cNvSpPr>
          <p:nvPr/>
        </p:nvSpPr>
        <p:spPr bwMode="auto">
          <a:xfrm>
            <a:off x="4930775" y="3789363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16" name="Oval 88"/>
          <p:cNvSpPr>
            <a:spLocks noChangeArrowheads="1"/>
          </p:cNvSpPr>
          <p:nvPr/>
        </p:nvSpPr>
        <p:spPr bwMode="auto">
          <a:xfrm>
            <a:off x="4572000" y="4077072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17" name="Oval 89"/>
          <p:cNvSpPr>
            <a:spLocks noChangeArrowheads="1"/>
          </p:cNvSpPr>
          <p:nvPr/>
        </p:nvSpPr>
        <p:spPr bwMode="auto">
          <a:xfrm>
            <a:off x="5004048" y="3933056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18" name="Oval 90"/>
          <p:cNvSpPr>
            <a:spLocks noChangeArrowheads="1"/>
          </p:cNvSpPr>
          <p:nvPr/>
        </p:nvSpPr>
        <p:spPr bwMode="auto">
          <a:xfrm>
            <a:off x="4138613" y="32861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19" name="Oval 91"/>
          <p:cNvSpPr>
            <a:spLocks noChangeArrowheads="1"/>
          </p:cNvSpPr>
          <p:nvPr/>
        </p:nvSpPr>
        <p:spPr bwMode="auto">
          <a:xfrm>
            <a:off x="4714875" y="32861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20" name="Oval 92"/>
          <p:cNvSpPr>
            <a:spLocks noChangeArrowheads="1"/>
          </p:cNvSpPr>
          <p:nvPr/>
        </p:nvSpPr>
        <p:spPr bwMode="auto">
          <a:xfrm>
            <a:off x="4427538" y="32861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21" name="Oval 93"/>
          <p:cNvSpPr>
            <a:spLocks noChangeArrowheads="1"/>
          </p:cNvSpPr>
          <p:nvPr/>
        </p:nvSpPr>
        <p:spPr bwMode="auto">
          <a:xfrm>
            <a:off x="5075238" y="32861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22" name="Oval 94"/>
          <p:cNvSpPr>
            <a:spLocks noChangeArrowheads="1"/>
          </p:cNvSpPr>
          <p:nvPr/>
        </p:nvSpPr>
        <p:spPr bwMode="auto">
          <a:xfrm>
            <a:off x="3922713" y="32861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23" name="Oval 95"/>
          <p:cNvSpPr>
            <a:spLocks noChangeArrowheads="1"/>
          </p:cNvSpPr>
          <p:nvPr/>
        </p:nvSpPr>
        <p:spPr bwMode="auto">
          <a:xfrm>
            <a:off x="4139952" y="350100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24" name="Oval 96"/>
          <p:cNvSpPr>
            <a:spLocks noChangeArrowheads="1"/>
          </p:cNvSpPr>
          <p:nvPr/>
        </p:nvSpPr>
        <p:spPr bwMode="auto">
          <a:xfrm>
            <a:off x="4283968" y="342900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25" name="Oval 97"/>
          <p:cNvSpPr>
            <a:spLocks noChangeArrowheads="1"/>
          </p:cNvSpPr>
          <p:nvPr/>
        </p:nvSpPr>
        <p:spPr bwMode="auto">
          <a:xfrm>
            <a:off x="3924300" y="32861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26" name="Oval 98"/>
          <p:cNvSpPr>
            <a:spLocks noChangeArrowheads="1"/>
          </p:cNvSpPr>
          <p:nvPr/>
        </p:nvSpPr>
        <p:spPr bwMode="auto">
          <a:xfrm>
            <a:off x="4572000" y="32861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27" name="Oval 99"/>
          <p:cNvSpPr>
            <a:spLocks noChangeArrowheads="1"/>
          </p:cNvSpPr>
          <p:nvPr/>
        </p:nvSpPr>
        <p:spPr bwMode="auto">
          <a:xfrm>
            <a:off x="5148064" y="350100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28" name="Oval 100"/>
          <p:cNvSpPr>
            <a:spLocks noChangeArrowheads="1"/>
          </p:cNvSpPr>
          <p:nvPr/>
        </p:nvSpPr>
        <p:spPr bwMode="auto">
          <a:xfrm>
            <a:off x="4930775" y="32861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29" name="Oval 101"/>
          <p:cNvSpPr>
            <a:spLocks noChangeArrowheads="1"/>
          </p:cNvSpPr>
          <p:nvPr/>
        </p:nvSpPr>
        <p:spPr bwMode="auto">
          <a:xfrm>
            <a:off x="4860032" y="350100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30" name="Oval 102"/>
          <p:cNvSpPr>
            <a:spLocks noChangeArrowheads="1"/>
          </p:cNvSpPr>
          <p:nvPr/>
        </p:nvSpPr>
        <p:spPr bwMode="auto">
          <a:xfrm>
            <a:off x="4427538" y="285273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31" name="Oval 103"/>
          <p:cNvSpPr>
            <a:spLocks noChangeArrowheads="1"/>
          </p:cNvSpPr>
          <p:nvPr/>
        </p:nvSpPr>
        <p:spPr bwMode="auto">
          <a:xfrm>
            <a:off x="4138613" y="285273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32" name="Oval 104"/>
          <p:cNvSpPr>
            <a:spLocks noChangeArrowheads="1"/>
          </p:cNvSpPr>
          <p:nvPr/>
        </p:nvSpPr>
        <p:spPr bwMode="auto">
          <a:xfrm>
            <a:off x="4714875" y="285273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33" name="Oval 105"/>
          <p:cNvSpPr>
            <a:spLocks noChangeArrowheads="1"/>
          </p:cNvSpPr>
          <p:nvPr/>
        </p:nvSpPr>
        <p:spPr bwMode="auto">
          <a:xfrm>
            <a:off x="4427538" y="285273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34" name="Oval 106"/>
          <p:cNvSpPr>
            <a:spLocks noChangeArrowheads="1"/>
          </p:cNvSpPr>
          <p:nvPr/>
        </p:nvSpPr>
        <p:spPr bwMode="auto">
          <a:xfrm>
            <a:off x="5004048" y="278092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35" name="Oval 107"/>
          <p:cNvSpPr>
            <a:spLocks noChangeArrowheads="1"/>
          </p:cNvSpPr>
          <p:nvPr/>
        </p:nvSpPr>
        <p:spPr bwMode="auto">
          <a:xfrm>
            <a:off x="4211960" y="2204864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36" name="Oval 108"/>
          <p:cNvSpPr>
            <a:spLocks noChangeArrowheads="1"/>
          </p:cNvSpPr>
          <p:nvPr/>
        </p:nvSpPr>
        <p:spPr bwMode="auto">
          <a:xfrm>
            <a:off x="4283968" y="2996952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37" name="Oval 109"/>
          <p:cNvSpPr>
            <a:spLocks noChangeArrowheads="1"/>
          </p:cNvSpPr>
          <p:nvPr/>
        </p:nvSpPr>
        <p:spPr bwMode="auto">
          <a:xfrm>
            <a:off x="4355976" y="270892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38" name="Oval 110"/>
          <p:cNvSpPr>
            <a:spLocks noChangeArrowheads="1"/>
          </p:cNvSpPr>
          <p:nvPr/>
        </p:nvSpPr>
        <p:spPr bwMode="auto">
          <a:xfrm>
            <a:off x="4572000" y="2996952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39" name="Oval 111"/>
          <p:cNvSpPr>
            <a:spLocks noChangeArrowheads="1"/>
          </p:cNvSpPr>
          <p:nvPr/>
        </p:nvSpPr>
        <p:spPr bwMode="auto">
          <a:xfrm>
            <a:off x="4930775" y="285273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40" name="Oval 112"/>
          <p:cNvSpPr>
            <a:spLocks noChangeArrowheads="1"/>
          </p:cNvSpPr>
          <p:nvPr/>
        </p:nvSpPr>
        <p:spPr bwMode="auto">
          <a:xfrm>
            <a:off x="4354513" y="234950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41" name="Oval 113"/>
          <p:cNvSpPr>
            <a:spLocks noChangeArrowheads="1"/>
          </p:cNvSpPr>
          <p:nvPr/>
        </p:nvSpPr>
        <p:spPr bwMode="auto">
          <a:xfrm>
            <a:off x="4139952" y="2564904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42" name="Oval 114"/>
          <p:cNvSpPr>
            <a:spLocks noChangeArrowheads="1"/>
          </p:cNvSpPr>
          <p:nvPr/>
        </p:nvSpPr>
        <p:spPr bwMode="auto">
          <a:xfrm>
            <a:off x="4641850" y="234950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43" name="Oval 115"/>
          <p:cNvSpPr>
            <a:spLocks noChangeArrowheads="1"/>
          </p:cNvSpPr>
          <p:nvPr/>
        </p:nvSpPr>
        <p:spPr bwMode="auto">
          <a:xfrm>
            <a:off x="4354513" y="234950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45" name="Oval 117"/>
          <p:cNvSpPr>
            <a:spLocks noChangeArrowheads="1"/>
          </p:cNvSpPr>
          <p:nvPr/>
        </p:nvSpPr>
        <p:spPr bwMode="auto">
          <a:xfrm>
            <a:off x="4499992" y="2492896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46" name="Oval 118"/>
          <p:cNvSpPr>
            <a:spLocks noChangeArrowheads="1"/>
          </p:cNvSpPr>
          <p:nvPr/>
        </p:nvSpPr>
        <p:spPr bwMode="auto">
          <a:xfrm>
            <a:off x="4860032" y="2492896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47" name="Oval 119"/>
          <p:cNvSpPr>
            <a:spLocks noChangeArrowheads="1"/>
          </p:cNvSpPr>
          <p:nvPr/>
        </p:nvSpPr>
        <p:spPr bwMode="auto">
          <a:xfrm>
            <a:off x="4139952" y="2996952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48" name="Oval 120"/>
          <p:cNvSpPr>
            <a:spLocks noChangeArrowheads="1"/>
          </p:cNvSpPr>
          <p:nvPr/>
        </p:nvSpPr>
        <p:spPr bwMode="auto">
          <a:xfrm>
            <a:off x="4860032" y="2996952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49" name="Oval 121"/>
          <p:cNvSpPr>
            <a:spLocks noChangeArrowheads="1"/>
          </p:cNvSpPr>
          <p:nvPr/>
        </p:nvSpPr>
        <p:spPr bwMode="auto">
          <a:xfrm>
            <a:off x="4788024" y="2276872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50" name="Oval 122"/>
          <p:cNvSpPr>
            <a:spLocks noChangeArrowheads="1"/>
          </p:cNvSpPr>
          <p:nvPr/>
        </p:nvSpPr>
        <p:spPr bwMode="auto">
          <a:xfrm>
            <a:off x="4354513" y="191770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51" name="Oval 123"/>
          <p:cNvSpPr>
            <a:spLocks noChangeArrowheads="1"/>
          </p:cNvSpPr>
          <p:nvPr/>
        </p:nvSpPr>
        <p:spPr bwMode="auto">
          <a:xfrm flipH="1">
            <a:off x="4281488" y="1916832"/>
            <a:ext cx="146496" cy="143743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52" name="Oval 124"/>
          <p:cNvSpPr>
            <a:spLocks noChangeArrowheads="1"/>
          </p:cNvSpPr>
          <p:nvPr/>
        </p:nvSpPr>
        <p:spPr bwMode="auto">
          <a:xfrm>
            <a:off x="4641850" y="191770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53" name="Oval 125"/>
          <p:cNvSpPr>
            <a:spLocks noChangeArrowheads="1"/>
          </p:cNvSpPr>
          <p:nvPr/>
        </p:nvSpPr>
        <p:spPr bwMode="auto">
          <a:xfrm>
            <a:off x="4354513" y="191770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54" name="Oval 126"/>
          <p:cNvSpPr>
            <a:spLocks noChangeArrowheads="1"/>
          </p:cNvSpPr>
          <p:nvPr/>
        </p:nvSpPr>
        <p:spPr bwMode="auto">
          <a:xfrm>
            <a:off x="4499992" y="206084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55" name="Oval 127"/>
          <p:cNvSpPr>
            <a:spLocks noChangeArrowheads="1"/>
          </p:cNvSpPr>
          <p:nvPr/>
        </p:nvSpPr>
        <p:spPr bwMode="auto">
          <a:xfrm>
            <a:off x="4857750" y="191770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57" name="Oval 129"/>
          <p:cNvSpPr>
            <a:spLocks noChangeArrowheads="1"/>
          </p:cNvSpPr>
          <p:nvPr/>
        </p:nvSpPr>
        <p:spPr bwMode="auto">
          <a:xfrm>
            <a:off x="4355976" y="170080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59" name="Oval 131"/>
          <p:cNvSpPr>
            <a:spLocks noChangeArrowheads="1"/>
          </p:cNvSpPr>
          <p:nvPr/>
        </p:nvSpPr>
        <p:spPr bwMode="auto">
          <a:xfrm>
            <a:off x="4716016" y="162880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61" name="Oval 133"/>
          <p:cNvSpPr>
            <a:spLocks noChangeArrowheads="1"/>
          </p:cNvSpPr>
          <p:nvPr/>
        </p:nvSpPr>
        <p:spPr bwMode="auto">
          <a:xfrm>
            <a:off x="4498975" y="148590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64" name="Oval 116"/>
          <p:cNvSpPr>
            <a:spLocks noChangeArrowheads="1"/>
          </p:cNvSpPr>
          <p:nvPr/>
        </p:nvSpPr>
        <p:spPr bwMode="auto">
          <a:xfrm>
            <a:off x="4499992" y="2276872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32" name="Text Box 17"/>
          <p:cNvSpPr txBox="1">
            <a:spLocks noChangeArrowheads="1"/>
          </p:cNvSpPr>
          <p:nvPr/>
        </p:nvSpPr>
        <p:spPr bwMode="auto">
          <a:xfrm>
            <a:off x="2483768" y="6093296"/>
            <a:ext cx="4224233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dirty="0" smtClean="0"/>
              <a:t>ABD Başkanlık Seçimi (2008)</a:t>
            </a:r>
            <a:endParaRPr lang="tr-TR" dirty="0"/>
          </a:p>
        </p:txBody>
      </p:sp>
      <p:sp>
        <p:nvSpPr>
          <p:cNvPr id="136" name="135 Dikdörtgen"/>
          <p:cNvSpPr/>
          <p:nvPr/>
        </p:nvSpPr>
        <p:spPr>
          <a:xfrm>
            <a:off x="-108520" y="188640"/>
            <a:ext cx="939653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300" dirty="0" smtClean="0">
                <a:solidFill>
                  <a:schemeClr val="bg1"/>
                </a:solidFill>
                <a:latin typeface="+mn-lt"/>
              </a:rPr>
              <a:t>ABD Başkanlık Seçimi Örneği (n =400, s = 0,025)*</a:t>
            </a:r>
            <a:endParaRPr lang="tr-TR" sz="3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37" name="136 Metin kutusu"/>
          <p:cNvSpPr txBox="1"/>
          <p:nvPr/>
        </p:nvSpPr>
        <p:spPr>
          <a:xfrm>
            <a:off x="5940152" y="1484784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p:sp>
        <p:nvSpPr>
          <p:cNvPr id="244" name="243 Metin kutusu"/>
          <p:cNvSpPr txBox="1"/>
          <p:nvPr/>
        </p:nvSpPr>
        <p:spPr>
          <a:xfrm>
            <a:off x="5220072" y="980729"/>
            <a:ext cx="381725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sz="1500" b="1" dirty="0" smtClean="0"/>
              <a:t>*</a:t>
            </a:r>
            <a:r>
              <a:rPr lang="tr-TR" sz="1500" dirty="0" smtClean="0"/>
              <a:t> Not: ABD’de genellikle iki partili başkanlık seçimleri yapıldığı için YÖK örneği (%50) ABD başkanlık seçimleri için de geçerli</a:t>
            </a:r>
            <a:endParaRPr lang="tr-TR" sz="15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Yani?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052736"/>
            <a:ext cx="8507288" cy="4953000"/>
          </a:xfrm>
        </p:spPr>
        <p:txBody>
          <a:bodyPr/>
          <a:lstStyle/>
          <a:p>
            <a:r>
              <a:rPr lang="tr-TR" sz="2400" dirty="0" smtClean="0"/>
              <a:t>Örneklem istatistikleri evren parametresine daha yakın</a:t>
            </a:r>
          </a:p>
          <a:p>
            <a:r>
              <a:rPr lang="tr-TR" sz="2400" dirty="0" smtClean="0"/>
              <a:t>Bir kamu oyu şirketinin yaptığı araştırmada </a:t>
            </a:r>
            <a:r>
              <a:rPr lang="tr-TR" sz="2400" dirty="0" err="1" smtClean="0"/>
              <a:t>Obama’nın</a:t>
            </a:r>
            <a:r>
              <a:rPr lang="tr-TR" sz="2400" dirty="0" smtClean="0"/>
              <a:t> %95 güvenle oyların %53’ünü (bu sefer </a:t>
            </a:r>
            <a:r>
              <a:rPr lang="en-US" sz="2400" dirty="0" smtClean="0"/>
              <a:t>±</a:t>
            </a:r>
            <a:r>
              <a:rPr lang="tr-TR" sz="2400" dirty="0" smtClean="0"/>
              <a:t>%5, 2SH) alacağını tahmin etmesi Obama için biraz daha rahatlatıcı ama seçimler hala ortada . . .</a:t>
            </a:r>
          </a:p>
          <a:p>
            <a:r>
              <a:rPr lang="tr-TR" sz="2400" dirty="0" smtClean="0"/>
              <a:t>Bu sefer 100 örneklemden 5’inde oy oranı %48’den az, %58’den fazla olabilir (yüksek tahminlerin Obama açısından sorun olmadığı kesin!)</a:t>
            </a:r>
          </a:p>
          <a:p>
            <a:r>
              <a:rPr lang="tr-TR" sz="2400" dirty="0" smtClean="0"/>
              <a:t>Yani Obama %48 oy aldığında rakibi hala oyların %49’u ile %52’sini alarak seçimi kazanabilir</a:t>
            </a:r>
          </a:p>
          <a:p>
            <a:r>
              <a:rPr lang="tr-TR" sz="2400" dirty="0" smtClean="0"/>
              <a:t>Örneklem hatasını yarıya (%1,25) indirip aynı denemeyi yapalım</a:t>
            </a:r>
          </a:p>
          <a:p>
            <a:endParaRPr lang="tr-TR" sz="2400" dirty="0" smtClean="0"/>
          </a:p>
          <a:p>
            <a:endParaRPr lang="tr-TR" sz="2400" dirty="0" smtClean="0"/>
          </a:p>
          <a:p>
            <a:endParaRPr lang="tr-TR" sz="2400" dirty="0" smtClean="0"/>
          </a:p>
          <a:p>
            <a:endParaRPr lang="tr-TR" sz="2400" dirty="0" smtClean="0"/>
          </a:p>
          <a:p>
            <a:endParaRPr lang="tr-TR" sz="2400" dirty="0" smtClean="0"/>
          </a:p>
          <a:p>
            <a:endParaRPr lang="tr-TR" sz="2400" dirty="0" smtClean="0"/>
          </a:p>
          <a:p>
            <a:endParaRPr lang="tr-TR" sz="2400" dirty="0" smtClean="0"/>
          </a:p>
          <a:p>
            <a:endParaRPr lang="tr-TR" sz="2400" dirty="0" smtClean="0"/>
          </a:p>
          <a:p>
            <a:endParaRPr lang="tr-TR" sz="2400" dirty="0" smtClean="0"/>
          </a:p>
          <a:p>
            <a:endParaRPr lang="tr-TR" sz="24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114" name="Line 2"/>
          <p:cNvSpPr>
            <a:spLocks noChangeShapeType="1"/>
          </p:cNvSpPr>
          <p:nvPr/>
        </p:nvSpPr>
        <p:spPr bwMode="auto">
          <a:xfrm flipH="1" flipV="1">
            <a:off x="1331913" y="836613"/>
            <a:ext cx="71437" cy="5040312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858115" name="Line 3"/>
          <p:cNvSpPr>
            <a:spLocks noChangeShapeType="1"/>
          </p:cNvSpPr>
          <p:nvPr/>
        </p:nvSpPr>
        <p:spPr bwMode="auto">
          <a:xfrm>
            <a:off x="1403350" y="5876925"/>
            <a:ext cx="7056438" cy="1588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858117" name="Text Box 5"/>
          <p:cNvSpPr txBox="1">
            <a:spLocks noChangeArrowheads="1"/>
          </p:cNvSpPr>
          <p:nvPr/>
        </p:nvSpPr>
        <p:spPr bwMode="auto">
          <a:xfrm rot="16200000">
            <a:off x="-978694" y="3290095"/>
            <a:ext cx="3267075" cy="5191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 sz="2800"/>
              <a:t>Örneklem sayısı </a:t>
            </a:r>
          </a:p>
        </p:txBody>
      </p:sp>
      <p:sp>
        <p:nvSpPr>
          <p:cNvPr id="858118" name="Text Box 6"/>
          <p:cNvSpPr txBox="1">
            <a:spLocks noChangeArrowheads="1"/>
          </p:cNvSpPr>
          <p:nvPr/>
        </p:nvSpPr>
        <p:spPr bwMode="auto">
          <a:xfrm>
            <a:off x="900113" y="836613"/>
            <a:ext cx="522287" cy="47371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600"/>
              <a:t>.</a:t>
            </a:r>
          </a:p>
          <a:p>
            <a:r>
              <a:rPr lang="tr-TR" sz="1600"/>
              <a:t>.</a:t>
            </a:r>
          </a:p>
          <a:p>
            <a:r>
              <a:rPr lang="tr-TR" sz="1600"/>
              <a:t>.</a:t>
            </a:r>
          </a:p>
          <a:p>
            <a:r>
              <a:rPr lang="tr-TR" sz="1600"/>
              <a:t>.</a:t>
            </a:r>
          </a:p>
          <a:p>
            <a:r>
              <a:rPr lang="tr-TR" sz="1600"/>
              <a:t>.</a:t>
            </a:r>
          </a:p>
          <a:p>
            <a:r>
              <a:rPr lang="tr-TR" sz="1600"/>
              <a:t>.</a:t>
            </a:r>
          </a:p>
          <a:p>
            <a:r>
              <a:rPr lang="tr-TR" sz="1600"/>
              <a:t>.</a:t>
            </a:r>
          </a:p>
          <a:p>
            <a:r>
              <a:rPr lang="tr-TR" sz="1600"/>
              <a:t>.</a:t>
            </a:r>
          </a:p>
          <a:p>
            <a:r>
              <a:rPr lang="tr-TR" sz="1600"/>
              <a:t>.</a:t>
            </a:r>
          </a:p>
          <a:p>
            <a:r>
              <a:rPr lang="tr-TR" sz="1600"/>
              <a:t>.</a:t>
            </a:r>
          </a:p>
          <a:p>
            <a:r>
              <a:rPr lang="tr-TR" sz="1600"/>
              <a:t>100</a:t>
            </a:r>
          </a:p>
          <a:p>
            <a:endParaRPr lang="tr-TR" sz="1600"/>
          </a:p>
          <a:p>
            <a:r>
              <a:rPr lang="tr-TR" sz="1600"/>
              <a:t>80</a:t>
            </a:r>
          </a:p>
          <a:p>
            <a:endParaRPr lang="tr-TR" sz="1600"/>
          </a:p>
          <a:p>
            <a:r>
              <a:rPr lang="tr-TR" sz="1600"/>
              <a:t>60</a:t>
            </a:r>
          </a:p>
          <a:p>
            <a:endParaRPr lang="tr-TR" sz="1600"/>
          </a:p>
          <a:p>
            <a:r>
              <a:rPr lang="tr-TR" sz="1600"/>
              <a:t>40</a:t>
            </a:r>
          </a:p>
          <a:p>
            <a:endParaRPr lang="tr-TR" sz="1600"/>
          </a:p>
          <a:p>
            <a:r>
              <a:rPr lang="tr-TR" sz="1600"/>
              <a:t>20</a:t>
            </a:r>
          </a:p>
        </p:txBody>
      </p:sp>
      <p:sp>
        <p:nvSpPr>
          <p:cNvPr id="858252" name="Text Box 140"/>
          <p:cNvSpPr txBox="1">
            <a:spLocks noChangeArrowheads="1"/>
          </p:cNvSpPr>
          <p:nvPr/>
        </p:nvSpPr>
        <p:spPr bwMode="auto">
          <a:xfrm>
            <a:off x="1331913" y="5949950"/>
            <a:ext cx="7227887" cy="3365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723900" indent="-723900" defTabSz="609600">
              <a:tabLst>
                <a:tab pos="1257300" algn="l"/>
              </a:tabLst>
            </a:pPr>
            <a:r>
              <a:rPr lang="tr-TR" sz="1600" dirty="0"/>
              <a:t>0					50						100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1844824"/>
            <a:ext cx="1944216" cy="389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8" name="Oval 8"/>
          <p:cNvSpPr>
            <a:spLocks noChangeArrowheads="1"/>
          </p:cNvSpPr>
          <p:nvPr/>
        </p:nvSpPr>
        <p:spPr bwMode="auto">
          <a:xfrm>
            <a:off x="3779912" y="5517232"/>
            <a:ext cx="144462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39" name="Oval 9"/>
          <p:cNvSpPr>
            <a:spLocks noChangeArrowheads="1"/>
          </p:cNvSpPr>
          <p:nvPr/>
        </p:nvSpPr>
        <p:spPr bwMode="auto">
          <a:xfrm>
            <a:off x="3995936" y="5445224"/>
            <a:ext cx="144462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" name="Oval 10"/>
          <p:cNvSpPr>
            <a:spLocks noChangeArrowheads="1"/>
          </p:cNvSpPr>
          <p:nvPr/>
        </p:nvSpPr>
        <p:spPr bwMode="auto">
          <a:xfrm>
            <a:off x="4427984" y="5445224"/>
            <a:ext cx="144462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1" name="Oval 11"/>
          <p:cNvSpPr>
            <a:spLocks noChangeArrowheads="1"/>
          </p:cNvSpPr>
          <p:nvPr/>
        </p:nvSpPr>
        <p:spPr bwMode="auto">
          <a:xfrm>
            <a:off x="4211960" y="5445224"/>
            <a:ext cx="144463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2" name="Oval 12"/>
          <p:cNvSpPr>
            <a:spLocks noChangeArrowheads="1"/>
          </p:cNvSpPr>
          <p:nvPr/>
        </p:nvSpPr>
        <p:spPr bwMode="auto">
          <a:xfrm>
            <a:off x="4714875" y="5302250"/>
            <a:ext cx="144463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3" name="Oval 13"/>
          <p:cNvSpPr>
            <a:spLocks noChangeArrowheads="1"/>
          </p:cNvSpPr>
          <p:nvPr/>
        </p:nvSpPr>
        <p:spPr bwMode="auto">
          <a:xfrm>
            <a:off x="3851920" y="5661248"/>
            <a:ext cx="144463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4" name="Oval 14"/>
          <p:cNvSpPr>
            <a:spLocks noChangeArrowheads="1"/>
          </p:cNvSpPr>
          <p:nvPr/>
        </p:nvSpPr>
        <p:spPr bwMode="auto">
          <a:xfrm>
            <a:off x="4932040" y="5445224"/>
            <a:ext cx="144462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5" name="Oval 15"/>
          <p:cNvSpPr>
            <a:spLocks noChangeArrowheads="1"/>
          </p:cNvSpPr>
          <p:nvPr/>
        </p:nvSpPr>
        <p:spPr bwMode="auto">
          <a:xfrm>
            <a:off x="4139952" y="5085184"/>
            <a:ext cx="144463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6" name="Oval 18"/>
          <p:cNvSpPr>
            <a:spLocks noChangeArrowheads="1"/>
          </p:cNvSpPr>
          <p:nvPr/>
        </p:nvSpPr>
        <p:spPr bwMode="auto">
          <a:xfrm>
            <a:off x="4283968" y="5517232"/>
            <a:ext cx="144463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7" name="Oval 19"/>
          <p:cNvSpPr>
            <a:spLocks noChangeArrowheads="1"/>
          </p:cNvSpPr>
          <p:nvPr/>
        </p:nvSpPr>
        <p:spPr bwMode="auto">
          <a:xfrm>
            <a:off x="4716016" y="4941168"/>
            <a:ext cx="144463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8" name="Oval 20"/>
          <p:cNvSpPr>
            <a:spLocks noChangeArrowheads="1"/>
          </p:cNvSpPr>
          <p:nvPr/>
        </p:nvSpPr>
        <p:spPr bwMode="auto">
          <a:xfrm>
            <a:off x="4930775" y="5302250"/>
            <a:ext cx="144463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9" name="Oval 21"/>
          <p:cNvSpPr>
            <a:spLocks noChangeArrowheads="1"/>
          </p:cNvSpPr>
          <p:nvPr/>
        </p:nvSpPr>
        <p:spPr bwMode="auto">
          <a:xfrm>
            <a:off x="4716016" y="5661248"/>
            <a:ext cx="144462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50" name="Oval 22"/>
          <p:cNvSpPr>
            <a:spLocks noChangeArrowheads="1"/>
          </p:cNvSpPr>
          <p:nvPr/>
        </p:nvSpPr>
        <p:spPr bwMode="auto">
          <a:xfrm>
            <a:off x="4355976" y="5085184"/>
            <a:ext cx="144463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51" name="Oval 23"/>
          <p:cNvSpPr>
            <a:spLocks noChangeArrowheads="1"/>
          </p:cNvSpPr>
          <p:nvPr/>
        </p:nvSpPr>
        <p:spPr bwMode="auto">
          <a:xfrm>
            <a:off x="4644008" y="450912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52" name="Oval 24"/>
          <p:cNvSpPr>
            <a:spLocks noChangeArrowheads="1"/>
          </p:cNvSpPr>
          <p:nvPr/>
        </p:nvSpPr>
        <p:spPr bwMode="auto">
          <a:xfrm>
            <a:off x="4932040" y="5157192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53" name="Oval 25"/>
          <p:cNvSpPr>
            <a:spLocks noChangeArrowheads="1"/>
          </p:cNvSpPr>
          <p:nvPr/>
        </p:nvSpPr>
        <p:spPr bwMode="auto">
          <a:xfrm>
            <a:off x="4138613" y="47974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54" name="Oval 26"/>
          <p:cNvSpPr>
            <a:spLocks noChangeArrowheads="1"/>
          </p:cNvSpPr>
          <p:nvPr/>
        </p:nvSpPr>
        <p:spPr bwMode="auto">
          <a:xfrm>
            <a:off x="4714875" y="47974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55" name="Oval 27"/>
          <p:cNvSpPr>
            <a:spLocks noChangeArrowheads="1"/>
          </p:cNvSpPr>
          <p:nvPr/>
        </p:nvSpPr>
        <p:spPr bwMode="auto">
          <a:xfrm>
            <a:off x="4788024" y="414908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56" name="Oval 28"/>
          <p:cNvSpPr>
            <a:spLocks noChangeArrowheads="1"/>
          </p:cNvSpPr>
          <p:nvPr/>
        </p:nvSpPr>
        <p:spPr bwMode="auto">
          <a:xfrm>
            <a:off x="4572000" y="522920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57" name="Oval 29"/>
          <p:cNvSpPr>
            <a:spLocks noChangeArrowheads="1"/>
          </p:cNvSpPr>
          <p:nvPr/>
        </p:nvSpPr>
        <p:spPr bwMode="auto">
          <a:xfrm>
            <a:off x="4283968" y="4293096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58" name="Oval 30"/>
          <p:cNvSpPr>
            <a:spLocks noChangeArrowheads="1"/>
          </p:cNvSpPr>
          <p:nvPr/>
        </p:nvSpPr>
        <p:spPr bwMode="auto">
          <a:xfrm>
            <a:off x="4427538" y="47974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59" name="Oval 31"/>
          <p:cNvSpPr>
            <a:spLocks noChangeArrowheads="1"/>
          </p:cNvSpPr>
          <p:nvPr/>
        </p:nvSpPr>
        <p:spPr bwMode="auto">
          <a:xfrm>
            <a:off x="4860032" y="458112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0" name="Oval 32"/>
          <p:cNvSpPr>
            <a:spLocks noChangeArrowheads="1"/>
          </p:cNvSpPr>
          <p:nvPr/>
        </p:nvSpPr>
        <p:spPr bwMode="auto">
          <a:xfrm>
            <a:off x="5076056" y="5373216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1" name="Oval 33"/>
          <p:cNvSpPr>
            <a:spLocks noChangeArrowheads="1"/>
          </p:cNvSpPr>
          <p:nvPr/>
        </p:nvSpPr>
        <p:spPr bwMode="auto">
          <a:xfrm>
            <a:off x="4355976" y="494116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2" name="Oval 34"/>
          <p:cNvSpPr>
            <a:spLocks noChangeArrowheads="1"/>
          </p:cNvSpPr>
          <p:nvPr/>
        </p:nvSpPr>
        <p:spPr bwMode="auto">
          <a:xfrm>
            <a:off x="4427984" y="4005064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3" name="Oval 35"/>
          <p:cNvSpPr>
            <a:spLocks noChangeArrowheads="1"/>
          </p:cNvSpPr>
          <p:nvPr/>
        </p:nvSpPr>
        <p:spPr bwMode="auto">
          <a:xfrm>
            <a:off x="4714875" y="429418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4" name="Oval 36"/>
          <p:cNvSpPr>
            <a:spLocks noChangeArrowheads="1"/>
          </p:cNvSpPr>
          <p:nvPr/>
        </p:nvSpPr>
        <p:spPr bwMode="auto">
          <a:xfrm>
            <a:off x="4860032" y="4725144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5" name="Oval 37"/>
          <p:cNvSpPr>
            <a:spLocks noChangeArrowheads="1"/>
          </p:cNvSpPr>
          <p:nvPr/>
        </p:nvSpPr>
        <p:spPr bwMode="auto">
          <a:xfrm>
            <a:off x="4716016" y="350100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6" name="Oval 38"/>
          <p:cNvSpPr>
            <a:spLocks noChangeArrowheads="1"/>
          </p:cNvSpPr>
          <p:nvPr/>
        </p:nvSpPr>
        <p:spPr bwMode="auto">
          <a:xfrm>
            <a:off x="4355976" y="450912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7" name="Oval 39"/>
          <p:cNvSpPr>
            <a:spLocks noChangeArrowheads="1"/>
          </p:cNvSpPr>
          <p:nvPr/>
        </p:nvSpPr>
        <p:spPr bwMode="auto">
          <a:xfrm>
            <a:off x="4427538" y="429418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8" name="Oval 40"/>
          <p:cNvSpPr>
            <a:spLocks noChangeArrowheads="1"/>
          </p:cNvSpPr>
          <p:nvPr/>
        </p:nvSpPr>
        <p:spPr bwMode="auto">
          <a:xfrm>
            <a:off x="4788024" y="4437112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9" name="Oval 41"/>
          <p:cNvSpPr>
            <a:spLocks noChangeArrowheads="1"/>
          </p:cNvSpPr>
          <p:nvPr/>
        </p:nvSpPr>
        <p:spPr bwMode="auto">
          <a:xfrm>
            <a:off x="5004048" y="530120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70" name="Oval 42"/>
          <p:cNvSpPr>
            <a:spLocks noChangeArrowheads="1"/>
          </p:cNvSpPr>
          <p:nvPr/>
        </p:nvSpPr>
        <p:spPr bwMode="auto">
          <a:xfrm>
            <a:off x="4499992" y="4653136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71" name="Oval 43"/>
          <p:cNvSpPr>
            <a:spLocks noChangeArrowheads="1"/>
          </p:cNvSpPr>
          <p:nvPr/>
        </p:nvSpPr>
        <p:spPr bwMode="auto">
          <a:xfrm>
            <a:off x="4427984" y="4005064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72" name="Oval 44"/>
          <p:cNvSpPr>
            <a:spLocks noChangeArrowheads="1"/>
          </p:cNvSpPr>
          <p:nvPr/>
        </p:nvSpPr>
        <p:spPr bwMode="auto">
          <a:xfrm>
            <a:off x="4714875" y="3789363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73" name="Oval 45"/>
          <p:cNvSpPr>
            <a:spLocks noChangeArrowheads="1"/>
          </p:cNvSpPr>
          <p:nvPr/>
        </p:nvSpPr>
        <p:spPr bwMode="auto">
          <a:xfrm>
            <a:off x="4427538" y="3789363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74" name="Oval 46"/>
          <p:cNvSpPr>
            <a:spLocks noChangeArrowheads="1"/>
          </p:cNvSpPr>
          <p:nvPr/>
        </p:nvSpPr>
        <p:spPr bwMode="auto">
          <a:xfrm>
            <a:off x="4572000" y="386104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75" name="Oval 47"/>
          <p:cNvSpPr>
            <a:spLocks noChangeArrowheads="1"/>
          </p:cNvSpPr>
          <p:nvPr/>
        </p:nvSpPr>
        <p:spPr bwMode="auto">
          <a:xfrm>
            <a:off x="4427984" y="4077072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76" name="Oval 48"/>
          <p:cNvSpPr>
            <a:spLocks noChangeArrowheads="1"/>
          </p:cNvSpPr>
          <p:nvPr/>
        </p:nvSpPr>
        <p:spPr bwMode="auto">
          <a:xfrm>
            <a:off x="4427538" y="32861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77" name="Oval 49"/>
          <p:cNvSpPr>
            <a:spLocks noChangeArrowheads="1"/>
          </p:cNvSpPr>
          <p:nvPr/>
        </p:nvSpPr>
        <p:spPr bwMode="auto">
          <a:xfrm>
            <a:off x="4211960" y="494116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78" name="Oval 50"/>
          <p:cNvSpPr>
            <a:spLocks noChangeArrowheads="1"/>
          </p:cNvSpPr>
          <p:nvPr/>
        </p:nvSpPr>
        <p:spPr bwMode="auto">
          <a:xfrm>
            <a:off x="5148064" y="558924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79" name="Oval 51"/>
          <p:cNvSpPr>
            <a:spLocks noChangeArrowheads="1"/>
          </p:cNvSpPr>
          <p:nvPr/>
        </p:nvSpPr>
        <p:spPr bwMode="auto">
          <a:xfrm>
            <a:off x="4572000" y="5517232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80" name="Oval 52"/>
          <p:cNvSpPr>
            <a:spLocks noChangeArrowheads="1"/>
          </p:cNvSpPr>
          <p:nvPr/>
        </p:nvSpPr>
        <p:spPr bwMode="auto">
          <a:xfrm>
            <a:off x="5364088" y="558924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81" name="Oval 53"/>
          <p:cNvSpPr>
            <a:spLocks noChangeArrowheads="1"/>
          </p:cNvSpPr>
          <p:nvPr/>
        </p:nvSpPr>
        <p:spPr bwMode="auto">
          <a:xfrm>
            <a:off x="4139952" y="558924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82" name="Oval 54"/>
          <p:cNvSpPr>
            <a:spLocks noChangeArrowheads="1"/>
          </p:cNvSpPr>
          <p:nvPr/>
        </p:nvSpPr>
        <p:spPr bwMode="auto">
          <a:xfrm>
            <a:off x="4211960" y="566124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83" name="Oval 55"/>
          <p:cNvSpPr>
            <a:spLocks noChangeArrowheads="1"/>
          </p:cNvSpPr>
          <p:nvPr/>
        </p:nvSpPr>
        <p:spPr bwMode="auto">
          <a:xfrm>
            <a:off x="4716016" y="5157192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84" name="Oval 56"/>
          <p:cNvSpPr>
            <a:spLocks noChangeArrowheads="1"/>
          </p:cNvSpPr>
          <p:nvPr/>
        </p:nvSpPr>
        <p:spPr bwMode="auto">
          <a:xfrm>
            <a:off x="4284663" y="530225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85" name="Oval 57"/>
          <p:cNvSpPr>
            <a:spLocks noChangeArrowheads="1"/>
          </p:cNvSpPr>
          <p:nvPr/>
        </p:nvSpPr>
        <p:spPr bwMode="auto">
          <a:xfrm>
            <a:off x="4355976" y="522920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86" name="Oval 58"/>
          <p:cNvSpPr>
            <a:spLocks noChangeArrowheads="1"/>
          </p:cNvSpPr>
          <p:nvPr/>
        </p:nvSpPr>
        <p:spPr bwMode="auto">
          <a:xfrm>
            <a:off x="4788024" y="5445224"/>
            <a:ext cx="141287" cy="144463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87" name="Oval 59"/>
          <p:cNvSpPr>
            <a:spLocks noChangeArrowheads="1"/>
          </p:cNvSpPr>
          <p:nvPr/>
        </p:nvSpPr>
        <p:spPr bwMode="auto">
          <a:xfrm>
            <a:off x="4427984" y="4653136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88" name="Oval 60"/>
          <p:cNvSpPr>
            <a:spLocks noChangeArrowheads="1"/>
          </p:cNvSpPr>
          <p:nvPr/>
        </p:nvSpPr>
        <p:spPr bwMode="auto">
          <a:xfrm>
            <a:off x="4355976" y="4653136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89" name="Oval 61"/>
          <p:cNvSpPr>
            <a:spLocks noChangeArrowheads="1"/>
          </p:cNvSpPr>
          <p:nvPr/>
        </p:nvSpPr>
        <p:spPr bwMode="auto">
          <a:xfrm>
            <a:off x="4860032" y="494116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90" name="Oval 62"/>
          <p:cNvSpPr>
            <a:spLocks noChangeArrowheads="1"/>
          </p:cNvSpPr>
          <p:nvPr/>
        </p:nvSpPr>
        <p:spPr bwMode="auto">
          <a:xfrm>
            <a:off x="4932040" y="566124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91" name="Oval 63"/>
          <p:cNvSpPr>
            <a:spLocks noChangeArrowheads="1"/>
          </p:cNvSpPr>
          <p:nvPr/>
        </p:nvSpPr>
        <p:spPr bwMode="auto">
          <a:xfrm>
            <a:off x="4355976" y="4725144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92" name="Oval 64"/>
          <p:cNvSpPr>
            <a:spLocks noChangeArrowheads="1"/>
          </p:cNvSpPr>
          <p:nvPr/>
        </p:nvSpPr>
        <p:spPr bwMode="auto">
          <a:xfrm>
            <a:off x="4644008" y="5157192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93" name="Oval 65"/>
          <p:cNvSpPr>
            <a:spLocks noChangeArrowheads="1"/>
          </p:cNvSpPr>
          <p:nvPr/>
        </p:nvSpPr>
        <p:spPr bwMode="auto">
          <a:xfrm>
            <a:off x="4716016" y="458112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94" name="Oval 66"/>
          <p:cNvSpPr>
            <a:spLocks noChangeArrowheads="1"/>
          </p:cNvSpPr>
          <p:nvPr/>
        </p:nvSpPr>
        <p:spPr bwMode="auto">
          <a:xfrm>
            <a:off x="4355976" y="3717032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95" name="Oval 67"/>
          <p:cNvSpPr>
            <a:spLocks noChangeArrowheads="1"/>
          </p:cNvSpPr>
          <p:nvPr/>
        </p:nvSpPr>
        <p:spPr bwMode="auto">
          <a:xfrm>
            <a:off x="4427984" y="566124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96" name="Oval 68"/>
          <p:cNvSpPr>
            <a:spLocks noChangeArrowheads="1"/>
          </p:cNvSpPr>
          <p:nvPr/>
        </p:nvSpPr>
        <p:spPr bwMode="auto">
          <a:xfrm>
            <a:off x="4211960" y="450912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97" name="Oval 69"/>
          <p:cNvSpPr>
            <a:spLocks noChangeArrowheads="1"/>
          </p:cNvSpPr>
          <p:nvPr/>
        </p:nvSpPr>
        <p:spPr bwMode="auto">
          <a:xfrm>
            <a:off x="4572000" y="4365104"/>
            <a:ext cx="141288" cy="144463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98" name="Oval 70"/>
          <p:cNvSpPr>
            <a:spLocks noChangeArrowheads="1"/>
          </p:cNvSpPr>
          <p:nvPr/>
        </p:nvSpPr>
        <p:spPr bwMode="auto">
          <a:xfrm>
            <a:off x="4499992" y="4725144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99" name="Oval 71"/>
          <p:cNvSpPr>
            <a:spLocks noChangeArrowheads="1"/>
          </p:cNvSpPr>
          <p:nvPr/>
        </p:nvSpPr>
        <p:spPr bwMode="auto">
          <a:xfrm>
            <a:off x="4572000" y="5013176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00" name="Oval 72"/>
          <p:cNvSpPr>
            <a:spLocks noChangeArrowheads="1"/>
          </p:cNvSpPr>
          <p:nvPr/>
        </p:nvSpPr>
        <p:spPr bwMode="auto">
          <a:xfrm>
            <a:off x="4716016" y="422108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01" name="Oval 73"/>
          <p:cNvSpPr>
            <a:spLocks noChangeArrowheads="1"/>
          </p:cNvSpPr>
          <p:nvPr/>
        </p:nvSpPr>
        <p:spPr bwMode="auto">
          <a:xfrm>
            <a:off x="4716016" y="458112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02" name="Oval 74"/>
          <p:cNvSpPr>
            <a:spLocks noChangeArrowheads="1"/>
          </p:cNvSpPr>
          <p:nvPr/>
        </p:nvSpPr>
        <p:spPr bwMode="auto">
          <a:xfrm>
            <a:off x="4355976" y="450912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03" name="Oval 75"/>
          <p:cNvSpPr>
            <a:spLocks noChangeArrowheads="1"/>
          </p:cNvSpPr>
          <p:nvPr/>
        </p:nvSpPr>
        <p:spPr bwMode="auto">
          <a:xfrm>
            <a:off x="4355976" y="522920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04" name="Oval 76"/>
          <p:cNvSpPr>
            <a:spLocks noChangeArrowheads="1"/>
          </p:cNvSpPr>
          <p:nvPr/>
        </p:nvSpPr>
        <p:spPr bwMode="auto">
          <a:xfrm>
            <a:off x="4859338" y="429418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05" name="Oval 77"/>
          <p:cNvSpPr>
            <a:spLocks noChangeArrowheads="1"/>
          </p:cNvSpPr>
          <p:nvPr/>
        </p:nvSpPr>
        <p:spPr bwMode="auto">
          <a:xfrm>
            <a:off x="5148064" y="5517232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06" name="Oval 78"/>
          <p:cNvSpPr>
            <a:spLocks noChangeArrowheads="1"/>
          </p:cNvSpPr>
          <p:nvPr/>
        </p:nvSpPr>
        <p:spPr bwMode="auto">
          <a:xfrm>
            <a:off x="4211960" y="5157192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07" name="Oval 79"/>
          <p:cNvSpPr>
            <a:spLocks noChangeArrowheads="1"/>
          </p:cNvSpPr>
          <p:nvPr/>
        </p:nvSpPr>
        <p:spPr bwMode="auto">
          <a:xfrm>
            <a:off x="5220072" y="566124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08" name="Oval 80"/>
          <p:cNvSpPr>
            <a:spLocks noChangeArrowheads="1"/>
          </p:cNvSpPr>
          <p:nvPr/>
        </p:nvSpPr>
        <p:spPr bwMode="auto">
          <a:xfrm>
            <a:off x="4283968" y="4077072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09" name="Oval 81"/>
          <p:cNvSpPr>
            <a:spLocks noChangeArrowheads="1"/>
          </p:cNvSpPr>
          <p:nvPr/>
        </p:nvSpPr>
        <p:spPr bwMode="auto">
          <a:xfrm>
            <a:off x="4644008" y="4293096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10" name="Oval 82"/>
          <p:cNvSpPr>
            <a:spLocks noChangeArrowheads="1"/>
          </p:cNvSpPr>
          <p:nvPr/>
        </p:nvSpPr>
        <p:spPr bwMode="auto">
          <a:xfrm>
            <a:off x="4499992" y="4005064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11" name="Oval 83"/>
          <p:cNvSpPr>
            <a:spLocks noChangeArrowheads="1"/>
          </p:cNvSpPr>
          <p:nvPr/>
        </p:nvSpPr>
        <p:spPr bwMode="auto">
          <a:xfrm>
            <a:off x="4572000" y="3573016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12" name="Oval 84"/>
          <p:cNvSpPr>
            <a:spLocks noChangeArrowheads="1"/>
          </p:cNvSpPr>
          <p:nvPr/>
        </p:nvSpPr>
        <p:spPr bwMode="auto">
          <a:xfrm>
            <a:off x="4572000" y="458112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13" name="Oval 85"/>
          <p:cNvSpPr>
            <a:spLocks noChangeArrowheads="1"/>
          </p:cNvSpPr>
          <p:nvPr/>
        </p:nvSpPr>
        <p:spPr bwMode="auto">
          <a:xfrm>
            <a:off x="4644008" y="4293096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14" name="Oval 86"/>
          <p:cNvSpPr>
            <a:spLocks noChangeArrowheads="1"/>
          </p:cNvSpPr>
          <p:nvPr/>
        </p:nvSpPr>
        <p:spPr bwMode="auto">
          <a:xfrm>
            <a:off x="4644008" y="414908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15" name="Oval 87"/>
          <p:cNvSpPr>
            <a:spLocks noChangeArrowheads="1"/>
          </p:cNvSpPr>
          <p:nvPr/>
        </p:nvSpPr>
        <p:spPr bwMode="auto">
          <a:xfrm>
            <a:off x="4716016" y="4005064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16" name="Oval 88"/>
          <p:cNvSpPr>
            <a:spLocks noChangeArrowheads="1"/>
          </p:cNvSpPr>
          <p:nvPr/>
        </p:nvSpPr>
        <p:spPr bwMode="auto">
          <a:xfrm>
            <a:off x="4572000" y="4077072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17" name="Oval 89"/>
          <p:cNvSpPr>
            <a:spLocks noChangeArrowheads="1"/>
          </p:cNvSpPr>
          <p:nvPr/>
        </p:nvSpPr>
        <p:spPr bwMode="auto">
          <a:xfrm>
            <a:off x="4644008" y="422108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18" name="Oval 90"/>
          <p:cNvSpPr>
            <a:spLocks noChangeArrowheads="1"/>
          </p:cNvSpPr>
          <p:nvPr/>
        </p:nvSpPr>
        <p:spPr bwMode="auto">
          <a:xfrm>
            <a:off x="4499992" y="378904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19" name="Oval 91"/>
          <p:cNvSpPr>
            <a:spLocks noChangeArrowheads="1"/>
          </p:cNvSpPr>
          <p:nvPr/>
        </p:nvSpPr>
        <p:spPr bwMode="auto">
          <a:xfrm>
            <a:off x="4714875" y="32861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20" name="Oval 92"/>
          <p:cNvSpPr>
            <a:spLocks noChangeArrowheads="1"/>
          </p:cNvSpPr>
          <p:nvPr/>
        </p:nvSpPr>
        <p:spPr bwMode="auto">
          <a:xfrm>
            <a:off x="4427538" y="32861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21" name="Oval 93"/>
          <p:cNvSpPr>
            <a:spLocks noChangeArrowheads="1"/>
          </p:cNvSpPr>
          <p:nvPr/>
        </p:nvSpPr>
        <p:spPr bwMode="auto">
          <a:xfrm>
            <a:off x="4572000" y="3717032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22" name="Oval 94"/>
          <p:cNvSpPr>
            <a:spLocks noChangeArrowheads="1"/>
          </p:cNvSpPr>
          <p:nvPr/>
        </p:nvSpPr>
        <p:spPr bwMode="auto">
          <a:xfrm>
            <a:off x="4572000" y="350100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23" name="Oval 95"/>
          <p:cNvSpPr>
            <a:spLocks noChangeArrowheads="1"/>
          </p:cNvSpPr>
          <p:nvPr/>
        </p:nvSpPr>
        <p:spPr bwMode="auto">
          <a:xfrm>
            <a:off x="4427984" y="386104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24" name="Oval 96"/>
          <p:cNvSpPr>
            <a:spLocks noChangeArrowheads="1"/>
          </p:cNvSpPr>
          <p:nvPr/>
        </p:nvSpPr>
        <p:spPr bwMode="auto">
          <a:xfrm>
            <a:off x="4283968" y="342900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25" name="Oval 97"/>
          <p:cNvSpPr>
            <a:spLocks noChangeArrowheads="1"/>
          </p:cNvSpPr>
          <p:nvPr/>
        </p:nvSpPr>
        <p:spPr bwMode="auto">
          <a:xfrm>
            <a:off x="4355976" y="3573016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26" name="Oval 98"/>
          <p:cNvSpPr>
            <a:spLocks noChangeArrowheads="1"/>
          </p:cNvSpPr>
          <p:nvPr/>
        </p:nvSpPr>
        <p:spPr bwMode="auto">
          <a:xfrm>
            <a:off x="4572000" y="3286125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27" name="Oval 99"/>
          <p:cNvSpPr>
            <a:spLocks noChangeArrowheads="1"/>
          </p:cNvSpPr>
          <p:nvPr/>
        </p:nvSpPr>
        <p:spPr bwMode="auto">
          <a:xfrm>
            <a:off x="4644008" y="386104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28" name="Oval 100"/>
          <p:cNvSpPr>
            <a:spLocks noChangeArrowheads="1"/>
          </p:cNvSpPr>
          <p:nvPr/>
        </p:nvSpPr>
        <p:spPr bwMode="auto">
          <a:xfrm>
            <a:off x="4355976" y="3284984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29" name="Oval 101"/>
          <p:cNvSpPr>
            <a:spLocks noChangeArrowheads="1"/>
          </p:cNvSpPr>
          <p:nvPr/>
        </p:nvSpPr>
        <p:spPr bwMode="auto">
          <a:xfrm>
            <a:off x="4644008" y="3573016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30" name="Oval 102"/>
          <p:cNvSpPr>
            <a:spLocks noChangeArrowheads="1"/>
          </p:cNvSpPr>
          <p:nvPr/>
        </p:nvSpPr>
        <p:spPr bwMode="auto">
          <a:xfrm>
            <a:off x="4427538" y="285273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31" name="Oval 103"/>
          <p:cNvSpPr>
            <a:spLocks noChangeArrowheads="1"/>
          </p:cNvSpPr>
          <p:nvPr/>
        </p:nvSpPr>
        <p:spPr bwMode="auto">
          <a:xfrm>
            <a:off x="4427984" y="306896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32" name="Oval 104"/>
          <p:cNvSpPr>
            <a:spLocks noChangeArrowheads="1"/>
          </p:cNvSpPr>
          <p:nvPr/>
        </p:nvSpPr>
        <p:spPr bwMode="auto">
          <a:xfrm>
            <a:off x="4714875" y="285273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33" name="Oval 105"/>
          <p:cNvSpPr>
            <a:spLocks noChangeArrowheads="1"/>
          </p:cNvSpPr>
          <p:nvPr/>
        </p:nvSpPr>
        <p:spPr bwMode="auto">
          <a:xfrm>
            <a:off x="4427538" y="285273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34" name="Oval 106"/>
          <p:cNvSpPr>
            <a:spLocks noChangeArrowheads="1"/>
          </p:cNvSpPr>
          <p:nvPr/>
        </p:nvSpPr>
        <p:spPr bwMode="auto">
          <a:xfrm>
            <a:off x="4499992" y="3212976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35" name="Oval 107"/>
          <p:cNvSpPr>
            <a:spLocks noChangeArrowheads="1"/>
          </p:cNvSpPr>
          <p:nvPr/>
        </p:nvSpPr>
        <p:spPr bwMode="auto">
          <a:xfrm>
            <a:off x="4499992" y="270892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36" name="Oval 108"/>
          <p:cNvSpPr>
            <a:spLocks noChangeArrowheads="1"/>
          </p:cNvSpPr>
          <p:nvPr/>
        </p:nvSpPr>
        <p:spPr bwMode="auto">
          <a:xfrm>
            <a:off x="4283968" y="2996952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37" name="Oval 109"/>
          <p:cNvSpPr>
            <a:spLocks noChangeArrowheads="1"/>
          </p:cNvSpPr>
          <p:nvPr/>
        </p:nvSpPr>
        <p:spPr bwMode="auto">
          <a:xfrm>
            <a:off x="4355976" y="270892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38" name="Oval 110"/>
          <p:cNvSpPr>
            <a:spLocks noChangeArrowheads="1"/>
          </p:cNvSpPr>
          <p:nvPr/>
        </p:nvSpPr>
        <p:spPr bwMode="auto">
          <a:xfrm>
            <a:off x="4572000" y="2996952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39" name="Oval 111"/>
          <p:cNvSpPr>
            <a:spLocks noChangeArrowheads="1"/>
          </p:cNvSpPr>
          <p:nvPr/>
        </p:nvSpPr>
        <p:spPr bwMode="auto">
          <a:xfrm>
            <a:off x="4644008" y="2924944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41" name="Oval 113"/>
          <p:cNvSpPr>
            <a:spLocks noChangeArrowheads="1"/>
          </p:cNvSpPr>
          <p:nvPr/>
        </p:nvSpPr>
        <p:spPr bwMode="auto">
          <a:xfrm>
            <a:off x="4644008" y="2636912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42" name="Oval 114"/>
          <p:cNvSpPr>
            <a:spLocks noChangeArrowheads="1"/>
          </p:cNvSpPr>
          <p:nvPr/>
        </p:nvSpPr>
        <p:spPr bwMode="auto">
          <a:xfrm>
            <a:off x="4641850" y="2349500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45" name="Oval 117"/>
          <p:cNvSpPr>
            <a:spLocks noChangeArrowheads="1"/>
          </p:cNvSpPr>
          <p:nvPr/>
        </p:nvSpPr>
        <p:spPr bwMode="auto">
          <a:xfrm>
            <a:off x="4499992" y="2492896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46" name="Oval 118"/>
          <p:cNvSpPr>
            <a:spLocks noChangeArrowheads="1"/>
          </p:cNvSpPr>
          <p:nvPr/>
        </p:nvSpPr>
        <p:spPr bwMode="auto">
          <a:xfrm>
            <a:off x="4499992" y="2636912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47" name="Oval 119"/>
          <p:cNvSpPr>
            <a:spLocks noChangeArrowheads="1"/>
          </p:cNvSpPr>
          <p:nvPr/>
        </p:nvSpPr>
        <p:spPr bwMode="auto">
          <a:xfrm>
            <a:off x="4572000" y="3284984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48" name="Oval 120"/>
          <p:cNvSpPr>
            <a:spLocks noChangeArrowheads="1"/>
          </p:cNvSpPr>
          <p:nvPr/>
        </p:nvSpPr>
        <p:spPr bwMode="auto">
          <a:xfrm>
            <a:off x="4644008" y="3284984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50" name="Oval 122"/>
          <p:cNvSpPr>
            <a:spLocks noChangeArrowheads="1"/>
          </p:cNvSpPr>
          <p:nvPr/>
        </p:nvSpPr>
        <p:spPr bwMode="auto">
          <a:xfrm>
            <a:off x="4716016" y="3140968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51" name="Oval 123"/>
          <p:cNvSpPr>
            <a:spLocks noChangeArrowheads="1"/>
          </p:cNvSpPr>
          <p:nvPr/>
        </p:nvSpPr>
        <p:spPr bwMode="auto">
          <a:xfrm flipH="1">
            <a:off x="4572000" y="3356992"/>
            <a:ext cx="146496" cy="143743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57" name="Oval 129"/>
          <p:cNvSpPr>
            <a:spLocks noChangeArrowheads="1"/>
          </p:cNvSpPr>
          <p:nvPr/>
        </p:nvSpPr>
        <p:spPr bwMode="auto">
          <a:xfrm>
            <a:off x="4644008" y="4365104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64" name="Oval 116"/>
          <p:cNvSpPr>
            <a:spLocks noChangeArrowheads="1"/>
          </p:cNvSpPr>
          <p:nvPr/>
        </p:nvSpPr>
        <p:spPr bwMode="auto">
          <a:xfrm>
            <a:off x="4499992" y="2276872"/>
            <a:ext cx="142875" cy="142875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32" name="Text Box 17"/>
          <p:cNvSpPr txBox="1">
            <a:spLocks noChangeArrowheads="1"/>
          </p:cNvSpPr>
          <p:nvPr/>
        </p:nvSpPr>
        <p:spPr bwMode="auto">
          <a:xfrm>
            <a:off x="2483768" y="6093296"/>
            <a:ext cx="4224233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dirty="0" smtClean="0"/>
              <a:t>ABD Başkanlık Seçimi (2008)</a:t>
            </a:r>
            <a:endParaRPr lang="tr-TR" dirty="0"/>
          </a:p>
        </p:txBody>
      </p:sp>
      <p:sp>
        <p:nvSpPr>
          <p:cNvPr id="136" name="135 Dikdörtgen"/>
          <p:cNvSpPr/>
          <p:nvPr/>
        </p:nvSpPr>
        <p:spPr>
          <a:xfrm>
            <a:off x="0" y="188640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000" dirty="0" smtClean="0">
                <a:solidFill>
                  <a:schemeClr val="bg1"/>
                </a:solidFill>
              </a:rPr>
              <a:t>ABD Başkanlık Seçimi Örneği (n =1600, s = 0,0125)*</a:t>
            </a:r>
            <a:endParaRPr lang="tr-TR" sz="3000" dirty="0">
              <a:solidFill>
                <a:schemeClr val="bg1"/>
              </a:solidFill>
            </a:endParaRPr>
          </a:p>
        </p:txBody>
      </p:sp>
      <p:sp>
        <p:nvSpPr>
          <p:cNvPr id="137" name="136 Metin kutusu"/>
          <p:cNvSpPr txBox="1"/>
          <p:nvPr/>
        </p:nvSpPr>
        <p:spPr>
          <a:xfrm>
            <a:off x="5940152" y="1484784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-27384"/>
            <a:ext cx="8229600" cy="980728"/>
          </a:xfrm>
        </p:spPr>
        <p:txBody>
          <a:bodyPr/>
          <a:lstStyle/>
          <a:p>
            <a:r>
              <a:rPr lang="tr-TR" dirty="0" err="1" smtClean="0"/>
              <a:t>Gallup</a:t>
            </a:r>
            <a:endParaRPr lang="tr-T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type="tbl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7449" y="980728"/>
            <a:ext cx="8956551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5431022" y="6165304"/>
            <a:ext cx="3605474" cy="276999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 dirty="0" smtClean="0"/>
              <a:t>Kaynak: http</a:t>
            </a:r>
            <a:r>
              <a:rPr lang="tr-TR" sz="1200" dirty="0"/>
              <a:t>://en.</a:t>
            </a:r>
            <a:r>
              <a:rPr lang="tr-TR" sz="1200" dirty="0" err="1"/>
              <a:t>wikipedia</a:t>
            </a:r>
            <a:r>
              <a:rPr lang="tr-TR" sz="1200" dirty="0"/>
              <a:t>.org/</a:t>
            </a:r>
            <a:r>
              <a:rPr lang="tr-TR" sz="1200" dirty="0" err="1"/>
              <a:t>wiki</a:t>
            </a:r>
            <a:r>
              <a:rPr lang="tr-TR" sz="1200" dirty="0"/>
              <a:t>/File:</a:t>
            </a:r>
            <a:r>
              <a:rPr lang="tr-TR" sz="1200" dirty="0" err="1"/>
              <a:t>Bypolls</a:t>
            </a:r>
            <a:r>
              <a:rPr lang="tr-TR" sz="1200" dirty="0"/>
              <a:t>.</a:t>
            </a:r>
            <a:r>
              <a:rPr lang="tr-TR" sz="1200" dirty="0" err="1"/>
              <a:t>gif</a:t>
            </a:r>
            <a:endParaRPr lang="tr-TR" sz="1200" dirty="0"/>
          </a:p>
        </p:txBody>
      </p:sp>
      <p:sp>
        <p:nvSpPr>
          <p:cNvPr id="6" name="5 Metin kutusu"/>
          <p:cNvSpPr txBox="1"/>
          <p:nvPr/>
        </p:nvSpPr>
        <p:spPr>
          <a:xfrm>
            <a:off x="539552" y="5589240"/>
            <a:ext cx="82809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dirty="0" smtClean="0">
                <a:latin typeface="+mn-lt"/>
              </a:rPr>
              <a:t>Gallup 25 tahminin tümünde Obama’nın kazanacağını öngörmüş </a:t>
            </a:r>
            <a:endParaRPr lang="tr-TR" sz="2200" dirty="0">
              <a:latin typeface="+mn-lt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Yani?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4953000"/>
          </a:xfrm>
        </p:spPr>
        <p:txBody>
          <a:bodyPr/>
          <a:lstStyle/>
          <a:p>
            <a:r>
              <a:rPr lang="tr-TR" dirty="0" smtClean="0"/>
              <a:t>Aynı kamu oyu şirketinin 1600 denekle yaptığı araştırmada </a:t>
            </a:r>
            <a:r>
              <a:rPr lang="tr-TR" dirty="0" err="1" smtClean="0"/>
              <a:t>Obama’nın</a:t>
            </a:r>
            <a:r>
              <a:rPr lang="tr-TR" dirty="0" smtClean="0"/>
              <a:t> %95 güvenle oyların gene %53’ünü (bu sefer </a:t>
            </a:r>
            <a:r>
              <a:rPr lang="en-US" dirty="0" smtClean="0"/>
              <a:t>±</a:t>
            </a:r>
            <a:r>
              <a:rPr lang="tr-TR" dirty="0" smtClean="0"/>
              <a:t>%2,5, 2SH) alacağını tahmin ettiğini varsayalım. Obama şimdi daha rahat. . .</a:t>
            </a:r>
          </a:p>
          <a:p>
            <a:r>
              <a:rPr lang="tr-TR" dirty="0" smtClean="0"/>
              <a:t>Çünkü 100 örneklemden ancak 5’inde oy oranı %50,5’ten az, %55,5’ten fazla olabilir</a:t>
            </a:r>
          </a:p>
          <a:p>
            <a:r>
              <a:rPr lang="tr-TR" dirty="0" smtClean="0"/>
              <a:t>Yani rakibinin seçimi kazanması çok küçük bir olasılık (ama sıfır değil)</a:t>
            </a:r>
          </a:p>
          <a:p>
            <a:r>
              <a:rPr lang="tr-TR" dirty="0" smtClean="0"/>
              <a:t>Seçim tahminlerine bir daha bakalım</a:t>
            </a:r>
          </a:p>
          <a:p>
            <a:endParaRPr lang="tr-TR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2286000" y="2459504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7" name="Picture 5" descr="Bypolls.gif">
            <a:hlinkClick r:id="rId3"/>
          </p:cNvPr>
          <p:cNvPicPr>
            <a:picLocks noGrp="1" noChangeAspect="1" noChangeArrowheads="1"/>
          </p:cNvPicPr>
          <p:nvPr>
            <p:ph type="tbl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5526" y="1412776"/>
            <a:ext cx="4348474" cy="4525963"/>
          </a:xfrm>
          <a:prstGeom prst="rect">
            <a:avLst/>
          </a:prstGeom>
          <a:noFill/>
        </p:spPr>
      </p:pic>
      <p:sp>
        <p:nvSpPr>
          <p:cNvPr id="8" name="2 İçerik Yer Tutucusu"/>
          <p:cNvSpPr txBox="1">
            <a:spLocks/>
          </p:cNvSpPr>
          <p:nvPr/>
        </p:nvSpPr>
        <p:spPr bwMode="auto">
          <a:xfrm>
            <a:off x="179512" y="1052736"/>
            <a:ext cx="4248472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tr-TR" dirty="0" err="1" smtClean="0"/>
              <a:t>Gallup</a:t>
            </a:r>
            <a:r>
              <a:rPr lang="tr-TR" dirty="0" smtClean="0"/>
              <a:t> da dahil bütün kamu oyu araştırma şirketleri evren parametresini bilmedikleri halde büyük çoğunlukla seçimi </a:t>
            </a:r>
            <a:r>
              <a:rPr lang="tr-TR" dirty="0" err="1" smtClean="0"/>
              <a:t>Obama’nın</a:t>
            </a:r>
            <a:r>
              <a:rPr lang="tr-TR" dirty="0" smtClean="0"/>
              <a:t> kazanacağını öngörmüşler</a:t>
            </a:r>
          </a:p>
          <a:p>
            <a:pPr algn="l">
              <a:buFont typeface="Arial" pitchFamily="34" charset="0"/>
              <a:buChar char="•"/>
            </a:pPr>
            <a:endParaRPr lang="tr-TR" dirty="0" smtClean="0"/>
          </a:p>
        </p:txBody>
      </p:sp>
      <p:graphicFrame>
        <p:nvGraphicFramePr>
          <p:cNvPr id="9" name="8 Tablo"/>
          <p:cNvGraphicFramePr>
            <a:graphicFrameLocks noGrp="1"/>
          </p:cNvGraphicFramePr>
          <p:nvPr/>
        </p:nvGraphicFramePr>
        <p:xfrm>
          <a:off x="179511" y="3573015"/>
          <a:ext cx="4248472" cy="2808311"/>
        </p:xfrm>
        <a:graphic>
          <a:graphicData uri="http://schemas.openxmlformats.org/drawingml/2006/table">
            <a:tbl>
              <a:tblPr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tblPr>
              <a:tblGrid>
                <a:gridCol w="2758115"/>
                <a:gridCol w="757395"/>
                <a:gridCol w="732962"/>
              </a:tblGrid>
              <a:tr h="213326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Oy yüzdesi (%)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26255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Kamuoyu araştırma şirketi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Obama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McCain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71507"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Reuters/CSPAN/</a:t>
                      </a:r>
                      <a:r>
                        <a:rPr lang="tr-TR" sz="12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Zogby</a:t>
                      </a: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</a:t>
                      </a:r>
                    </a:p>
                  </a:txBody>
                  <a:tcPr marL="84471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09932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Pew</a:t>
                      </a: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Center </a:t>
                      </a:r>
                      <a:r>
                        <a:rPr lang="tr-TR" sz="12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for</a:t>
                      </a: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tr-TR" sz="12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Research</a:t>
                      </a: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918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Investor's</a:t>
                      </a: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tr-TR" sz="12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Business</a:t>
                      </a: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tr-TR" sz="12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Daily</a:t>
                      </a: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/TIPP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5648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ABC </a:t>
                      </a:r>
                      <a:r>
                        <a:rPr lang="tr-TR" sz="12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News</a:t>
                      </a: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/Washington Post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3326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CNN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6255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Zogby Daily Tracking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9932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Gallup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1507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NBC News/Wall Street Journal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9932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Rasmussen Daily Tracking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507">
                <a:tc>
                  <a:txBody>
                    <a:bodyPr/>
                    <a:lstStyle/>
                    <a:p>
                      <a:pPr algn="l" rtl="0" fontAlgn="b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latin typeface="Arial TUR"/>
                        </a:rPr>
                        <a:t>SEÇİM SONUÇLARI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</a:tbl>
          </a:graphicData>
        </a:graphic>
      </p:graphicFrame>
      <p:sp>
        <p:nvSpPr>
          <p:cNvPr id="10" name="1 Başlık"/>
          <p:cNvSpPr>
            <a:spLocks noGrp="1"/>
          </p:cNvSpPr>
          <p:nvPr>
            <p:ph type="title"/>
          </p:nvPr>
        </p:nvSpPr>
        <p:spPr>
          <a:xfrm>
            <a:off x="899592" y="0"/>
            <a:ext cx="7330008" cy="914400"/>
          </a:xfrm>
        </p:spPr>
        <p:txBody>
          <a:bodyPr/>
          <a:lstStyle/>
          <a:p>
            <a:r>
              <a:rPr lang="tr-TR" dirty="0" smtClean="0"/>
              <a:t>ABD Başkanlık Seçimleri (2008)</a:t>
            </a:r>
            <a:endParaRPr lang="tr-TR" dirty="0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5538526" y="6165304"/>
            <a:ext cx="3605474" cy="276999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 dirty="0" smtClean="0"/>
              <a:t>Kaynak: http</a:t>
            </a:r>
            <a:r>
              <a:rPr lang="tr-TR" sz="1200" dirty="0"/>
              <a:t>://en.</a:t>
            </a:r>
            <a:r>
              <a:rPr lang="tr-TR" sz="1200" dirty="0" err="1"/>
              <a:t>wikipedia</a:t>
            </a:r>
            <a:r>
              <a:rPr lang="tr-TR" sz="1200" dirty="0"/>
              <a:t>.org/</a:t>
            </a:r>
            <a:r>
              <a:rPr lang="tr-TR" sz="1200" dirty="0" err="1"/>
              <a:t>wiki</a:t>
            </a:r>
            <a:r>
              <a:rPr lang="tr-TR" sz="1200" dirty="0"/>
              <a:t>/File:</a:t>
            </a:r>
            <a:r>
              <a:rPr lang="tr-TR" sz="1200" dirty="0" err="1"/>
              <a:t>Bypolls</a:t>
            </a:r>
            <a:r>
              <a:rPr lang="tr-TR" sz="1200" dirty="0"/>
              <a:t>.</a:t>
            </a:r>
            <a:r>
              <a:rPr lang="tr-TR" sz="1200" dirty="0" err="1"/>
              <a:t>gif</a:t>
            </a:r>
            <a:endParaRPr lang="tr-TR" sz="12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1520" y="0"/>
            <a:ext cx="8892480" cy="914400"/>
          </a:xfrm>
        </p:spPr>
        <p:txBody>
          <a:bodyPr/>
          <a:lstStyle/>
          <a:p>
            <a:r>
              <a:rPr lang="tr-TR" dirty="0" smtClean="0"/>
              <a:t>Ya Evren Parametresi Bilinmiyorsa?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219200"/>
            <a:ext cx="8424936" cy="4953000"/>
          </a:xfrm>
        </p:spPr>
        <p:txBody>
          <a:bodyPr/>
          <a:lstStyle/>
          <a:p>
            <a:r>
              <a:rPr lang="tr-TR" sz="2800" dirty="0" smtClean="0"/>
              <a:t>Seçimlerde birçok kamuoyu şirketi anket yapıyor</a:t>
            </a:r>
          </a:p>
          <a:p>
            <a:r>
              <a:rPr lang="tr-TR" sz="2800" dirty="0" smtClean="0"/>
              <a:t>Bir adayın / partinin oyların yüzde kaçını alırsa seçimi kazanacağı biliniyor </a:t>
            </a:r>
          </a:p>
          <a:p>
            <a:r>
              <a:rPr lang="tr-TR" sz="2800" dirty="0" smtClean="0"/>
              <a:t>Ama araştırmacılar evren parametresini bilmeden ve çoğu zaman sadece 1000-2000 denekten oluşan bir örneklem seçerek sonuçları evrene genellemek zorundalar</a:t>
            </a:r>
          </a:p>
          <a:p>
            <a:r>
              <a:rPr lang="tr-TR" sz="2800" dirty="0" smtClean="0"/>
              <a:t>Peki, evren parametresinin bilinmesi önemli mi?</a:t>
            </a:r>
          </a:p>
          <a:p>
            <a:r>
              <a:rPr lang="tr-TR" sz="2800" dirty="0" smtClean="0"/>
              <a:t>Bir örnek . . .      </a:t>
            </a:r>
            <a:endParaRPr lang="tr-TR" sz="28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72008"/>
            <a:ext cx="864096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sz="3600" dirty="0"/>
              <a:t>Sigara İçme - Akciğer Kanseri </a:t>
            </a:r>
            <a:r>
              <a:rPr lang="tr-TR" sz="3600" dirty="0" smtClean="0"/>
              <a:t>İlişkisi </a:t>
            </a:r>
            <a:r>
              <a:rPr lang="tr-TR" sz="3600" dirty="0"/>
              <a:t>– I</a:t>
            </a:r>
          </a:p>
        </p:txBody>
      </p:sp>
      <p:sp>
        <p:nvSpPr>
          <p:cNvPr id="1040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52736"/>
            <a:ext cx="5292080" cy="51847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  <a:spcAft>
                <a:spcPts val="300"/>
              </a:spcAft>
            </a:pPr>
            <a:r>
              <a:rPr lang="tr-TR" sz="2800" dirty="0" smtClean="0"/>
              <a:t>Araştırma sorusu: “Sigara içme alışkanlığıyla akciğer kanserine yakalanma arasında bir ilişki var mıdır?”</a:t>
            </a:r>
          </a:p>
          <a:p>
            <a:pPr>
              <a:lnSpc>
                <a:spcPct val="80000"/>
              </a:lnSpc>
              <a:spcAft>
                <a:spcPts val="300"/>
              </a:spcAft>
            </a:pPr>
            <a:r>
              <a:rPr lang="tr-TR" sz="2800" dirty="0" smtClean="0"/>
              <a:t>Kaç akciğer kanserli vaka olduğu, yüzde kaçının sigara içtikleri bilinmiyor </a:t>
            </a:r>
          </a:p>
          <a:p>
            <a:pPr>
              <a:lnSpc>
                <a:spcPct val="80000"/>
              </a:lnSpc>
              <a:spcAft>
                <a:spcPts val="300"/>
              </a:spcAft>
            </a:pPr>
            <a:r>
              <a:rPr lang="tr-TR" sz="2800" dirty="0" smtClean="0"/>
              <a:t>Kanserli vakaların %90’ı geçmişte sigara içmiş</a:t>
            </a:r>
          </a:p>
          <a:p>
            <a:pPr>
              <a:lnSpc>
                <a:spcPct val="80000"/>
              </a:lnSpc>
              <a:spcAft>
                <a:spcPts val="300"/>
              </a:spcAft>
            </a:pPr>
            <a:r>
              <a:rPr lang="tr-TR" sz="2800" dirty="0" smtClean="0"/>
              <a:t>%95 güvenle sigara içmekle akciğer kanseri arasında %90 ilişki vardır denebilir (</a:t>
            </a:r>
            <a:r>
              <a:rPr lang="en-US" sz="2800" dirty="0" smtClean="0"/>
              <a:t>±</a:t>
            </a:r>
            <a:r>
              <a:rPr lang="tr-TR" sz="2800" dirty="0" smtClean="0"/>
              <a:t>%2,5; yani </a:t>
            </a:r>
            <a:r>
              <a:rPr lang="en-US" sz="2800" dirty="0" smtClean="0"/>
              <a:t>±</a:t>
            </a:r>
            <a:r>
              <a:rPr lang="tr-TR" sz="2800" dirty="0" smtClean="0"/>
              <a:t>2 SH; güven aralığı: %87,5-%92,5)</a:t>
            </a:r>
            <a:endParaRPr lang="tr-TR" sz="2800" dirty="0" smtClean="0">
              <a:solidFill>
                <a:srgbClr val="FF0066"/>
              </a:solidFill>
            </a:endParaRPr>
          </a:p>
        </p:txBody>
      </p:sp>
      <p:sp>
        <p:nvSpPr>
          <p:cNvPr id="10" name="9 Metin kutusu"/>
          <p:cNvSpPr txBox="1"/>
          <p:nvPr/>
        </p:nvSpPr>
        <p:spPr>
          <a:xfrm>
            <a:off x="5436096" y="2420888"/>
            <a:ext cx="3456385" cy="117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tr-TR" sz="2800" dirty="0" smtClean="0"/>
              <a:t>Araştırma I</a:t>
            </a:r>
          </a:p>
          <a:p>
            <a:pPr algn="l">
              <a:lnSpc>
                <a:spcPct val="80000"/>
              </a:lnSpc>
            </a:pPr>
            <a:r>
              <a:rPr lang="tr-TR" sz="2000" dirty="0" smtClean="0">
                <a:solidFill>
                  <a:srgbClr val="FF0066"/>
                </a:solidFill>
              </a:rPr>
              <a:t>Örneklem büyüklüğü = 1600</a:t>
            </a:r>
          </a:p>
          <a:p>
            <a:pPr algn="l">
              <a:lnSpc>
                <a:spcPct val="80000"/>
              </a:lnSpc>
            </a:pPr>
            <a:r>
              <a:rPr lang="tr-TR" sz="2000" dirty="0" smtClean="0">
                <a:solidFill>
                  <a:srgbClr val="FF0066"/>
                </a:solidFill>
              </a:rPr>
              <a:t>Örneklem istatistiği: %90</a:t>
            </a:r>
          </a:p>
          <a:p>
            <a:pPr algn="l">
              <a:lnSpc>
                <a:spcPct val="80000"/>
              </a:lnSpc>
            </a:pPr>
            <a:r>
              <a:rPr lang="tr-TR" sz="2000" dirty="0" smtClean="0">
                <a:solidFill>
                  <a:srgbClr val="FF0066"/>
                </a:solidFill>
              </a:rPr>
              <a:t>Standart Hata: %1,25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789040"/>
            <a:ext cx="421196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Line 5"/>
          <p:cNvSpPr>
            <a:spLocks noChangeShapeType="1"/>
          </p:cNvSpPr>
          <p:nvPr/>
        </p:nvSpPr>
        <p:spPr bwMode="auto">
          <a:xfrm>
            <a:off x="7020272" y="4149080"/>
            <a:ext cx="0" cy="172935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>
            <a:off x="6228184" y="5445224"/>
            <a:ext cx="0" cy="432048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5" name="Line 9"/>
          <p:cNvSpPr>
            <a:spLocks noChangeShapeType="1"/>
          </p:cNvSpPr>
          <p:nvPr/>
        </p:nvSpPr>
        <p:spPr bwMode="auto">
          <a:xfrm>
            <a:off x="7812360" y="5373216"/>
            <a:ext cx="0" cy="576064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6" name="15 Metin kutusu"/>
          <p:cNvSpPr txBox="1"/>
          <p:nvPr/>
        </p:nvSpPr>
        <p:spPr>
          <a:xfrm>
            <a:off x="6763626" y="5949280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/>
              <a:t>%90</a:t>
            </a:r>
            <a:endParaRPr lang="tr-TR" sz="1600" dirty="0"/>
          </a:p>
        </p:txBody>
      </p:sp>
      <p:sp>
        <p:nvSpPr>
          <p:cNvPr id="17" name="16 Metin kutusu"/>
          <p:cNvSpPr txBox="1"/>
          <p:nvPr/>
        </p:nvSpPr>
        <p:spPr>
          <a:xfrm>
            <a:off x="5854391" y="5949280"/>
            <a:ext cx="766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/>
              <a:t>%87,5</a:t>
            </a:r>
            <a:endParaRPr lang="tr-TR" sz="1600" dirty="0"/>
          </a:p>
        </p:txBody>
      </p:sp>
      <p:sp>
        <p:nvSpPr>
          <p:cNvPr id="18" name="17 Metin kutusu"/>
          <p:cNvSpPr txBox="1"/>
          <p:nvPr/>
        </p:nvSpPr>
        <p:spPr>
          <a:xfrm>
            <a:off x="7524328" y="5949280"/>
            <a:ext cx="766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/>
              <a:t>%92,5</a:t>
            </a:r>
            <a:endParaRPr lang="tr-TR" sz="16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53752"/>
            <a:ext cx="864096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sz="3600" dirty="0"/>
              <a:t>Sigara İçme - Akciğer </a:t>
            </a:r>
            <a:r>
              <a:rPr lang="tr-TR" sz="3600" dirty="0" smtClean="0"/>
              <a:t>Kanseri </a:t>
            </a:r>
            <a:r>
              <a:rPr lang="tr-TR" sz="3600" dirty="0"/>
              <a:t>İlişkisi – </a:t>
            </a:r>
            <a:r>
              <a:rPr lang="tr-TR" sz="3600" dirty="0" smtClean="0"/>
              <a:t>II</a:t>
            </a:r>
            <a:endParaRPr lang="tr-TR" sz="3600" dirty="0"/>
          </a:p>
        </p:txBody>
      </p:sp>
      <p:sp>
        <p:nvSpPr>
          <p:cNvPr id="1040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52736"/>
            <a:ext cx="5292080" cy="51847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  <a:spcAft>
                <a:spcPts val="300"/>
              </a:spcAft>
            </a:pPr>
            <a:r>
              <a:rPr lang="tr-TR" sz="2800" dirty="0" smtClean="0"/>
              <a:t>Araştırma sorusu: “Sigara içme alışkanlığıyla akciğer kanserine yakalanma arasında bir ilişki var mıdır?”</a:t>
            </a:r>
          </a:p>
          <a:p>
            <a:pPr>
              <a:lnSpc>
                <a:spcPct val="80000"/>
              </a:lnSpc>
              <a:spcAft>
                <a:spcPts val="300"/>
              </a:spcAft>
            </a:pPr>
            <a:r>
              <a:rPr lang="tr-TR" sz="2800" dirty="0" smtClean="0"/>
              <a:t>Kanserli vakaların %85’i geçmişte sigara içmiş</a:t>
            </a:r>
          </a:p>
          <a:p>
            <a:pPr>
              <a:lnSpc>
                <a:spcPct val="80000"/>
              </a:lnSpc>
              <a:spcAft>
                <a:spcPts val="300"/>
              </a:spcAft>
            </a:pPr>
            <a:r>
              <a:rPr lang="tr-TR" sz="2800" dirty="0" smtClean="0"/>
              <a:t>%95 güvenle sigara içmekle akciğer kanseri arasında %85 ilişki vardır denebilir (</a:t>
            </a:r>
            <a:r>
              <a:rPr lang="en-US" sz="2800" dirty="0" smtClean="0"/>
              <a:t>±</a:t>
            </a:r>
            <a:r>
              <a:rPr lang="tr-TR" sz="2800" dirty="0" smtClean="0"/>
              <a:t>%5; yani </a:t>
            </a:r>
            <a:r>
              <a:rPr lang="en-US" sz="2800" dirty="0" smtClean="0"/>
              <a:t>±</a:t>
            </a:r>
            <a:r>
              <a:rPr lang="tr-TR" sz="2800" dirty="0" smtClean="0"/>
              <a:t>2 SH; güven aralığı: %80-%90)</a:t>
            </a:r>
            <a:endParaRPr lang="tr-TR" sz="2800" dirty="0" smtClean="0">
              <a:solidFill>
                <a:srgbClr val="FF0066"/>
              </a:solidFill>
            </a:endParaRPr>
          </a:p>
        </p:txBody>
      </p:sp>
      <p:sp>
        <p:nvSpPr>
          <p:cNvPr id="10" name="9 Metin kutusu"/>
          <p:cNvSpPr txBox="1"/>
          <p:nvPr/>
        </p:nvSpPr>
        <p:spPr>
          <a:xfrm>
            <a:off x="5436096" y="2420888"/>
            <a:ext cx="3456385" cy="117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tr-TR" sz="2800" dirty="0" smtClean="0"/>
              <a:t>Araştırma II</a:t>
            </a:r>
          </a:p>
          <a:p>
            <a:pPr algn="l">
              <a:lnSpc>
                <a:spcPct val="80000"/>
              </a:lnSpc>
            </a:pPr>
            <a:r>
              <a:rPr lang="tr-TR" sz="2000" dirty="0" smtClean="0">
                <a:solidFill>
                  <a:srgbClr val="FF0066"/>
                </a:solidFill>
              </a:rPr>
              <a:t>Örneklem büyüklüğü = 400</a:t>
            </a:r>
          </a:p>
          <a:p>
            <a:pPr algn="l">
              <a:lnSpc>
                <a:spcPct val="80000"/>
              </a:lnSpc>
            </a:pPr>
            <a:r>
              <a:rPr lang="tr-TR" sz="2000" dirty="0" smtClean="0">
                <a:solidFill>
                  <a:srgbClr val="FF0066"/>
                </a:solidFill>
              </a:rPr>
              <a:t>Örneklem istatistiği: %85</a:t>
            </a:r>
          </a:p>
          <a:p>
            <a:pPr algn="l">
              <a:lnSpc>
                <a:spcPct val="80000"/>
              </a:lnSpc>
            </a:pPr>
            <a:r>
              <a:rPr lang="tr-TR" sz="2000" dirty="0" smtClean="0">
                <a:solidFill>
                  <a:srgbClr val="FF0066"/>
                </a:solidFill>
              </a:rPr>
              <a:t>Standart Hata: %2,5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789040"/>
            <a:ext cx="421196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Line 5"/>
          <p:cNvSpPr>
            <a:spLocks noChangeShapeType="1"/>
          </p:cNvSpPr>
          <p:nvPr/>
        </p:nvSpPr>
        <p:spPr bwMode="auto">
          <a:xfrm>
            <a:off x="7020272" y="4149080"/>
            <a:ext cx="0" cy="172935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>
            <a:off x="6228184" y="5445224"/>
            <a:ext cx="0" cy="432048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5" name="Line 9"/>
          <p:cNvSpPr>
            <a:spLocks noChangeShapeType="1"/>
          </p:cNvSpPr>
          <p:nvPr/>
        </p:nvSpPr>
        <p:spPr bwMode="auto">
          <a:xfrm>
            <a:off x="7812360" y="5373216"/>
            <a:ext cx="0" cy="576064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6" name="15 Metin kutusu"/>
          <p:cNvSpPr txBox="1"/>
          <p:nvPr/>
        </p:nvSpPr>
        <p:spPr>
          <a:xfrm>
            <a:off x="6763626" y="5949280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/>
              <a:t>%85</a:t>
            </a:r>
            <a:endParaRPr lang="tr-TR" sz="1600" dirty="0"/>
          </a:p>
        </p:txBody>
      </p:sp>
      <p:sp>
        <p:nvSpPr>
          <p:cNvPr id="17" name="16 Metin kutusu"/>
          <p:cNvSpPr txBox="1"/>
          <p:nvPr/>
        </p:nvSpPr>
        <p:spPr>
          <a:xfrm>
            <a:off x="5940152" y="5949280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/>
              <a:t>%80</a:t>
            </a:r>
            <a:endParaRPr lang="tr-TR" sz="1600" dirty="0"/>
          </a:p>
        </p:txBody>
      </p:sp>
      <p:sp>
        <p:nvSpPr>
          <p:cNvPr id="18" name="17 Metin kutusu"/>
          <p:cNvSpPr txBox="1"/>
          <p:nvPr/>
        </p:nvSpPr>
        <p:spPr>
          <a:xfrm>
            <a:off x="7610089" y="5949280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/>
              <a:t>%90</a:t>
            </a:r>
            <a:endParaRPr lang="tr-TR" sz="16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53752"/>
            <a:ext cx="864096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sz="3600" dirty="0"/>
              <a:t>Sigara İçme - Akciğer </a:t>
            </a:r>
            <a:r>
              <a:rPr lang="tr-TR" sz="3600" dirty="0" smtClean="0"/>
              <a:t>Kanseri </a:t>
            </a:r>
            <a:r>
              <a:rPr lang="tr-TR" sz="3600" dirty="0"/>
              <a:t>İlişkisi – </a:t>
            </a:r>
            <a:r>
              <a:rPr lang="tr-TR" sz="3600" dirty="0" smtClean="0"/>
              <a:t>III</a:t>
            </a:r>
            <a:endParaRPr lang="tr-TR" sz="3600" dirty="0"/>
          </a:p>
        </p:txBody>
      </p:sp>
      <p:sp>
        <p:nvSpPr>
          <p:cNvPr id="1040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52736"/>
            <a:ext cx="5292080" cy="51847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  <a:spcAft>
                <a:spcPts val="300"/>
              </a:spcAft>
            </a:pPr>
            <a:r>
              <a:rPr lang="tr-TR" sz="2800" dirty="0" smtClean="0"/>
              <a:t>Araştırma sorusu: “Sigara içme alışkanlığıyla akciğer kanserine yakalanma arasında bir ilişki var mıdır?”</a:t>
            </a:r>
          </a:p>
          <a:p>
            <a:pPr>
              <a:lnSpc>
                <a:spcPct val="80000"/>
              </a:lnSpc>
              <a:spcAft>
                <a:spcPts val="300"/>
              </a:spcAft>
            </a:pPr>
            <a:r>
              <a:rPr lang="tr-TR" sz="2800" dirty="0" smtClean="0"/>
              <a:t>Kanserli vakaların %88’i geçmişte sigara içmiş</a:t>
            </a:r>
          </a:p>
          <a:p>
            <a:pPr>
              <a:lnSpc>
                <a:spcPct val="80000"/>
              </a:lnSpc>
              <a:spcAft>
                <a:spcPts val="300"/>
              </a:spcAft>
            </a:pPr>
            <a:r>
              <a:rPr lang="tr-TR" sz="2800" dirty="0" smtClean="0"/>
              <a:t>%95 güvenle sigara içmekle akciğer kanseri arasında %88 ilişki vardır denebilir (</a:t>
            </a:r>
            <a:r>
              <a:rPr lang="en-US" sz="2800" dirty="0" smtClean="0"/>
              <a:t>±</a:t>
            </a:r>
            <a:r>
              <a:rPr lang="tr-TR" sz="2800" dirty="0" smtClean="0"/>
              <a:t>%2,5; yani </a:t>
            </a:r>
            <a:r>
              <a:rPr lang="en-US" sz="2800" dirty="0" smtClean="0"/>
              <a:t>±</a:t>
            </a:r>
            <a:r>
              <a:rPr lang="tr-TR" sz="2800" dirty="0" smtClean="0"/>
              <a:t>2 SH; güven aralığı: %85,5-%90,5)</a:t>
            </a:r>
            <a:endParaRPr lang="tr-TR" sz="2800" dirty="0" smtClean="0">
              <a:solidFill>
                <a:srgbClr val="FF0066"/>
              </a:solidFill>
            </a:endParaRPr>
          </a:p>
        </p:txBody>
      </p:sp>
      <p:sp>
        <p:nvSpPr>
          <p:cNvPr id="10" name="9 Metin kutusu"/>
          <p:cNvSpPr txBox="1"/>
          <p:nvPr/>
        </p:nvSpPr>
        <p:spPr>
          <a:xfrm>
            <a:off x="5436096" y="2420888"/>
            <a:ext cx="3456385" cy="117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tr-TR" sz="2800" dirty="0" smtClean="0"/>
              <a:t>Araştırma III</a:t>
            </a:r>
          </a:p>
          <a:p>
            <a:pPr algn="l">
              <a:lnSpc>
                <a:spcPct val="80000"/>
              </a:lnSpc>
            </a:pPr>
            <a:r>
              <a:rPr lang="tr-TR" sz="2000" dirty="0" smtClean="0">
                <a:solidFill>
                  <a:srgbClr val="FF0066"/>
                </a:solidFill>
              </a:rPr>
              <a:t>Örneklem büyüklüğü = 1600</a:t>
            </a:r>
          </a:p>
          <a:p>
            <a:pPr algn="l">
              <a:lnSpc>
                <a:spcPct val="80000"/>
              </a:lnSpc>
            </a:pPr>
            <a:r>
              <a:rPr lang="tr-TR" sz="2000" dirty="0" smtClean="0">
                <a:solidFill>
                  <a:srgbClr val="FF0066"/>
                </a:solidFill>
              </a:rPr>
              <a:t>Örneklem istatistiği: %88</a:t>
            </a:r>
          </a:p>
          <a:p>
            <a:pPr algn="l">
              <a:lnSpc>
                <a:spcPct val="80000"/>
              </a:lnSpc>
            </a:pPr>
            <a:r>
              <a:rPr lang="tr-TR" sz="2000" dirty="0" smtClean="0">
                <a:solidFill>
                  <a:srgbClr val="FF0066"/>
                </a:solidFill>
              </a:rPr>
              <a:t>Standart Hata: %1,25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789040"/>
            <a:ext cx="421196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Line 5"/>
          <p:cNvSpPr>
            <a:spLocks noChangeShapeType="1"/>
          </p:cNvSpPr>
          <p:nvPr/>
        </p:nvSpPr>
        <p:spPr bwMode="auto">
          <a:xfrm>
            <a:off x="7020272" y="4149080"/>
            <a:ext cx="0" cy="172935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>
            <a:off x="6228184" y="5445224"/>
            <a:ext cx="0" cy="432048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5" name="Line 9"/>
          <p:cNvSpPr>
            <a:spLocks noChangeShapeType="1"/>
          </p:cNvSpPr>
          <p:nvPr/>
        </p:nvSpPr>
        <p:spPr bwMode="auto">
          <a:xfrm>
            <a:off x="7812360" y="5373216"/>
            <a:ext cx="0" cy="576064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6" name="15 Metin kutusu"/>
          <p:cNvSpPr txBox="1"/>
          <p:nvPr/>
        </p:nvSpPr>
        <p:spPr>
          <a:xfrm>
            <a:off x="6763626" y="5949280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/>
              <a:t>%88</a:t>
            </a:r>
            <a:endParaRPr lang="tr-TR" sz="1600" dirty="0"/>
          </a:p>
        </p:txBody>
      </p:sp>
      <p:sp>
        <p:nvSpPr>
          <p:cNvPr id="17" name="16 Metin kutusu"/>
          <p:cNvSpPr txBox="1"/>
          <p:nvPr/>
        </p:nvSpPr>
        <p:spPr>
          <a:xfrm>
            <a:off x="5854391" y="5949280"/>
            <a:ext cx="766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/>
              <a:t>%85,5</a:t>
            </a:r>
            <a:endParaRPr lang="tr-TR" sz="1600" dirty="0"/>
          </a:p>
        </p:txBody>
      </p:sp>
      <p:sp>
        <p:nvSpPr>
          <p:cNvPr id="18" name="17 Metin kutusu"/>
          <p:cNvSpPr txBox="1"/>
          <p:nvPr/>
        </p:nvSpPr>
        <p:spPr>
          <a:xfrm>
            <a:off x="7524328" y="5949280"/>
            <a:ext cx="766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/>
              <a:t>%90,5</a:t>
            </a:r>
            <a:endParaRPr lang="tr-TR" sz="16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5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536" y="0"/>
            <a:ext cx="8748464" cy="8367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Sonuç</a:t>
            </a:r>
            <a:endParaRPr lang="tr-TR" dirty="0"/>
          </a:p>
        </p:txBody>
      </p:sp>
      <p:sp>
        <p:nvSpPr>
          <p:cNvPr id="1046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1520" y="3717032"/>
            <a:ext cx="4752528" cy="230425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buNone/>
            </a:pPr>
            <a:r>
              <a:rPr lang="tr-TR" sz="2800" b="1" dirty="0" smtClean="0"/>
              <a:t>%5?.. %3?.. %2?...</a:t>
            </a:r>
          </a:p>
          <a:p>
            <a:pPr>
              <a:lnSpc>
                <a:spcPct val="90000"/>
              </a:lnSpc>
              <a:buNone/>
            </a:pPr>
            <a:r>
              <a:rPr lang="tr-TR" sz="2800" b="1" dirty="0" smtClean="0"/>
              <a:t>Sigara içme ile akciğer kanseri arasındaki ilişkinin %90, %85, %88 olması</a:t>
            </a:r>
          </a:p>
          <a:p>
            <a:pPr>
              <a:lnSpc>
                <a:spcPct val="90000"/>
              </a:lnSpc>
              <a:buNone/>
            </a:pPr>
            <a:r>
              <a:rPr lang="tr-TR" sz="4000" b="1" dirty="0" smtClean="0">
                <a:solidFill>
                  <a:srgbClr val="FF0000"/>
                </a:solidFill>
              </a:rPr>
              <a:t>FARKEDER Mİ?!</a:t>
            </a:r>
            <a:endParaRPr lang="tr-TR" sz="4000" b="1" dirty="0">
              <a:solidFill>
                <a:srgbClr val="FF0000"/>
              </a:solidFill>
            </a:endParaRPr>
          </a:p>
        </p:txBody>
      </p:sp>
      <p:sp>
        <p:nvSpPr>
          <p:cNvPr id="1046538" name="Text Box 10"/>
          <p:cNvSpPr txBox="1">
            <a:spLocks noChangeArrowheads="1"/>
          </p:cNvSpPr>
          <p:nvPr/>
        </p:nvSpPr>
        <p:spPr bwMode="auto">
          <a:xfrm>
            <a:off x="179512" y="980728"/>
            <a:ext cx="8964488" cy="2597634"/>
          </a:xfrm>
          <a:prstGeom prst="rect">
            <a:avLst/>
          </a:prstGeom>
          <a:noFill/>
          <a:ln w="5715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tr-TR" sz="2200" dirty="0" smtClean="0"/>
              <a:t>Diyelim </a:t>
            </a:r>
            <a:r>
              <a:rPr lang="tr-TR" sz="2200" dirty="0"/>
              <a:t>ki evren parametresini </a:t>
            </a:r>
            <a:r>
              <a:rPr lang="tr-TR" sz="2200" dirty="0" smtClean="0"/>
              <a:t>bilmiyoruz. Yani </a:t>
            </a:r>
            <a:r>
              <a:rPr lang="tr-TR" sz="2200" dirty="0"/>
              <a:t>gerçekte bütün sigara içenlerin kaçta kaçı </a:t>
            </a:r>
            <a:r>
              <a:rPr lang="tr-TR" sz="2200" dirty="0" smtClean="0"/>
              <a:t>kansere </a:t>
            </a:r>
            <a:r>
              <a:rPr lang="tr-TR" sz="2200" dirty="0"/>
              <a:t>yakalanıyor </a:t>
            </a:r>
            <a:r>
              <a:rPr lang="tr-TR" sz="2200" dirty="0" smtClean="0"/>
              <a:t>bilmiyoruz.  Belki </a:t>
            </a:r>
            <a:r>
              <a:rPr lang="tr-TR" sz="2200" dirty="0"/>
              <a:t>hiçbir zaman da </a:t>
            </a:r>
            <a:r>
              <a:rPr lang="tr-TR" sz="2200" dirty="0" smtClean="0"/>
              <a:t>bilemeyeceğiz. Farklı araştırmalarda ilişkinin %90’lar civarında olduğu tekrar tekrar ortaya çıkacak. </a:t>
            </a:r>
            <a:r>
              <a:rPr lang="tr-TR" sz="2200" i="1" dirty="0" smtClean="0"/>
              <a:t>Belki, nadir de olsa, bazı örneklemlerde sigara içmeyle kanser arasında ilişki bulunamayacak. </a:t>
            </a:r>
          </a:p>
          <a:p>
            <a:pPr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tr-TR" sz="2200" b="1" dirty="0" smtClean="0"/>
              <a:t>O zaman örneklem istatistiğini evren parametresi olarak kabul etsek ve ikisi arasında %90 ilişki vardır desek ne kadar yanılabiliriz?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789040"/>
            <a:ext cx="421196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Line 5"/>
          <p:cNvSpPr>
            <a:spLocks noChangeShapeType="1"/>
          </p:cNvSpPr>
          <p:nvPr/>
        </p:nvSpPr>
        <p:spPr bwMode="auto">
          <a:xfrm>
            <a:off x="7020272" y="4149080"/>
            <a:ext cx="0" cy="172935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>
            <a:off x="6228184" y="5445224"/>
            <a:ext cx="0" cy="432048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4" name="Line 9"/>
          <p:cNvSpPr>
            <a:spLocks noChangeShapeType="1"/>
          </p:cNvSpPr>
          <p:nvPr/>
        </p:nvSpPr>
        <p:spPr bwMode="auto">
          <a:xfrm>
            <a:off x="7812360" y="5373216"/>
            <a:ext cx="0" cy="576064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5" name="14 Metin kutusu"/>
          <p:cNvSpPr txBox="1"/>
          <p:nvPr/>
        </p:nvSpPr>
        <p:spPr>
          <a:xfrm>
            <a:off x="6763626" y="5949280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/>
              <a:t>%90</a:t>
            </a:r>
            <a:endParaRPr lang="tr-TR" sz="1600" dirty="0"/>
          </a:p>
        </p:txBody>
      </p:sp>
      <p:sp>
        <p:nvSpPr>
          <p:cNvPr id="16" name="15 Metin kutusu"/>
          <p:cNvSpPr txBox="1"/>
          <p:nvPr/>
        </p:nvSpPr>
        <p:spPr>
          <a:xfrm>
            <a:off x="5854391" y="5949280"/>
            <a:ext cx="766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/>
              <a:t>%87,5</a:t>
            </a:r>
            <a:endParaRPr lang="tr-TR" sz="1600" dirty="0"/>
          </a:p>
        </p:txBody>
      </p:sp>
      <p:sp>
        <p:nvSpPr>
          <p:cNvPr id="17" name="16 Metin kutusu"/>
          <p:cNvSpPr txBox="1"/>
          <p:nvPr/>
        </p:nvSpPr>
        <p:spPr>
          <a:xfrm>
            <a:off x="7524328" y="5949280"/>
            <a:ext cx="766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/>
              <a:t>%92,5</a:t>
            </a:r>
            <a:endParaRPr lang="tr-TR" sz="16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7544" y="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/>
              <a:t>Özet</a:t>
            </a:r>
          </a:p>
        </p:txBody>
      </p:sp>
      <p:sp>
        <p:nvSpPr>
          <p:cNvPr id="772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528" y="980728"/>
            <a:ext cx="8229600" cy="42100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endParaRPr lang="tr-TR" sz="2800" dirty="0" smtClean="0"/>
          </a:p>
          <a:p>
            <a:pPr>
              <a:lnSpc>
                <a:spcPct val="90000"/>
              </a:lnSpc>
            </a:pPr>
            <a:endParaRPr lang="tr-TR" sz="2800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51520" y="1052736"/>
            <a:ext cx="8229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tr-TR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57200" y="1219200"/>
            <a:ext cx="8229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Evren, örneklem, analiz birimi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Örneklem seçme teknikleri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Tanımlayıcı istatistikler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Normal dağılım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Olasılık kuramı ve örneklem seçme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324528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Kaç Denekle Görüşme Yapılmış Olabilir?</a:t>
            </a:r>
            <a:endParaRPr lang="tr-TR" dirty="0"/>
          </a:p>
        </p:txBody>
      </p:sp>
      <p:sp>
        <p:nvSpPr>
          <p:cNvPr id="773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52736"/>
            <a:ext cx="8892480" cy="5184576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sz="2800" dirty="0" smtClean="0"/>
              <a:t>Kamuoyu araştırma şirketleri seçimler öncesi gerçek seçim sonuçlarına çok yakın tahminler yayınladılar</a:t>
            </a:r>
          </a:p>
          <a:p>
            <a:r>
              <a:rPr lang="tr-TR" sz="2800" dirty="0" smtClean="0"/>
              <a:t>Türkiye’de 50 milyon, ABD’de 90 </a:t>
            </a:r>
            <a:r>
              <a:rPr lang="tr-TR" sz="2800" dirty="0"/>
              <a:t>milyon </a:t>
            </a:r>
            <a:r>
              <a:rPr lang="tr-TR" sz="2800" dirty="0" smtClean="0"/>
              <a:t>seçmenin </a:t>
            </a:r>
            <a:r>
              <a:rPr lang="tr-TR" sz="2800" dirty="0"/>
              <a:t>oy verme davranışını doğruya yakın tahmin etmek için bu şirketler </a:t>
            </a:r>
            <a:r>
              <a:rPr lang="tr-TR" sz="2800" dirty="0" smtClean="0"/>
              <a:t>acaba kaç </a:t>
            </a:r>
            <a:r>
              <a:rPr lang="tr-TR" sz="2800" dirty="0"/>
              <a:t>kişiyle görüşmüş olabilir</a:t>
            </a:r>
            <a:r>
              <a:rPr lang="tr-TR" sz="2800" dirty="0" smtClean="0"/>
              <a:t>?</a:t>
            </a:r>
          </a:p>
          <a:p>
            <a:r>
              <a:rPr lang="tr-TR" sz="2800" dirty="0" smtClean="0"/>
              <a:t>50 milyon? 10 milyon? 1 milyon? 100 bin?</a:t>
            </a:r>
          </a:p>
          <a:p>
            <a:r>
              <a:rPr lang="tr-TR" sz="2800" dirty="0" smtClean="0"/>
              <a:t>Genellikle yaklaşık 2 bin!</a:t>
            </a:r>
          </a:p>
          <a:p>
            <a:r>
              <a:rPr lang="tr-TR" sz="2800" dirty="0" smtClean="0"/>
              <a:t>Peki, sadece 2 bin kişiyle görüşerek 50-100 milyon seçmenin seçimde nasıl oy kullanacaklarını nasıl tahmin ediyorlar? 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7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0"/>
            <a:ext cx="8640960" cy="8367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Seçim Tahminlerinin Geçmişi</a:t>
            </a:r>
            <a:endParaRPr lang="tr-TR" dirty="0"/>
          </a:p>
        </p:txBody>
      </p:sp>
      <p:sp>
        <p:nvSpPr>
          <p:cNvPr id="8007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1520" y="1124744"/>
            <a:ext cx="8686800" cy="468153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tr-TR" dirty="0" smtClean="0"/>
              <a:t>Türkiye’de kamuoyu araştırma şirketleri 1980’lerde ortaya çıktı, ABD’de daha eski</a:t>
            </a:r>
          </a:p>
          <a:p>
            <a:pPr>
              <a:lnSpc>
                <a:spcPct val="90000"/>
              </a:lnSpc>
            </a:pPr>
            <a:r>
              <a:rPr lang="tr-TR" dirty="0" smtClean="0"/>
              <a:t>Örneğin, ABD’de </a:t>
            </a:r>
            <a:r>
              <a:rPr lang="tr-TR" i="1" dirty="0" smtClean="0"/>
              <a:t>Literary </a:t>
            </a:r>
            <a:r>
              <a:rPr lang="tr-TR" i="1" dirty="0"/>
              <a:t>Digest </a:t>
            </a:r>
            <a:r>
              <a:rPr lang="tr-TR" dirty="0"/>
              <a:t>dergisi telefon rehberi ve otomobil kayıtlarından yararlanarak </a:t>
            </a:r>
            <a:r>
              <a:rPr lang="tr-TR" dirty="0" smtClean="0"/>
              <a:t>1924, 1928 ve 1932 başkanlık seçim sonuçlarını doğru tahmin etti, ama 1936’da yanıldı</a:t>
            </a:r>
          </a:p>
          <a:p>
            <a:pPr>
              <a:lnSpc>
                <a:spcPct val="90000"/>
              </a:lnSpc>
            </a:pPr>
            <a:r>
              <a:rPr lang="tr-TR" dirty="0" err="1" smtClean="0"/>
              <a:t>Gallup</a:t>
            </a:r>
            <a:r>
              <a:rPr lang="tr-TR" dirty="0" smtClean="0"/>
              <a:t> kota örneklem tekniğini kullanarak 1936, 1940 ve 1944 seçim sonuçlarını doğru tahmin etti, ama 1948’de </a:t>
            </a:r>
            <a:r>
              <a:rPr lang="tr-TR" dirty="0" err="1" smtClean="0"/>
              <a:t>Gallup</a:t>
            </a:r>
            <a:r>
              <a:rPr lang="tr-TR" dirty="0" smtClean="0"/>
              <a:t> da yanıldı</a:t>
            </a:r>
          </a:p>
        </p:txBody>
      </p:sp>
      <p:sp>
        <p:nvSpPr>
          <p:cNvPr id="4" name="3 Metin kutusu"/>
          <p:cNvSpPr txBox="1"/>
          <p:nvPr/>
        </p:nvSpPr>
        <p:spPr>
          <a:xfrm>
            <a:off x="6588224" y="6145559"/>
            <a:ext cx="24961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</a:t>
            </a:r>
            <a:r>
              <a:rPr lang="tr-TR" sz="1200" dirty="0" err="1" smtClean="0"/>
              <a:t>Babbie</a:t>
            </a:r>
            <a:r>
              <a:rPr lang="tr-TR" sz="1200" dirty="0" smtClean="0"/>
              <a:t>, 2007, s. 181-183</a:t>
            </a:r>
            <a:endParaRPr lang="tr-TR" sz="12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8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536" y="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Neden Yanıldılar?</a:t>
            </a:r>
            <a:endParaRPr lang="tr-TR" dirty="0"/>
          </a:p>
        </p:txBody>
      </p:sp>
      <p:sp>
        <p:nvSpPr>
          <p:cNvPr id="805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528" y="1124744"/>
            <a:ext cx="8568952" cy="53006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</a:pPr>
            <a:r>
              <a:rPr lang="tr-TR" i="1" dirty="0" err="1" smtClean="0"/>
              <a:t>Literary</a:t>
            </a:r>
            <a:r>
              <a:rPr lang="tr-TR" i="1" dirty="0" smtClean="0"/>
              <a:t> </a:t>
            </a:r>
            <a:r>
              <a:rPr lang="tr-TR" i="1" dirty="0" err="1" smtClean="0"/>
              <a:t>Digest</a:t>
            </a:r>
            <a:r>
              <a:rPr lang="tr-TR" dirty="0" smtClean="0"/>
              <a:t> dergisi 1936’da telefon ve araba sahibi 10 milyon kişiye kartpostal göndermiş ama demek ki herkes kartpostal gönderilenler gibi düşünmüyormuş. (</a:t>
            </a:r>
            <a:r>
              <a:rPr lang="tr-TR" dirty="0" err="1" smtClean="0"/>
              <a:t>Roosvelt</a:t>
            </a:r>
            <a:r>
              <a:rPr lang="tr-TR" dirty="0" smtClean="0"/>
              <a:t>)</a:t>
            </a:r>
          </a:p>
          <a:p>
            <a:pPr>
              <a:lnSpc>
                <a:spcPct val="80000"/>
              </a:lnSpc>
            </a:pPr>
            <a:r>
              <a:rPr lang="tr-TR" dirty="0" err="1" smtClean="0"/>
              <a:t>Gallup</a:t>
            </a:r>
            <a:r>
              <a:rPr lang="tr-TR" dirty="0" smtClean="0"/>
              <a:t> 1948 başkanlık seçim tahminleri için 1940 yılının nüfus sayım bilgilerine dayanarak anket yapılacak kişileri saptamış, ama aradan geçen 8 yıl içinde 2. Dünya Savaşı Savaşı olmuş, köyde ve kentte yaşayan nüfusun dağılımı değişmiş (Truman) </a:t>
            </a:r>
          </a:p>
        </p:txBody>
      </p:sp>
      <p:sp>
        <p:nvSpPr>
          <p:cNvPr id="4" name="3 Metin kutusu"/>
          <p:cNvSpPr txBox="1"/>
          <p:nvPr/>
        </p:nvSpPr>
        <p:spPr>
          <a:xfrm>
            <a:off x="6588224" y="6145559"/>
            <a:ext cx="24961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</a:t>
            </a:r>
            <a:r>
              <a:rPr lang="tr-TR" sz="1200" dirty="0" err="1" smtClean="0"/>
              <a:t>Babbie</a:t>
            </a:r>
            <a:r>
              <a:rPr lang="tr-TR" sz="1200" dirty="0" smtClean="0"/>
              <a:t>, 2007, s. 181-183</a:t>
            </a:r>
            <a:endParaRPr lang="tr-TR" sz="12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8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536" y="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Örneklem Seçme</a:t>
            </a:r>
            <a:endParaRPr lang="tr-TR" dirty="0"/>
          </a:p>
        </p:txBody>
      </p:sp>
      <p:sp>
        <p:nvSpPr>
          <p:cNvPr id="805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528" y="1124744"/>
            <a:ext cx="8568952" cy="53006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Hiç kimse her şeyi gözleyemez, ölçemez (pratik değil, pahalı, vs.)</a:t>
            </a:r>
          </a:p>
          <a:p>
            <a:r>
              <a:rPr lang="tr-TR" dirty="0" smtClean="0"/>
              <a:t>Örneklem seçme neyin gözlenip neyin gözlenmeyeceğine karar verme sürecidir</a:t>
            </a:r>
          </a:p>
          <a:p>
            <a:r>
              <a:rPr lang="tr-TR" dirty="0" smtClean="0"/>
              <a:t>1948’lere gelindiğinde artık </a:t>
            </a:r>
            <a:r>
              <a:rPr lang="tr-TR" b="1" dirty="0" smtClean="0"/>
              <a:t>olasılığa dayalı örneklem seçme</a:t>
            </a:r>
            <a:r>
              <a:rPr lang="tr-TR" dirty="0" smtClean="0"/>
              <a:t> tekniğinin daha başarılı sonuçlar verdiği görüldü</a:t>
            </a:r>
          </a:p>
          <a:p>
            <a:r>
              <a:rPr lang="tr-TR" dirty="0" smtClean="0"/>
              <a:t>Farklı örneklem seçme tekniklerinden söz etmeden önce bazı temel tanımlar. . . </a:t>
            </a:r>
          </a:p>
        </p:txBody>
      </p:sp>
      <p:sp>
        <p:nvSpPr>
          <p:cNvPr id="4" name="3 Metin kutusu"/>
          <p:cNvSpPr txBox="1"/>
          <p:nvPr/>
        </p:nvSpPr>
        <p:spPr>
          <a:xfrm>
            <a:off x="6540300" y="6145559"/>
            <a:ext cx="24961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</a:t>
            </a:r>
            <a:r>
              <a:rPr lang="tr-TR" sz="1200" dirty="0" err="1" smtClean="0"/>
              <a:t>Babbie</a:t>
            </a:r>
            <a:r>
              <a:rPr lang="tr-TR" sz="1200" dirty="0" smtClean="0"/>
              <a:t>, 2007, s. 181-183</a:t>
            </a:r>
            <a:endParaRPr lang="tr-TR" sz="12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99CC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CAE2"/>
      </a:accent5>
      <a:accent6>
        <a:srgbClr val="2D2DB9"/>
      </a:accent6>
      <a:hlink>
        <a:srgbClr val="CCCCFF"/>
      </a:hlink>
      <a:folHlink>
        <a:srgbClr val="B2B2B2"/>
      </a:folHlink>
    </a:clrScheme>
    <a:fontScheme name="Zengin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15245</TotalTime>
  <Words>3462</Words>
  <Application>Microsoft Office PowerPoint</Application>
  <PresentationFormat>Ekran Gösterisi (4:3)</PresentationFormat>
  <Paragraphs>632</Paragraphs>
  <Slides>57</Slides>
  <Notes>57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57</vt:i4>
      </vt:variant>
    </vt:vector>
  </HeadingPairs>
  <TitlesOfParts>
    <vt:vector size="58" baseType="lpstr">
      <vt:lpstr>Default Design</vt:lpstr>
      <vt:lpstr>Sosyal Bilimlerde Araştırma Yöntemleri</vt:lpstr>
      <vt:lpstr>Plan</vt:lpstr>
      <vt:lpstr>12 Haziran 2011 Genel Seçim Tahminleri</vt:lpstr>
      <vt:lpstr>Slayt 4</vt:lpstr>
      <vt:lpstr>Gallup</vt:lpstr>
      <vt:lpstr>Kaç Denekle Görüşme Yapılmış Olabilir?</vt:lpstr>
      <vt:lpstr>Seçim Tahminlerinin Geçmişi</vt:lpstr>
      <vt:lpstr>Neden Yanıldılar?</vt:lpstr>
      <vt:lpstr>Örneklem Seçme</vt:lpstr>
      <vt:lpstr>Evren, Örneklem, Öge, Denek</vt:lpstr>
      <vt:lpstr>Araştırma Evreni, Örneklem Çerçevesi</vt:lpstr>
      <vt:lpstr>Gözlem Birimi, Analiz Birimi</vt:lpstr>
      <vt:lpstr>Analiz Birimiyle İlgili İki Önemli Yanılgı</vt:lpstr>
      <vt:lpstr>Slayt 14</vt:lpstr>
      <vt:lpstr>Slayt 15</vt:lpstr>
      <vt:lpstr>Kolaycı Örneklem Seçme</vt:lpstr>
      <vt:lpstr>Amaçlı/Yargısal Örneklem Seçme  </vt:lpstr>
      <vt:lpstr>Kartopu Örneklem</vt:lpstr>
      <vt:lpstr>Kota Örneklem Seçimi</vt:lpstr>
      <vt:lpstr>Slayt 20</vt:lpstr>
      <vt:lpstr>Olasılığa Dayalı Örneklem Seçimi</vt:lpstr>
      <vt:lpstr>Basit Rastgele Örneklem Seçimi</vt:lpstr>
      <vt:lpstr>Sistematik Örneklem Seçme</vt:lpstr>
      <vt:lpstr>Tabakalı Örneklem Seçimi</vt:lpstr>
      <vt:lpstr>Küme Örneklem</vt:lpstr>
      <vt:lpstr>Daha Karmaşık Küme Örneklem Seçme Teknikleri</vt:lpstr>
      <vt:lpstr>Örneklemin Evreni Temsil Etmesi</vt:lpstr>
      <vt:lpstr>Örneklem Büyüklüğünü Etkileyen Faktörler</vt:lpstr>
      <vt:lpstr>Örneklem Seçiminde Önyargılar </vt:lpstr>
      <vt:lpstr>Tanımlayıcı İstatistikler</vt:lpstr>
      <vt:lpstr>Parametre, İstatistik</vt:lpstr>
      <vt:lpstr>Sıklık Dağılımları</vt:lpstr>
      <vt:lpstr>Ortalama, Varyans, Standart Sapma</vt:lpstr>
      <vt:lpstr>Standart Hata  I</vt:lpstr>
      <vt:lpstr>Standart Hata II</vt:lpstr>
      <vt:lpstr>Normal Dağılım</vt:lpstr>
      <vt:lpstr>Standart Normal Dağılım</vt:lpstr>
      <vt:lpstr>Örnekler</vt:lpstr>
      <vt:lpstr>Normal Dağılımın Gücü</vt:lpstr>
      <vt:lpstr>Güven Aralıkları</vt:lpstr>
      <vt:lpstr>Olasılık Kuramı</vt:lpstr>
      <vt:lpstr>Slayt 42</vt:lpstr>
      <vt:lpstr> 100’lük Rastgele Örneklem Seçmeye Devam . . .  </vt:lpstr>
      <vt:lpstr> Devam . . .  </vt:lpstr>
      <vt:lpstr>Yani?</vt:lpstr>
      <vt:lpstr>Slayt 46</vt:lpstr>
      <vt:lpstr>Slayt 47</vt:lpstr>
      <vt:lpstr>Yani?</vt:lpstr>
      <vt:lpstr>Slayt 49</vt:lpstr>
      <vt:lpstr>Yani?</vt:lpstr>
      <vt:lpstr>ABD Başkanlık Seçimleri (2008)</vt:lpstr>
      <vt:lpstr>Ya Evren Parametresi Bilinmiyorsa? </vt:lpstr>
      <vt:lpstr>Sigara İçme - Akciğer Kanseri İlişkisi – I</vt:lpstr>
      <vt:lpstr>Sigara İçme - Akciğer Kanseri İlişkisi – II</vt:lpstr>
      <vt:lpstr>Sigara İçme - Akciğer Kanseri İlişkisi – III</vt:lpstr>
      <vt:lpstr>Sonuç</vt:lpstr>
      <vt:lpstr>Özet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Valued Gateway Client</dc:creator>
  <cp:lastModifiedBy>Yasar Tonta</cp:lastModifiedBy>
  <cp:revision>611</cp:revision>
  <dcterms:created xsi:type="dcterms:W3CDTF">2002-08-26T07:08:49Z</dcterms:created>
  <dcterms:modified xsi:type="dcterms:W3CDTF">2011-08-19T18:57:15Z</dcterms:modified>
</cp:coreProperties>
</file>